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theme/themeOverride2.xml" ContentType="application/vnd.openxmlformats-officedocument.themeOverride+xml"/>
  <Override PartName="/ppt/charts/chart13.xml" ContentType="application/vnd.openxmlformats-officedocument.drawingml.chart+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3.xml" ContentType="application/vnd.openxmlformats-officedocument.themeOverride+xml"/>
  <Override PartName="/ppt/charts/chart16.xml" ContentType="application/vnd.openxmlformats-officedocument.drawingml.chart+xml"/>
  <Override PartName="/ppt/theme/themeOverride4.xml" ContentType="application/vnd.openxmlformats-officedocument.themeOverrid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5.xml" ContentType="application/vnd.openxmlformats-officedocument.themeOverrid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6.xml" ContentType="application/vnd.openxmlformats-officedocument.themeOverr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drawings/drawing1.xml" ContentType="application/vnd.openxmlformats-officedocument.drawingml.chartshapes+xml"/>
  <Override PartName="/ppt/charts/chart2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2.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8.xml" ContentType="application/vnd.openxmlformats-officedocument.themeOverride+xml"/>
  <Override PartName="/ppt/charts/chart23.xml" ContentType="application/vnd.openxmlformats-officedocument.drawingml.chart+xml"/>
  <Override PartName="/ppt/theme/themeOverride9.xml" ContentType="application/vnd.openxmlformats-officedocument.themeOverride+xml"/>
  <Override PartName="/ppt/charts/chart24.xml" ContentType="application/vnd.openxmlformats-officedocument.drawingml.chart+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notesMasterIdLst>
    <p:notesMasterId r:id="rId65"/>
  </p:notesMasterIdLst>
  <p:sldIdLst>
    <p:sldId id="358" r:id="rId2"/>
    <p:sldId id="303" r:id="rId3"/>
    <p:sldId id="341" r:id="rId4"/>
    <p:sldId id="342" r:id="rId5"/>
    <p:sldId id="354" r:id="rId6"/>
    <p:sldId id="355" r:id="rId7"/>
    <p:sldId id="352" r:id="rId8"/>
    <p:sldId id="353" r:id="rId9"/>
    <p:sldId id="302" r:id="rId10"/>
    <p:sldId id="270" r:id="rId11"/>
    <p:sldId id="313" r:id="rId12"/>
    <p:sldId id="265" r:id="rId13"/>
    <p:sldId id="266" r:id="rId14"/>
    <p:sldId id="263" r:id="rId15"/>
    <p:sldId id="261" r:id="rId16"/>
    <p:sldId id="267" r:id="rId17"/>
    <p:sldId id="327" r:id="rId18"/>
    <p:sldId id="329" r:id="rId19"/>
    <p:sldId id="328" r:id="rId20"/>
    <p:sldId id="330" r:id="rId21"/>
    <p:sldId id="268" r:id="rId22"/>
    <p:sldId id="264" r:id="rId23"/>
    <p:sldId id="304" r:id="rId24"/>
    <p:sldId id="359" r:id="rId25"/>
    <p:sldId id="273" r:id="rId26"/>
    <p:sldId id="307" r:id="rId27"/>
    <p:sldId id="314" r:id="rId28"/>
    <p:sldId id="308" r:id="rId29"/>
    <p:sldId id="311" r:id="rId30"/>
    <p:sldId id="315" r:id="rId31"/>
    <p:sldId id="321" r:id="rId32"/>
    <p:sldId id="322" r:id="rId33"/>
    <p:sldId id="309" r:id="rId34"/>
    <p:sldId id="310" r:id="rId35"/>
    <p:sldId id="343" r:id="rId36"/>
    <p:sldId id="345" r:id="rId37"/>
    <p:sldId id="346" r:id="rId38"/>
    <p:sldId id="347" r:id="rId39"/>
    <p:sldId id="348" r:id="rId40"/>
    <p:sldId id="349" r:id="rId41"/>
    <p:sldId id="316" r:id="rId42"/>
    <p:sldId id="317" r:id="rId43"/>
    <p:sldId id="318" r:id="rId44"/>
    <p:sldId id="360" r:id="rId45"/>
    <p:sldId id="350" r:id="rId46"/>
    <p:sldId id="351" r:id="rId47"/>
    <p:sldId id="361" r:id="rId48"/>
    <p:sldId id="335" r:id="rId49"/>
    <p:sldId id="362" r:id="rId50"/>
    <p:sldId id="336" r:id="rId51"/>
    <p:sldId id="340" r:id="rId52"/>
    <p:sldId id="339" r:id="rId53"/>
    <p:sldId id="274" r:id="rId54"/>
    <p:sldId id="323" r:id="rId55"/>
    <p:sldId id="363" r:id="rId56"/>
    <p:sldId id="324" r:id="rId57"/>
    <p:sldId id="325" r:id="rId58"/>
    <p:sldId id="326" r:id="rId59"/>
    <p:sldId id="333" r:id="rId60"/>
    <p:sldId id="334" r:id="rId61"/>
    <p:sldId id="338" r:id="rId62"/>
    <p:sldId id="331" r:id="rId63"/>
    <p:sldId id="332" r:id="rId64"/>
  </p:sldIdLst>
  <p:sldSz cx="9906000" cy="6858000" type="A4"/>
  <p:notesSz cx="6858000" cy="9144000"/>
  <p:defaultTextStyle>
    <a:defPPr>
      <a:defRPr lang="id-ID"/>
    </a:defPPr>
    <a:lvl1pPr marL="0" algn="l" defTabSz="833631" rtl="0" eaLnBrk="1" latinLnBrk="0" hangingPunct="1">
      <a:defRPr sz="1700" kern="1200">
        <a:solidFill>
          <a:schemeClr val="tx1"/>
        </a:solidFill>
        <a:latin typeface="+mn-lt"/>
        <a:ea typeface="+mn-ea"/>
        <a:cs typeface="+mn-cs"/>
      </a:defRPr>
    </a:lvl1pPr>
    <a:lvl2pPr marL="416814" algn="l" defTabSz="833631" rtl="0" eaLnBrk="1" latinLnBrk="0" hangingPunct="1">
      <a:defRPr sz="1700" kern="1200">
        <a:solidFill>
          <a:schemeClr val="tx1"/>
        </a:solidFill>
        <a:latin typeface="+mn-lt"/>
        <a:ea typeface="+mn-ea"/>
        <a:cs typeface="+mn-cs"/>
      </a:defRPr>
    </a:lvl2pPr>
    <a:lvl3pPr marL="833631" algn="l" defTabSz="833631" rtl="0" eaLnBrk="1" latinLnBrk="0" hangingPunct="1">
      <a:defRPr sz="1700" kern="1200">
        <a:solidFill>
          <a:schemeClr val="tx1"/>
        </a:solidFill>
        <a:latin typeface="+mn-lt"/>
        <a:ea typeface="+mn-ea"/>
        <a:cs typeface="+mn-cs"/>
      </a:defRPr>
    </a:lvl3pPr>
    <a:lvl4pPr marL="1250445" algn="l" defTabSz="833631" rtl="0" eaLnBrk="1" latinLnBrk="0" hangingPunct="1">
      <a:defRPr sz="1700" kern="1200">
        <a:solidFill>
          <a:schemeClr val="tx1"/>
        </a:solidFill>
        <a:latin typeface="+mn-lt"/>
        <a:ea typeface="+mn-ea"/>
        <a:cs typeface="+mn-cs"/>
      </a:defRPr>
    </a:lvl4pPr>
    <a:lvl5pPr marL="1667259" algn="l" defTabSz="833631" rtl="0" eaLnBrk="1" latinLnBrk="0" hangingPunct="1">
      <a:defRPr sz="1700" kern="1200">
        <a:solidFill>
          <a:schemeClr val="tx1"/>
        </a:solidFill>
        <a:latin typeface="+mn-lt"/>
        <a:ea typeface="+mn-ea"/>
        <a:cs typeface="+mn-cs"/>
      </a:defRPr>
    </a:lvl5pPr>
    <a:lvl6pPr marL="2084074" algn="l" defTabSz="833631" rtl="0" eaLnBrk="1" latinLnBrk="0" hangingPunct="1">
      <a:defRPr sz="1700" kern="1200">
        <a:solidFill>
          <a:schemeClr val="tx1"/>
        </a:solidFill>
        <a:latin typeface="+mn-lt"/>
        <a:ea typeface="+mn-ea"/>
        <a:cs typeface="+mn-cs"/>
      </a:defRPr>
    </a:lvl6pPr>
    <a:lvl7pPr marL="2500890" algn="l" defTabSz="833631" rtl="0" eaLnBrk="1" latinLnBrk="0" hangingPunct="1">
      <a:defRPr sz="1700" kern="1200">
        <a:solidFill>
          <a:schemeClr val="tx1"/>
        </a:solidFill>
        <a:latin typeface="+mn-lt"/>
        <a:ea typeface="+mn-ea"/>
        <a:cs typeface="+mn-cs"/>
      </a:defRPr>
    </a:lvl7pPr>
    <a:lvl8pPr marL="2917703" algn="l" defTabSz="833631" rtl="0" eaLnBrk="1" latinLnBrk="0" hangingPunct="1">
      <a:defRPr sz="1700" kern="1200">
        <a:solidFill>
          <a:schemeClr val="tx1"/>
        </a:solidFill>
        <a:latin typeface="+mn-lt"/>
        <a:ea typeface="+mn-ea"/>
        <a:cs typeface="+mn-cs"/>
      </a:defRPr>
    </a:lvl8pPr>
    <a:lvl9pPr marL="3334521" algn="l" defTabSz="833631"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411" y="48"/>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oleObject" Target="file:///D:\zein_laptop\PROFIL%20DINAS%20-%20Copy\data2022\Jenis%20Kelamin.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zein_laptop\PROFIL%20DINAS%20-%20Copy\data2022\kepemilikan\LAPORAN%20PELAYANAN%20BULANAN%20PERTAHUN.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D:\zein_laptop\PROFIL%20DINAS%20-%20Copy\data2022\kepemilikan\LAPORAN%20PELAYANAN%20BULANAN%20PERTAHUN.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2" Type="http://schemas.openxmlformats.org/officeDocument/2006/relationships/oleObject" Target="file:///D:\zein_laptop\PROFIL%20DINAS%20-%20Copy\data2022\laju%20pertumbuhan%20penduduk.xls" TargetMode="External"/><Relationship Id="rId1" Type="http://schemas.openxmlformats.org/officeDocument/2006/relationships/themeOverride" Target="../theme/themeOverride2.xml"/></Relationships>
</file>

<file path=ppt/charts/_rels/chart13.xml.rels><?xml version="1.0" encoding="UTF-8" standalone="yes"?>
<Relationships xmlns="http://schemas.openxmlformats.org/package/2006/relationships"><Relationship Id="rId1" Type="http://schemas.openxmlformats.org/officeDocument/2006/relationships/oleObject" Target="file:///D:\zein_laptop\PROFIL%20DINAS%20-%20Copy\data2022\pendidikan%20akhir.xls" TargetMode="External"/></Relationships>
</file>

<file path=ppt/charts/_rels/chart14.xml.rels><?xml version="1.0" encoding="UTF-8" standalone="yes"?>
<Relationships xmlns="http://schemas.openxmlformats.org/package/2006/relationships"><Relationship Id="rId3" Type="http://schemas.openxmlformats.org/officeDocument/2006/relationships/oleObject" Target="file:///D:\zein_laptop\PROFIL%20DINAS%20-%20Copy\data2022\Pendidikan%20Berdasarkan%20Kelompok%20Umur.xlsx" TargetMode="External"/><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D:\zein_laptop\PROFIL%20DINAS%20-%20Copy\data2022\kepemilikan\LAPORAN%20PELAYANAN%20BULANAN%20PERTAHUN.xlsx" TargetMode="External"/></Relationships>
</file>

<file path=ppt/charts/_rels/chart16.xml.rels><?xml version="1.0" encoding="UTF-8" standalone="yes"?>
<Relationships xmlns="http://schemas.openxmlformats.org/package/2006/relationships"><Relationship Id="rId2" Type="http://schemas.openxmlformats.org/officeDocument/2006/relationships/oleObject" Target="file:///D:\zein_laptop\PROFIL%20DINAS%20-%20Copy\data2022\kepemilikan\KEPEMILIKAN%20KTP-EL%202015-2019.xls" TargetMode="External"/><Relationship Id="rId1" Type="http://schemas.openxmlformats.org/officeDocument/2006/relationships/themeOverride" Target="../theme/themeOverride4.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D:\zein_laptop\PROFIL%20DINAS%20-%20Copy\data2022\kepemilikan\LAPORAN%20PELAYANAN%20BULANAN%20PERTAHUN.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D:\zein_laptop\PROFIL%20DINAS%20-%20Copy\data2022\kepemilikan\LAPORAN%20PELAYANAN%20BULANAN%20PERTAHUN.xlsx" TargetMode="External"/></Relationships>
</file>

<file path=ppt/charts/_rels/chart19.xml.rels><?xml version="1.0" encoding="UTF-8" standalone="yes"?>
<Relationships xmlns="http://schemas.openxmlformats.org/package/2006/relationships"><Relationship Id="rId2" Type="http://schemas.openxmlformats.org/officeDocument/2006/relationships/oleObject" Target="file:///D:\zein_laptop\PROFIL%20DINAS%20-%20Copy\data2022\kepemilikan\memiliki%20akta%20lahir%200-18%20tahun.xls" TargetMode="External"/><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oleObject" Target="file:///D:\zein_laptop\PROFIL%20DINAS%20-%20Copy\data2022\Kepala%20Keluarga.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PROFIL%20DINAS\DATA%202019\KEPEMILIKAN%20AKTA_KWN_NON_MUSLIM.xls" TargetMode="External"/></Relationships>
</file>

<file path=ppt/charts/_rels/chart21.xml.rels><?xml version="1.0" encoding="UTF-8" standalone="yes"?>
<Relationships xmlns="http://schemas.openxmlformats.org/package/2006/relationships"><Relationship Id="rId3" Type="http://schemas.openxmlformats.org/officeDocument/2006/relationships/oleObject" Target="file:///D:\zein_laptop\PROFIL%20DINAS%20-%20Copy\data2022\kepemilikan\KAWIN.xlsx" TargetMode="External"/><Relationship Id="rId2" Type="http://schemas.microsoft.com/office/2011/relationships/chartColorStyle" Target="colors15.xml"/><Relationship Id="rId1" Type="http://schemas.microsoft.com/office/2011/relationships/chartStyle" Target="style15.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D:\zein_laptop\PROFIL%20DINAS%20-%20Copy\data2022\kepemilikan\CERAI.xlsx" TargetMode="External"/></Relationships>
</file>

<file path=ppt/charts/_rels/chart23.xml.rels><?xml version="1.0" encoding="UTF-8" standalone="yes"?>
<Relationships xmlns="http://schemas.openxmlformats.org/package/2006/relationships"><Relationship Id="rId2" Type="http://schemas.openxmlformats.org/officeDocument/2006/relationships/oleObject" Target="file:///D:\zein_laptop\PROFIL%20DINAS%20-%20Copy\data2022\kepemilikan\PELAPORAN%20KEMATIAN.xls" TargetMode="External"/><Relationship Id="rId1" Type="http://schemas.openxmlformats.org/officeDocument/2006/relationships/themeOverride" Target="../theme/themeOverride9.xml"/></Relationships>
</file>

<file path=ppt/charts/_rels/chart24.xml.rels><?xml version="1.0" encoding="UTF-8" standalone="yes"?>
<Relationships xmlns="http://schemas.openxmlformats.org/package/2006/relationships"><Relationship Id="rId2" Type="http://schemas.openxmlformats.org/officeDocument/2006/relationships/oleObject" Target="file:///D:\zein_laptop\PROFIL%20DINAS%20-%20Copy\data2022\kepemilikan\PELAPORAN%20KEMATIAN.xls" TargetMode="External"/><Relationship Id="rId1" Type="http://schemas.openxmlformats.org/officeDocument/2006/relationships/themeOverride" Target="../theme/themeOverride10.xml"/></Relationships>
</file>

<file path=ppt/charts/_rels/chart3.xml.rels><?xml version="1.0" encoding="UTF-8" standalone="yes"?>
<Relationships xmlns="http://schemas.openxmlformats.org/package/2006/relationships"><Relationship Id="rId3" Type="http://schemas.openxmlformats.org/officeDocument/2006/relationships/oleObject" Target="file:///D:\zein_laptop\PROFIL%20DINAS%20-%20Copy\data2022\Struktur%20Umu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zein_laptop\PROFIL%20DINAS%20-%20Copy\data2022\Hubungan%20Keluarg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zein_laptop\PROFIL%20DINAS%20-%20Copy\data2022\Status%20Kawi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zein_laptop\PROFIL%20DINAS%20-%20Copy\data2022\Usia%20Muda%20Produktif%20dan%20Non%20Pro.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oleObject" Target="file:///D:\zein_laptop\PROFIL%20DINAS%20-%20Copy\data2022\kepadatan%20penduduk.xls"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D:\zein_laptop\PROFIL%20DINAS%20-%20Copy\data2022\kepemilikan\LAPORAN%20PELAYANAN%20BULANAN%20PERTAHUN.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D:\zein_laptop\PROFIL%20DINAS%20-%20Copy\data2022\kepemilikan\LAPORAN%20PELAYANAN%20BULANAN%20PERTAHUN.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cap="none" spc="0" baseline="0">
                <a:ln/>
                <a:solidFill>
                  <a:schemeClr val="accent3"/>
                </a:solidFill>
                <a:effectLst/>
                <a:latin typeface="+mn-lt"/>
                <a:ea typeface="+mn-ea"/>
                <a:cs typeface="+mn-cs"/>
              </a:defRPr>
            </a:pPr>
            <a:r>
              <a:rPr lang="en-ID"/>
              <a:t>DIAGRAM JUMLAH PENDUDUK BERDASARKAN JENIS KELAMIN</a:t>
            </a:r>
          </a:p>
        </c:rich>
      </c:tx>
      <c:overlay val="0"/>
      <c:spPr>
        <a:noFill/>
        <a:ln>
          <a:noFill/>
        </a:ln>
        <a:effectLst/>
      </c:spPr>
      <c:txPr>
        <a:bodyPr rot="0" spcFirstLastPara="1" vertOverflow="ellipsis" vert="horz" wrap="square" anchor="ctr" anchorCtr="1"/>
        <a:lstStyle/>
        <a:p>
          <a:pPr>
            <a:defRPr sz="1680" b="1" i="0" u="none" strike="noStrike" kern="1200" cap="none" spc="0" baseline="0">
              <a:ln/>
              <a:solidFill>
                <a:schemeClr val="accent3"/>
              </a:solidFill>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8502-4145-8019-535ECFD4C509}"/>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8502-4145-8019-535ECFD4C509}"/>
              </c:ext>
            </c:extLst>
          </c:dPt>
          <c:dLbls>
            <c:dLbl>
              <c:idx val="1"/>
              <c:layout>
                <c:manualLayout>
                  <c:x val="0.16666666666666666"/>
                  <c:y val="4.2242271799358411E-2"/>
                </c:manualLayout>
              </c:layout>
              <c:showLegendKey val="0"/>
              <c:showVal val="0"/>
              <c:showCatName val="1"/>
              <c:showSerName val="0"/>
              <c:showPercent val="1"/>
              <c:showBubbleSize val="0"/>
              <c:extLst>
                <c:ext xmlns:c15="http://schemas.microsoft.com/office/drawing/2012/chart" uri="{CE6537A1-D6FC-4f65-9D91-7224C49458BB}">
                  <c15:layout>
                    <c:manualLayout>
                      <c:w val="0.27638888888888891"/>
                      <c:h val="0.25347222222222221"/>
                    </c:manualLayout>
                  </c15:layout>
                </c:ext>
                <c:ext xmlns:c16="http://schemas.microsoft.com/office/drawing/2014/chart" uri="{C3380CC4-5D6E-409C-BE32-E72D297353CC}">
                  <c16:uniqueId val="{00000003-8502-4145-8019-535ECFD4C509}"/>
                </c:ext>
              </c:extLst>
            </c:dLbl>
            <c:spPr>
              <a:noFill/>
              <a:ln>
                <a:noFill/>
              </a:ln>
              <a:effectLst/>
            </c:spPr>
            <c:txPr>
              <a:bodyPr rot="0" spcFirstLastPara="1" vertOverflow="ellipsis" vert="horz" wrap="square" anchor="ctr" anchorCtr="1"/>
              <a:lstStyle/>
              <a:p>
                <a:pPr>
                  <a:defRPr sz="1400" b="1" i="0" u="none" strike="noStrike" kern="1200" cap="none" spc="0" baseline="0">
                    <a:ln/>
                    <a:solidFill>
                      <a:schemeClr val="accent3"/>
                    </a:solidFill>
                    <a:effectLst/>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Sheet1!$G$6:$G$7</c:f>
              <c:strCache>
                <c:ptCount val="2"/>
                <c:pt idx="0">
                  <c:v>LAKI-LAKI</c:v>
                </c:pt>
                <c:pt idx="1">
                  <c:v>PERUMPUAN</c:v>
                </c:pt>
              </c:strCache>
            </c:strRef>
          </c:cat>
          <c:val>
            <c:numRef>
              <c:f>Sheet1!$H$6:$H$7</c:f>
              <c:numCache>
                <c:formatCode>#,##0</c:formatCode>
                <c:ptCount val="2"/>
                <c:pt idx="0">
                  <c:v>188536</c:v>
                </c:pt>
                <c:pt idx="1">
                  <c:v>181982</c:v>
                </c:pt>
              </c:numCache>
            </c:numRef>
          </c:val>
          <c:extLst>
            <c:ext xmlns:c16="http://schemas.microsoft.com/office/drawing/2014/chart" uri="{C3380CC4-5D6E-409C-BE32-E72D297353CC}">
              <c16:uniqueId val="{00000004-8502-4145-8019-535ECFD4C509}"/>
            </c:ext>
          </c:extLst>
        </c:ser>
        <c:dLbls>
          <c:showLegendKey val="0"/>
          <c:showVal val="0"/>
          <c:showCatName val="1"/>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cap="none" spc="0">
          <a:ln/>
          <a:solidFill>
            <a:schemeClr val="accent3"/>
          </a:solidFill>
          <a:effectLst/>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320" b="1" i="0" u="none" strike="noStrike" kern="1200" baseline="0">
                <a:solidFill>
                  <a:schemeClr val="tx1">
                    <a:lumMod val="65000"/>
                    <a:lumOff val="35000"/>
                  </a:schemeClr>
                </a:solidFill>
                <a:latin typeface="+mn-lt"/>
                <a:ea typeface="+mn-ea"/>
                <a:cs typeface="+mn-cs"/>
              </a:defRPr>
            </a:pPr>
            <a:r>
              <a:rPr lang="en-ID"/>
              <a:t>KEDATANGAN</a:t>
            </a:r>
          </a:p>
        </c:rich>
      </c:tx>
      <c:overlay val="0"/>
      <c:spPr>
        <a:noFill/>
        <a:ln>
          <a:noFill/>
        </a:ln>
        <a:effectLst/>
      </c:spPr>
      <c:txPr>
        <a:bodyPr rot="0" spcFirstLastPara="1" vertOverflow="ellipsis" vert="horz" wrap="square" anchor="ctr" anchorCtr="1"/>
        <a:lstStyle/>
        <a:p>
          <a:pPr>
            <a:defRPr sz="1320"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Sheet1!$D$2</c:f>
              <c:strCache>
                <c:ptCount val="1"/>
                <c:pt idx="0">
                  <c:v>KEDATANGAN</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Sheet1!$C$3:$C$14</c:f>
              <c:strCache>
                <c:ptCount val="12"/>
                <c:pt idx="0">
                  <c:v>JANUARI</c:v>
                </c:pt>
                <c:pt idx="1">
                  <c:v>FEBRUARI</c:v>
                </c:pt>
                <c:pt idx="2">
                  <c:v>MARET</c:v>
                </c:pt>
                <c:pt idx="3">
                  <c:v>APRIL</c:v>
                </c:pt>
                <c:pt idx="4">
                  <c:v>MEI</c:v>
                </c:pt>
                <c:pt idx="5">
                  <c:v>JUNI</c:v>
                </c:pt>
                <c:pt idx="6">
                  <c:v>JULI</c:v>
                </c:pt>
                <c:pt idx="7">
                  <c:v>AGUSTUS   </c:v>
                </c:pt>
                <c:pt idx="8">
                  <c:v>SEPTEMBER</c:v>
                </c:pt>
                <c:pt idx="9">
                  <c:v>OKTOBER</c:v>
                </c:pt>
                <c:pt idx="10">
                  <c:v>NOVEMBER</c:v>
                </c:pt>
                <c:pt idx="11">
                  <c:v>DESEMBER</c:v>
                </c:pt>
              </c:strCache>
            </c:strRef>
          </c:cat>
          <c:val>
            <c:numRef>
              <c:f>Sheet1!$D$3:$D$14</c:f>
              <c:numCache>
                <c:formatCode>_(* #,##0_);_(* \(#,##0\);_(* "-"_);_(@_)</c:formatCode>
                <c:ptCount val="12"/>
                <c:pt idx="0">
                  <c:v>248</c:v>
                </c:pt>
                <c:pt idx="1">
                  <c:v>247</c:v>
                </c:pt>
                <c:pt idx="2">
                  <c:v>258</c:v>
                </c:pt>
                <c:pt idx="3">
                  <c:v>120</c:v>
                </c:pt>
                <c:pt idx="4">
                  <c:v>357</c:v>
                </c:pt>
                <c:pt idx="5">
                  <c:v>687</c:v>
                </c:pt>
                <c:pt idx="6">
                  <c:v>593</c:v>
                </c:pt>
                <c:pt idx="7">
                  <c:v>462</c:v>
                </c:pt>
                <c:pt idx="8">
                  <c:v>718</c:v>
                </c:pt>
                <c:pt idx="9">
                  <c:v>555</c:v>
                </c:pt>
                <c:pt idx="10">
                  <c:v>535</c:v>
                </c:pt>
                <c:pt idx="11">
                  <c:v>604</c:v>
                </c:pt>
              </c:numCache>
            </c:numRef>
          </c:val>
          <c:extLst>
            <c:ext xmlns:c16="http://schemas.microsoft.com/office/drawing/2014/chart" uri="{C3380CC4-5D6E-409C-BE32-E72D297353CC}">
              <c16:uniqueId val="{00000000-BEE2-4CE2-BFEA-0955548836F4}"/>
            </c:ext>
          </c:extLst>
        </c:ser>
        <c:dLbls>
          <c:showLegendKey val="0"/>
          <c:showVal val="0"/>
          <c:showCatName val="0"/>
          <c:showSerName val="0"/>
          <c:showPercent val="0"/>
          <c:showBubbleSize val="0"/>
        </c:dLbls>
        <c:gapWidth val="150"/>
        <c:shape val="box"/>
        <c:axId val="474480543"/>
        <c:axId val="474474303"/>
        <c:axId val="0"/>
      </c:bar3DChart>
      <c:catAx>
        <c:axId val="47448054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4474303"/>
        <c:crosses val="autoZero"/>
        <c:auto val="1"/>
        <c:lblAlgn val="ctr"/>
        <c:lblOffset val="100"/>
        <c:noMultiLvlLbl val="0"/>
      </c:catAx>
      <c:valAx>
        <c:axId val="474474303"/>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44805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w="9525" cap="flat" cmpd="sng" algn="ctr">
      <a:solidFill>
        <a:schemeClr val="tx1">
          <a:lumMod val="15000"/>
          <a:lumOff val="85000"/>
        </a:schemeClr>
      </a:solidFill>
      <a:round/>
    </a:ln>
    <a:effectLst/>
  </c:spPr>
  <c:txPr>
    <a:bodyPr/>
    <a:lstStyle/>
    <a:p>
      <a:pPr>
        <a:defRPr sz="11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cap="all" spc="100" normalizeH="0" baseline="0">
                <a:solidFill>
                  <a:schemeClr val="lt1"/>
                </a:solidFill>
                <a:latin typeface="+mn-lt"/>
                <a:ea typeface="+mn-ea"/>
                <a:cs typeface="+mn-cs"/>
              </a:defRPr>
            </a:pPr>
            <a:r>
              <a:rPr lang="en-ID" dirty="0" err="1"/>
              <a:t>kedatangan</a:t>
            </a:r>
            <a:r>
              <a:rPr lang="en-ID" dirty="0"/>
              <a:t> PENDUDUK</a:t>
            </a:r>
          </a:p>
        </c:rich>
      </c:tx>
      <c:overlay val="0"/>
      <c:spPr>
        <a:noFill/>
        <a:ln>
          <a:noFill/>
        </a:ln>
        <a:effectLst/>
      </c:spPr>
      <c:txPr>
        <a:bodyPr rot="0" spcFirstLastPara="1" vertOverflow="ellipsis" vert="horz" wrap="square" anchor="ctr" anchorCtr="1"/>
        <a:lstStyle/>
        <a:p>
          <a:pPr>
            <a:defRPr sz="1440" b="1" i="0" u="none" strike="noStrike" kern="1200" cap="all" spc="100" normalizeH="0" baseline="0">
              <a:solidFill>
                <a:schemeClr val="lt1"/>
              </a:solidFill>
              <a:latin typeface="+mn-lt"/>
              <a:ea typeface="+mn-ea"/>
              <a:cs typeface="+mn-cs"/>
            </a:defRPr>
          </a:pPr>
          <a:endParaRPr lang="en-US"/>
        </a:p>
      </c:txPr>
    </c:title>
    <c:autoTitleDeleted val="0"/>
    <c:plotArea>
      <c:layout/>
      <c:lineChart>
        <c:grouping val="stacked"/>
        <c:varyColors val="0"/>
        <c:ser>
          <c:idx val="0"/>
          <c:order val="0"/>
          <c:spPr>
            <a:ln w="34925" cap="rnd">
              <a:solidFill>
                <a:schemeClr val="lt1"/>
              </a:solidFill>
              <a:round/>
            </a:ln>
            <a:effectLst>
              <a:outerShdw dist="25400" dir="2700000" algn="tl" rotWithShape="0">
                <a:schemeClr val="accent1"/>
              </a:outerShdw>
            </a:effectLst>
          </c:spPr>
          <c:marker>
            <c:symbol val="none"/>
          </c:marker>
          <c:cat>
            <c:strRef>
              <c:f>Sheet9!$C$2:$G$2</c:f>
              <c:strCache>
                <c:ptCount val="5"/>
                <c:pt idx="0">
                  <c:v>TAHUN 2018</c:v>
                </c:pt>
                <c:pt idx="1">
                  <c:v>TAHUN 2019</c:v>
                </c:pt>
                <c:pt idx="2">
                  <c:v>TAHUN 2020</c:v>
                </c:pt>
                <c:pt idx="3">
                  <c:v>TAHUN 2021</c:v>
                </c:pt>
                <c:pt idx="4">
                  <c:v>TAHUN 2022</c:v>
                </c:pt>
              </c:strCache>
            </c:strRef>
          </c:cat>
          <c:val>
            <c:numRef>
              <c:f>Sheet9!$C$3:$G$3</c:f>
              <c:numCache>
                <c:formatCode>#,##0</c:formatCode>
                <c:ptCount val="5"/>
                <c:pt idx="0">
                  <c:v>3659</c:v>
                </c:pt>
                <c:pt idx="1">
                  <c:v>3599</c:v>
                </c:pt>
                <c:pt idx="2">
                  <c:v>3475</c:v>
                </c:pt>
                <c:pt idx="3">
                  <c:v>3568</c:v>
                </c:pt>
                <c:pt idx="4">
                  <c:v>5384</c:v>
                </c:pt>
              </c:numCache>
            </c:numRef>
          </c:val>
          <c:smooth val="0"/>
          <c:extLst>
            <c:ext xmlns:c16="http://schemas.microsoft.com/office/drawing/2014/chart" uri="{C3380CC4-5D6E-409C-BE32-E72D297353CC}">
              <c16:uniqueId val="{00000000-D772-439C-8D50-B6CED46EDB5F}"/>
            </c:ext>
          </c:extLst>
        </c:ser>
        <c:dLbls>
          <c:showLegendKey val="0"/>
          <c:showVal val="0"/>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1159722607"/>
        <c:axId val="829432687"/>
      </c:lineChart>
      <c:catAx>
        <c:axId val="1159722607"/>
        <c:scaling>
          <c:orientation val="minMax"/>
        </c:scaling>
        <c:delete val="0"/>
        <c:axPos val="b"/>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1200" b="0" i="0" u="none" strike="noStrike" kern="1200" spc="100" baseline="0">
                <a:solidFill>
                  <a:schemeClr val="lt1"/>
                </a:solidFill>
                <a:latin typeface="+mn-lt"/>
                <a:ea typeface="+mn-ea"/>
                <a:cs typeface="+mn-cs"/>
              </a:defRPr>
            </a:pPr>
            <a:endParaRPr lang="en-US"/>
          </a:p>
        </c:txPr>
        <c:crossAx val="829432687"/>
        <c:crosses val="autoZero"/>
        <c:auto val="1"/>
        <c:lblAlgn val="ctr"/>
        <c:lblOffset val="100"/>
        <c:noMultiLvlLbl val="0"/>
      </c:catAx>
      <c:valAx>
        <c:axId val="829432687"/>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solidFill>
                <a:latin typeface="+mn-lt"/>
                <a:ea typeface="+mn-ea"/>
                <a:cs typeface="+mn-cs"/>
              </a:defRPr>
            </a:pPr>
            <a:endParaRPr lang="en-US"/>
          </a:p>
        </c:txPr>
        <c:crossAx val="1159722607"/>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accent1"/>
    </a:solidFill>
    <a:ln w="9525" cap="flat" cmpd="sng" algn="ctr">
      <a:solidFill>
        <a:schemeClr val="accent1"/>
      </a:solidFill>
      <a:round/>
    </a:ln>
    <a:effectLst/>
  </c:spPr>
  <c:txPr>
    <a:bodyPr/>
    <a:lstStyle/>
    <a:p>
      <a:pPr>
        <a:defRPr sz="12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ID"/>
              <a:t>Rata-rata Laju Pertumbutan Penduduk</a:t>
            </a:r>
          </a:p>
        </c:rich>
      </c:tx>
      <c:overlay val="0"/>
    </c:title>
    <c:autoTitleDeleted val="0"/>
    <c:plotArea>
      <c:layout/>
      <c:lineChart>
        <c:grouping val="stacked"/>
        <c:varyColors val="0"/>
        <c:ser>
          <c:idx val="0"/>
          <c:order val="0"/>
          <c:cat>
            <c:strRef>
              <c:f>Sheet1!$A$1:$D$1</c:f>
              <c:strCache>
                <c:ptCount val="4"/>
                <c:pt idx="0">
                  <c:v>LPP 2018 2019</c:v>
                </c:pt>
                <c:pt idx="1">
                  <c:v>LPP 2019 2020</c:v>
                </c:pt>
                <c:pt idx="2">
                  <c:v>LPP 2020 2021</c:v>
                </c:pt>
                <c:pt idx="3">
                  <c:v>LPP 2021 2022</c:v>
                </c:pt>
              </c:strCache>
            </c:strRef>
          </c:cat>
          <c:val>
            <c:numRef>
              <c:f>Sheet1!$A$2:$D$2</c:f>
              <c:numCache>
                <c:formatCode>#,##0.00</c:formatCode>
                <c:ptCount val="4"/>
                <c:pt idx="0">
                  <c:v>0.43</c:v>
                </c:pt>
                <c:pt idx="1">
                  <c:v>1.35</c:v>
                </c:pt>
                <c:pt idx="2">
                  <c:v>1.03</c:v>
                </c:pt>
                <c:pt idx="3">
                  <c:v>0.25</c:v>
                </c:pt>
              </c:numCache>
            </c:numRef>
          </c:val>
          <c:smooth val="0"/>
          <c:extLst>
            <c:ext xmlns:c16="http://schemas.microsoft.com/office/drawing/2014/chart" uri="{C3380CC4-5D6E-409C-BE32-E72D297353CC}">
              <c16:uniqueId val="{00000000-BB57-4D4A-8517-CB3894802DC3}"/>
            </c:ext>
          </c:extLst>
        </c:ser>
        <c:dLbls>
          <c:showLegendKey val="0"/>
          <c:showVal val="0"/>
          <c:showCatName val="0"/>
          <c:showSerName val="0"/>
          <c:showPercent val="0"/>
          <c:showBubbleSize val="0"/>
        </c:dLbls>
        <c:marker val="1"/>
        <c:smooth val="0"/>
        <c:axId val="371148767"/>
        <c:axId val="1"/>
      </c:lineChart>
      <c:catAx>
        <c:axId val="371148767"/>
        <c:scaling>
          <c:orientation val="minMax"/>
        </c:scaling>
        <c:delete val="0"/>
        <c:axPos val="b"/>
        <c:numFmt formatCode="General" sourceLinked="1"/>
        <c:majorTickMark val="none"/>
        <c:minorTickMark val="none"/>
        <c:tickLblPos val="nextTo"/>
        <c:txPr>
          <a:bodyPr rot="0" vert="horz"/>
          <a:lstStyle/>
          <a:p>
            <a:pPr>
              <a:defRPr/>
            </a:pPr>
            <a:endParaRPr lang="en-US"/>
          </a:p>
        </c:txPr>
        <c:crossAx val="1"/>
        <c:crosses val="autoZero"/>
        <c:auto val="1"/>
        <c:lblAlgn val="ctr"/>
        <c:lblOffset val="100"/>
        <c:noMultiLvlLbl val="0"/>
      </c:catAx>
      <c:valAx>
        <c:axId val="1"/>
        <c:scaling>
          <c:orientation val="minMax"/>
        </c:scaling>
        <c:delete val="0"/>
        <c:axPos val="l"/>
        <c:majorGridlines/>
        <c:numFmt formatCode="#,##0.00" sourceLinked="1"/>
        <c:majorTickMark val="none"/>
        <c:minorTickMark val="none"/>
        <c:tickLblPos val="nextTo"/>
        <c:txPr>
          <a:bodyPr rot="0" vert="horz"/>
          <a:lstStyle/>
          <a:p>
            <a:pPr>
              <a:defRPr/>
            </a:pPr>
            <a:endParaRPr lang="en-US"/>
          </a:p>
        </c:txPr>
        <c:crossAx val="371148767"/>
        <c:crosses val="autoZero"/>
        <c:crossBetween val="between"/>
      </c:valAx>
      <c:dTable>
        <c:showHorzBorder val="1"/>
        <c:showVertBorder val="1"/>
        <c:showOutline val="1"/>
        <c:showKeys val="1"/>
      </c:dTable>
    </c:plotArea>
    <c:plotVisOnly val="1"/>
    <c:dispBlanksAs val="zero"/>
    <c:showDLblsOverMax val="0"/>
  </c:chart>
  <c:spPr>
    <a:solidFill>
      <a:schemeClr val="accent6">
        <a:lumMod val="60000"/>
        <a:lumOff val="40000"/>
      </a:schemeClr>
    </a:solidFill>
  </c:spPr>
  <c:txPr>
    <a:bodyPr/>
    <a:lstStyle/>
    <a:p>
      <a:pPr>
        <a:defRPr sz="18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ID"/>
              <a:t>Tingkat Pendidikan</a:t>
            </a:r>
          </a:p>
        </c:rich>
      </c:tx>
      <c:overlay val="0"/>
    </c:title>
    <c:autoTitleDeleted val="0"/>
    <c:plotArea>
      <c:layout/>
      <c:pieChart>
        <c:varyColors val="1"/>
        <c:ser>
          <c:idx val="0"/>
          <c:order val="0"/>
          <c:dPt>
            <c:idx val="0"/>
            <c:bubble3D val="0"/>
            <c:extLst>
              <c:ext xmlns:c16="http://schemas.microsoft.com/office/drawing/2014/chart" uri="{C3380CC4-5D6E-409C-BE32-E72D297353CC}">
                <c16:uniqueId val="{00000000-2257-49F6-A172-F62440B0477A}"/>
              </c:ext>
            </c:extLst>
          </c:dPt>
          <c:dPt>
            <c:idx val="1"/>
            <c:bubble3D val="0"/>
            <c:extLst>
              <c:ext xmlns:c16="http://schemas.microsoft.com/office/drawing/2014/chart" uri="{C3380CC4-5D6E-409C-BE32-E72D297353CC}">
                <c16:uniqueId val="{00000001-2257-49F6-A172-F62440B0477A}"/>
              </c:ext>
            </c:extLst>
          </c:dPt>
          <c:dPt>
            <c:idx val="2"/>
            <c:bubble3D val="0"/>
            <c:extLst>
              <c:ext xmlns:c16="http://schemas.microsoft.com/office/drawing/2014/chart" uri="{C3380CC4-5D6E-409C-BE32-E72D297353CC}">
                <c16:uniqueId val="{00000002-2257-49F6-A172-F62440B0477A}"/>
              </c:ext>
            </c:extLst>
          </c:dPt>
          <c:dPt>
            <c:idx val="3"/>
            <c:bubble3D val="0"/>
            <c:extLst>
              <c:ext xmlns:c16="http://schemas.microsoft.com/office/drawing/2014/chart" uri="{C3380CC4-5D6E-409C-BE32-E72D297353CC}">
                <c16:uniqueId val="{00000003-2257-49F6-A172-F62440B0477A}"/>
              </c:ext>
            </c:extLst>
          </c:dPt>
          <c:dPt>
            <c:idx val="4"/>
            <c:bubble3D val="0"/>
            <c:extLst>
              <c:ext xmlns:c16="http://schemas.microsoft.com/office/drawing/2014/chart" uri="{C3380CC4-5D6E-409C-BE32-E72D297353CC}">
                <c16:uniqueId val="{00000004-2257-49F6-A172-F62440B0477A}"/>
              </c:ext>
            </c:extLst>
          </c:dPt>
          <c:dPt>
            <c:idx val="5"/>
            <c:bubble3D val="0"/>
            <c:extLst>
              <c:ext xmlns:c16="http://schemas.microsoft.com/office/drawing/2014/chart" uri="{C3380CC4-5D6E-409C-BE32-E72D297353CC}">
                <c16:uniqueId val="{00000005-2257-49F6-A172-F62440B0477A}"/>
              </c:ext>
            </c:extLst>
          </c:dPt>
          <c:dPt>
            <c:idx val="6"/>
            <c:bubble3D val="0"/>
            <c:extLst>
              <c:ext xmlns:c16="http://schemas.microsoft.com/office/drawing/2014/chart" uri="{C3380CC4-5D6E-409C-BE32-E72D297353CC}">
                <c16:uniqueId val="{00000006-2257-49F6-A172-F62440B0477A}"/>
              </c:ext>
            </c:extLst>
          </c:dPt>
          <c:dPt>
            <c:idx val="7"/>
            <c:bubble3D val="0"/>
            <c:extLst>
              <c:ext xmlns:c16="http://schemas.microsoft.com/office/drawing/2014/chart" uri="{C3380CC4-5D6E-409C-BE32-E72D297353CC}">
                <c16:uniqueId val="{00000007-2257-49F6-A172-F62440B0477A}"/>
              </c:ext>
            </c:extLst>
          </c:dPt>
          <c:dPt>
            <c:idx val="8"/>
            <c:bubble3D val="0"/>
            <c:extLst>
              <c:ext xmlns:c16="http://schemas.microsoft.com/office/drawing/2014/chart" uri="{C3380CC4-5D6E-409C-BE32-E72D297353CC}">
                <c16:uniqueId val="{00000008-2257-49F6-A172-F62440B0477A}"/>
              </c:ext>
            </c:extLst>
          </c:dPt>
          <c:dPt>
            <c:idx val="9"/>
            <c:bubble3D val="0"/>
            <c:extLst>
              <c:ext xmlns:c16="http://schemas.microsoft.com/office/drawing/2014/chart" uri="{C3380CC4-5D6E-409C-BE32-E72D297353CC}">
                <c16:uniqueId val="{00000009-2257-49F6-A172-F62440B0477A}"/>
              </c:ext>
            </c:extLst>
          </c:dPt>
          <c:dLbls>
            <c:dLbl>
              <c:idx val="7"/>
              <c:layout>
                <c:manualLayout>
                  <c:x val="-0.24579360534478645"/>
                  <c:y val="-7.924740070474616E-2"/>
                </c:manualLayout>
              </c:layout>
              <c:spPr/>
              <c:txPr>
                <a:bodyPr/>
                <a:lstStyle/>
                <a:p>
                  <a:pPr>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257-49F6-A172-F62440B0477A}"/>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 1'!$B$2:$B$11</c:f>
              <c:strCache>
                <c:ptCount val="10"/>
                <c:pt idx="0">
                  <c:v>Tidak/Belum Sekolah</c:v>
                </c:pt>
                <c:pt idx="1">
                  <c:v>Belum Tamat SD/Sederajat</c:v>
                </c:pt>
                <c:pt idx="2">
                  <c:v>Tamat SD/Sederajat</c:v>
                </c:pt>
                <c:pt idx="3">
                  <c:v>SLTP/Sederajat</c:v>
                </c:pt>
                <c:pt idx="4">
                  <c:v>SLTA/Sederajat</c:v>
                </c:pt>
                <c:pt idx="5">
                  <c:v>Diploma I/II</c:v>
                </c:pt>
                <c:pt idx="6">
                  <c:v>Akademi/Diploma III/S. Muda</c:v>
                </c:pt>
                <c:pt idx="7">
                  <c:v>Diploma IV/Strata I</c:v>
                </c:pt>
                <c:pt idx="8">
                  <c:v>Strata II</c:v>
                </c:pt>
                <c:pt idx="9">
                  <c:v>Strata III</c:v>
                </c:pt>
              </c:strCache>
            </c:strRef>
          </c:cat>
          <c:val>
            <c:numRef>
              <c:f>'Sheet 1'!$C$2:$C$11</c:f>
              <c:numCache>
                <c:formatCode>#,##0</c:formatCode>
                <c:ptCount val="10"/>
                <c:pt idx="0">
                  <c:v>68405</c:v>
                </c:pt>
                <c:pt idx="1">
                  <c:v>38365</c:v>
                </c:pt>
                <c:pt idx="2">
                  <c:v>107620</c:v>
                </c:pt>
                <c:pt idx="3">
                  <c:v>55524</c:v>
                </c:pt>
                <c:pt idx="4">
                  <c:v>77612</c:v>
                </c:pt>
                <c:pt idx="5">
                  <c:v>1828</c:v>
                </c:pt>
                <c:pt idx="6">
                  <c:v>3190</c:v>
                </c:pt>
                <c:pt idx="7">
                  <c:v>17047</c:v>
                </c:pt>
                <c:pt idx="8">
                  <c:v>899</c:v>
                </c:pt>
                <c:pt idx="9">
                  <c:v>28</c:v>
                </c:pt>
              </c:numCache>
            </c:numRef>
          </c:val>
          <c:extLst>
            <c:ext xmlns:c16="http://schemas.microsoft.com/office/drawing/2014/chart" uri="{C3380CC4-5D6E-409C-BE32-E72D297353CC}">
              <c16:uniqueId val="{0000000A-2257-49F6-A172-F62440B0477A}"/>
            </c:ext>
          </c:extLst>
        </c:ser>
        <c:dLbls>
          <c:showLegendKey val="0"/>
          <c:showVal val="0"/>
          <c:showCatName val="1"/>
          <c:showSerName val="0"/>
          <c:showPercent val="1"/>
          <c:showBubbleSize val="0"/>
          <c:showLeaderLines val="1"/>
        </c:dLbls>
        <c:firstSliceAng val="0"/>
      </c:pieChart>
      <c:spPr>
        <a:noFill/>
        <a:ln w="25400">
          <a:noFill/>
        </a:ln>
      </c:spPr>
    </c:plotArea>
    <c:plotVisOnly val="1"/>
    <c:dispBlanksAs val="zero"/>
    <c:showDLblsOverMax val="0"/>
  </c:chart>
  <c:txPr>
    <a:bodyPr/>
    <a:lstStyle/>
    <a:p>
      <a:pPr>
        <a:defRPr sz="12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1" i="0" u="none" strike="noStrike" kern="1200" baseline="0">
                <a:solidFill>
                  <a:schemeClr val="tx1">
                    <a:lumMod val="65000"/>
                    <a:lumOff val="35000"/>
                  </a:schemeClr>
                </a:solidFill>
                <a:latin typeface="+mn-lt"/>
                <a:ea typeface="+mn-ea"/>
                <a:cs typeface="+mn-cs"/>
              </a:defRPr>
            </a:pPr>
            <a:r>
              <a:rPr lang="en-ID"/>
              <a:t>Diagram Jumlah Penduduk Berdasarkan Pendidikan</a:t>
            </a:r>
          </a:p>
        </c:rich>
      </c:tx>
      <c:overlay val="0"/>
      <c:spPr>
        <a:noFill/>
        <a:ln>
          <a:noFill/>
        </a:ln>
        <a:effectLst/>
      </c:spPr>
      <c:txPr>
        <a:bodyPr rot="0" spcFirstLastPara="1" vertOverflow="ellipsis" vert="horz" wrap="square" anchor="ctr" anchorCtr="1"/>
        <a:lstStyle/>
        <a:p>
          <a:pPr>
            <a:defRPr sz="108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Sheet2!$B$8:$B$17</c:f>
              <c:strCache>
                <c:ptCount val="10"/>
                <c:pt idx="0">
                  <c:v>TIDAK BELUM SEKOLAH</c:v>
                </c:pt>
                <c:pt idx="1">
                  <c:v>BELUM TAMAT SD/ SEDERAJAT</c:v>
                </c:pt>
                <c:pt idx="2">
                  <c:v>TAMAT SD/ SEDERAJAT</c:v>
                </c:pt>
                <c:pt idx="3">
                  <c:v>SLTP/ SEDERAJAT</c:v>
                </c:pt>
                <c:pt idx="4">
                  <c:v>SLTA/ SEDERAJAT</c:v>
                </c:pt>
                <c:pt idx="5">
                  <c:v>DIPLOMA I/ II</c:v>
                </c:pt>
                <c:pt idx="6">
                  <c:v>AKADEMI/ DIPLOMA III/ S. MUDA</c:v>
                </c:pt>
                <c:pt idx="7">
                  <c:v>DIPLOMA IV/ STRATA I</c:v>
                </c:pt>
                <c:pt idx="8">
                  <c:v>STRATA II</c:v>
                </c:pt>
                <c:pt idx="9">
                  <c:v>STRATA III</c:v>
                </c:pt>
              </c:strCache>
            </c:strRef>
          </c:cat>
          <c:val>
            <c:numRef>
              <c:f>Sheet2!$S$8:$S$17</c:f>
              <c:numCache>
                <c:formatCode>_(* #,##0_);_(* \(#,##0\);_(* "-"_);_(@_)</c:formatCode>
                <c:ptCount val="10"/>
                <c:pt idx="0">
                  <c:v>68405</c:v>
                </c:pt>
                <c:pt idx="1">
                  <c:v>38370</c:v>
                </c:pt>
                <c:pt idx="2">
                  <c:v>107620</c:v>
                </c:pt>
                <c:pt idx="3">
                  <c:v>55519</c:v>
                </c:pt>
                <c:pt idx="4">
                  <c:v>77612</c:v>
                </c:pt>
                <c:pt idx="5">
                  <c:v>1828</c:v>
                </c:pt>
                <c:pt idx="6">
                  <c:v>3190</c:v>
                </c:pt>
                <c:pt idx="7">
                  <c:v>17047</c:v>
                </c:pt>
                <c:pt idx="8">
                  <c:v>899</c:v>
                </c:pt>
                <c:pt idx="9">
                  <c:v>28</c:v>
                </c:pt>
              </c:numCache>
            </c:numRef>
          </c:val>
          <c:extLst>
            <c:ext xmlns:c16="http://schemas.microsoft.com/office/drawing/2014/chart" uri="{C3380CC4-5D6E-409C-BE32-E72D297353CC}">
              <c16:uniqueId val="{00000000-3BB1-4199-B770-98976E411B34}"/>
            </c:ext>
          </c:extLst>
        </c:ser>
        <c:dLbls>
          <c:showLegendKey val="0"/>
          <c:showVal val="0"/>
          <c:showCatName val="0"/>
          <c:showSerName val="0"/>
          <c:showPercent val="0"/>
          <c:showBubbleSize val="0"/>
        </c:dLbls>
        <c:gapWidth val="100"/>
        <c:overlap val="-24"/>
        <c:axId val="178636287"/>
        <c:axId val="178637247"/>
      </c:barChart>
      <c:catAx>
        <c:axId val="17863628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637247"/>
        <c:crosses val="autoZero"/>
        <c:auto val="1"/>
        <c:lblAlgn val="ctr"/>
        <c:lblOffset val="100"/>
        <c:noMultiLvlLbl val="0"/>
      </c:catAx>
      <c:valAx>
        <c:axId val="178637247"/>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636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2">
        <a:lumMod val="60000"/>
        <a:lumOff val="40000"/>
      </a:schemeClr>
    </a:solidFill>
    <a:ln w="9525" cap="flat" cmpd="sng" algn="ctr">
      <a:solidFill>
        <a:schemeClr val="tx1">
          <a:lumMod val="15000"/>
          <a:lumOff val="85000"/>
        </a:schemeClr>
      </a:solidFill>
      <a:round/>
    </a:ln>
    <a:effectLst/>
  </c:spPr>
  <c:txPr>
    <a:bodyPr/>
    <a:lstStyle/>
    <a:p>
      <a:pPr>
        <a:defRPr sz="9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Sheet4!$D$18</c:f>
              <c:strCache>
                <c:ptCount val="1"/>
                <c:pt idx="0">
                  <c:v>CETAK KK</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Sheet4!$C$19:$C$30</c:f>
              <c:strCache>
                <c:ptCount val="12"/>
                <c:pt idx="0">
                  <c:v>JANUARI</c:v>
                </c:pt>
                <c:pt idx="1">
                  <c:v>FEBRUARI</c:v>
                </c:pt>
                <c:pt idx="2">
                  <c:v>MARET</c:v>
                </c:pt>
                <c:pt idx="3">
                  <c:v>APRIL</c:v>
                </c:pt>
                <c:pt idx="4">
                  <c:v>MEI</c:v>
                </c:pt>
                <c:pt idx="5">
                  <c:v>JUNI</c:v>
                </c:pt>
                <c:pt idx="6">
                  <c:v>JULI</c:v>
                </c:pt>
                <c:pt idx="7">
                  <c:v>AGUSTUS   </c:v>
                </c:pt>
                <c:pt idx="8">
                  <c:v>SEPTEMBER</c:v>
                </c:pt>
                <c:pt idx="9">
                  <c:v>OKTOBER</c:v>
                </c:pt>
                <c:pt idx="10">
                  <c:v>NOVEMBER</c:v>
                </c:pt>
                <c:pt idx="11">
                  <c:v>DESEMBER</c:v>
                </c:pt>
              </c:strCache>
            </c:strRef>
          </c:cat>
          <c:val>
            <c:numRef>
              <c:f>Sheet4!$D$19:$D$30</c:f>
              <c:numCache>
                <c:formatCode>_(* #,##0_);_(* \(#,##0\);_(* "-"_);_(@_)</c:formatCode>
                <c:ptCount val="12"/>
                <c:pt idx="0">
                  <c:v>2624</c:v>
                </c:pt>
                <c:pt idx="1">
                  <c:v>2496</c:v>
                </c:pt>
                <c:pt idx="2">
                  <c:v>2946</c:v>
                </c:pt>
                <c:pt idx="3">
                  <c:v>1632</c:v>
                </c:pt>
                <c:pt idx="4">
                  <c:v>1445</c:v>
                </c:pt>
                <c:pt idx="5" formatCode="#,##0">
                  <c:v>3124</c:v>
                </c:pt>
                <c:pt idx="6" formatCode="#,##0">
                  <c:v>2699</c:v>
                </c:pt>
                <c:pt idx="7" formatCode="#,##0">
                  <c:v>2240</c:v>
                </c:pt>
                <c:pt idx="8">
                  <c:v>3503</c:v>
                </c:pt>
                <c:pt idx="9">
                  <c:v>2408</c:v>
                </c:pt>
                <c:pt idx="10">
                  <c:v>2667</c:v>
                </c:pt>
                <c:pt idx="11">
                  <c:v>3041</c:v>
                </c:pt>
              </c:numCache>
            </c:numRef>
          </c:val>
          <c:extLst>
            <c:ext xmlns:c16="http://schemas.microsoft.com/office/drawing/2014/chart" uri="{C3380CC4-5D6E-409C-BE32-E72D297353CC}">
              <c16:uniqueId val="{00000000-5406-466A-AAE2-ABCFAB635450}"/>
            </c:ext>
          </c:extLst>
        </c:ser>
        <c:dLbls>
          <c:showLegendKey val="0"/>
          <c:showVal val="0"/>
          <c:showCatName val="0"/>
          <c:showSerName val="0"/>
          <c:showPercent val="0"/>
          <c:showBubbleSize val="0"/>
        </c:dLbls>
        <c:gapWidth val="150"/>
        <c:shape val="box"/>
        <c:axId val="686978799"/>
        <c:axId val="686986959"/>
        <c:axId val="0"/>
      </c:bar3DChart>
      <c:catAx>
        <c:axId val="68697879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986959"/>
        <c:crosses val="autoZero"/>
        <c:auto val="1"/>
        <c:lblAlgn val="ctr"/>
        <c:lblOffset val="100"/>
        <c:noMultiLvlLbl val="0"/>
      </c:catAx>
      <c:valAx>
        <c:axId val="686986959"/>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978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lumMod val="75000"/>
      </a:schemeClr>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Calibri"/>
                <a:ea typeface="Calibri"/>
                <a:cs typeface="Calibri"/>
              </a:defRPr>
            </a:pPr>
            <a:r>
              <a:rPr lang="en-ID"/>
              <a:t>Persentase Kepemilikan KTP-el</a:t>
            </a:r>
          </a:p>
        </c:rich>
      </c:tx>
      <c:overlay val="0"/>
    </c:title>
    <c:autoTitleDeleted val="0"/>
    <c:plotArea>
      <c:layout>
        <c:manualLayout>
          <c:layoutTarget val="inner"/>
          <c:xMode val="edge"/>
          <c:yMode val="edge"/>
          <c:x val="0.20406148814152056"/>
          <c:y val="0.2361499040947054"/>
          <c:w val="0.53978513464676448"/>
          <c:h val="0.7637723592857425"/>
        </c:manualLayout>
      </c:layout>
      <c:pieChart>
        <c:varyColors val="1"/>
        <c:ser>
          <c:idx val="0"/>
          <c:order val="0"/>
          <c:tx>
            <c:strRef>
              <c:f>'Sheet 1'!$D$53:$E$53</c:f>
              <c:strCache>
                <c:ptCount val="2"/>
                <c:pt idx="0">
                  <c:v>253.542</c:v>
                </c:pt>
                <c:pt idx="1">
                  <c:v>21.322</c:v>
                </c:pt>
              </c:strCache>
            </c:strRef>
          </c:tx>
          <c:explosion val="25"/>
          <c:dPt>
            <c:idx val="0"/>
            <c:bubble3D val="0"/>
            <c:explosion val="6"/>
            <c:extLst>
              <c:ext xmlns:c16="http://schemas.microsoft.com/office/drawing/2014/chart" uri="{C3380CC4-5D6E-409C-BE32-E72D297353CC}">
                <c16:uniqueId val="{00000001-68D5-41C9-A384-4A6E59198300}"/>
              </c:ext>
            </c:extLst>
          </c:dPt>
          <c:dPt>
            <c:idx val="1"/>
            <c:bubble3D val="0"/>
            <c:extLst>
              <c:ext xmlns:c16="http://schemas.microsoft.com/office/drawing/2014/chart" uri="{C3380CC4-5D6E-409C-BE32-E72D297353CC}">
                <c16:uniqueId val="{00000002-68D5-41C9-A384-4A6E59198300}"/>
              </c:ext>
            </c:extLst>
          </c:dPt>
          <c:dLbls>
            <c:spPr>
              <a:noFill/>
              <a:ln w="25400">
                <a:noFill/>
              </a:ln>
            </c:spPr>
            <c:txPr>
              <a:bodyPr wrap="square" lIns="38100" tIns="19050" rIns="38100" bIns="19050" anchor="ctr">
                <a:spAutoFit/>
              </a:bodyPr>
              <a:lstStyle/>
              <a:p>
                <a:pPr>
                  <a:defRPr sz="1800" b="0" i="0" u="none" strike="noStrike" baseline="0">
                    <a:solidFill>
                      <a:srgbClr val="000000"/>
                    </a:solidFill>
                    <a:latin typeface="Calibri"/>
                    <a:ea typeface="Calibri"/>
                    <a:cs typeface="Calibri"/>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 1'!$D$29:$E$29</c:f>
              <c:strCache>
                <c:ptCount val="2"/>
                <c:pt idx="0">
                  <c:v>MEMILIKI KTP</c:v>
                </c:pt>
                <c:pt idx="1">
                  <c:v>TDK MEMILIKI KTP</c:v>
                </c:pt>
              </c:strCache>
            </c:strRef>
          </c:cat>
          <c:val>
            <c:numRef>
              <c:f>'Sheet 1'!$D$53:$E$53</c:f>
              <c:numCache>
                <c:formatCode>#,##0</c:formatCode>
                <c:ptCount val="2"/>
                <c:pt idx="0">
                  <c:v>253542</c:v>
                </c:pt>
                <c:pt idx="1">
                  <c:v>21322</c:v>
                </c:pt>
              </c:numCache>
            </c:numRef>
          </c:val>
          <c:extLst>
            <c:ext xmlns:c16="http://schemas.microsoft.com/office/drawing/2014/chart" uri="{C3380CC4-5D6E-409C-BE32-E72D297353CC}">
              <c16:uniqueId val="{00000003-68D5-41C9-A384-4A6E59198300}"/>
            </c:ext>
          </c:extLst>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9.1380380303644232E-2"/>
          <c:y val="0.12941649240492567"/>
          <c:w val="0.78344576712333769"/>
          <c:h val="0.10814377607308173"/>
        </c:manualLayout>
      </c:layout>
      <c:overlay val="0"/>
      <c:txPr>
        <a:bodyPr/>
        <a:lstStyle/>
        <a:p>
          <a:pPr>
            <a:defRPr sz="1655" b="0" i="0" u="none" strike="noStrike" baseline="0">
              <a:solidFill>
                <a:srgbClr val="000000"/>
              </a:solidFill>
              <a:latin typeface="Calibri"/>
              <a:ea typeface="Calibri"/>
              <a:cs typeface="Calibri"/>
            </a:defRPr>
          </a:pPr>
          <a:endParaRPr lang="en-US"/>
        </a:p>
      </c:txPr>
    </c:legend>
    <c:plotVisOnly val="1"/>
    <c:dispBlanksAs val="zero"/>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Sheet2!$D$18</c:f>
              <c:strCache>
                <c:ptCount val="1"/>
                <c:pt idx="0">
                  <c:v>PENGGANTIAN KTP-EL</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Sheet2!$C$19:$C$30</c:f>
              <c:strCache>
                <c:ptCount val="12"/>
                <c:pt idx="0">
                  <c:v>JANUARI</c:v>
                </c:pt>
                <c:pt idx="1">
                  <c:v>FEBRUARI</c:v>
                </c:pt>
                <c:pt idx="2">
                  <c:v>MARET</c:v>
                </c:pt>
                <c:pt idx="3">
                  <c:v>APRIL</c:v>
                </c:pt>
                <c:pt idx="4">
                  <c:v>MEI</c:v>
                </c:pt>
                <c:pt idx="5">
                  <c:v>JUNI</c:v>
                </c:pt>
                <c:pt idx="6">
                  <c:v>JULI</c:v>
                </c:pt>
                <c:pt idx="7">
                  <c:v>AGUSTUS   </c:v>
                </c:pt>
                <c:pt idx="8">
                  <c:v>SEPTEMBER</c:v>
                </c:pt>
                <c:pt idx="9">
                  <c:v>OKTOBER</c:v>
                </c:pt>
                <c:pt idx="10">
                  <c:v>NOVEMBER</c:v>
                </c:pt>
                <c:pt idx="11">
                  <c:v>DESEMBER</c:v>
                </c:pt>
              </c:strCache>
            </c:strRef>
          </c:cat>
          <c:val>
            <c:numRef>
              <c:f>Sheet2!$D$19:$D$30</c:f>
              <c:numCache>
                <c:formatCode>_(* #,##0_);_(* \(#,##0\);_(* "-"_);_(@_)</c:formatCode>
                <c:ptCount val="12"/>
                <c:pt idx="0">
                  <c:v>2922</c:v>
                </c:pt>
                <c:pt idx="1">
                  <c:v>1694</c:v>
                </c:pt>
                <c:pt idx="2">
                  <c:v>1691</c:v>
                </c:pt>
                <c:pt idx="3">
                  <c:v>1331</c:v>
                </c:pt>
                <c:pt idx="4">
                  <c:v>2586</c:v>
                </c:pt>
                <c:pt idx="5" formatCode="#,##0">
                  <c:v>2187</c:v>
                </c:pt>
                <c:pt idx="6" formatCode="#,##0">
                  <c:v>1315</c:v>
                </c:pt>
                <c:pt idx="7" formatCode="#,##0">
                  <c:v>2195</c:v>
                </c:pt>
                <c:pt idx="8">
                  <c:v>1745</c:v>
                </c:pt>
                <c:pt idx="9">
                  <c:v>1553</c:v>
                </c:pt>
                <c:pt idx="10">
                  <c:v>1604</c:v>
                </c:pt>
                <c:pt idx="11">
                  <c:v>2396</c:v>
                </c:pt>
              </c:numCache>
            </c:numRef>
          </c:val>
          <c:extLst>
            <c:ext xmlns:c16="http://schemas.microsoft.com/office/drawing/2014/chart" uri="{C3380CC4-5D6E-409C-BE32-E72D297353CC}">
              <c16:uniqueId val="{00000000-07AA-42DE-8048-68F2F6C4E72E}"/>
            </c:ext>
          </c:extLst>
        </c:ser>
        <c:dLbls>
          <c:showLegendKey val="0"/>
          <c:showVal val="0"/>
          <c:showCatName val="0"/>
          <c:showSerName val="0"/>
          <c:showPercent val="0"/>
          <c:showBubbleSize val="0"/>
        </c:dLbls>
        <c:gapWidth val="150"/>
        <c:shape val="box"/>
        <c:axId val="686978799"/>
        <c:axId val="686986959"/>
        <c:axId val="0"/>
      </c:bar3DChart>
      <c:catAx>
        <c:axId val="68697879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986959"/>
        <c:crosses val="autoZero"/>
        <c:auto val="1"/>
        <c:lblAlgn val="ctr"/>
        <c:lblOffset val="100"/>
        <c:noMultiLvlLbl val="0"/>
      </c:catAx>
      <c:valAx>
        <c:axId val="686986959"/>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978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lumMod val="75000"/>
      </a:schemeClr>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ID"/>
              <a:t>CETAK KTPEL</a:t>
            </a:r>
            <a:r>
              <a:rPr lang="en-ID" baseline="0"/>
              <a:t> PRR</a:t>
            </a:r>
            <a:endParaRPr lang="en-ID"/>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Sheet2!$D$2</c:f>
              <c:strCache>
                <c:ptCount val="1"/>
                <c:pt idx="0">
                  <c:v>CETAK KTPEL PRR</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Sheet2!$C$3:$C$14</c:f>
              <c:strCache>
                <c:ptCount val="12"/>
                <c:pt idx="0">
                  <c:v>JANUARI</c:v>
                </c:pt>
                <c:pt idx="1">
                  <c:v>FEBRUARI</c:v>
                </c:pt>
                <c:pt idx="2">
                  <c:v>MARET</c:v>
                </c:pt>
                <c:pt idx="3">
                  <c:v>APRIL</c:v>
                </c:pt>
                <c:pt idx="4">
                  <c:v>MEI</c:v>
                </c:pt>
                <c:pt idx="5">
                  <c:v>JUNI</c:v>
                </c:pt>
                <c:pt idx="6">
                  <c:v>JULI</c:v>
                </c:pt>
                <c:pt idx="7">
                  <c:v>AGUSTUS   </c:v>
                </c:pt>
                <c:pt idx="8">
                  <c:v>SEPTEMBER</c:v>
                </c:pt>
                <c:pt idx="9">
                  <c:v>OKTOBER</c:v>
                </c:pt>
                <c:pt idx="10">
                  <c:v>NOVEMBER</c:v>
                </c:pt>
                <c:pt idx="11">
                  <c:v>DESEMBER</c:v>
                </c:pt>
              </c:strCache>
            </c:strRef>
          </c:cat>
          <c:val>
            <c:numRef>
              <c:f>Sheet2!$D$3:$D$14</c:f>
              <c:numCache>
                <c:formatCode>_(* #,##0_);_(* \(#,##0\);_(* "-"_);_(@_)</c:formatCode>
                <c:ptCount val="12"/>
                <c:pt idx="0">
                  <c:v>1364</c:v>
                </c:pt>
                <c:pt idx="1">
                  <c:v>604</c:v>
                </c:pt>
                <c:pt idx="2">
                  <c:v>643</c:v>
                </c:pt>
                <c:pt idx="3">
                  <c:v>697</c:v>
                </c:pt>
                <c:pt idx="4">
                  <c:v>1060</c:v>
                </c:pt>
                <c:pt idx="5" formatCode="#,##0">
                  <c:v>1256</c:v>
                </c:pt>
                <c:pt idx="6" formatCode="General">
                  <c:v>494</c:v>
                </c:pt>
                <c:pt idx="7" formatCode="General">
                  <c:v>349</c:v>
                </c:pt>
                <c:pt idx="8">
                  <c:v>344</c:v>
                </c:pt>
                <c:pt idx="9">
                  <c:v>496</c:v>
                </c:pt>
                <c:pt idx="10">
                  <c:v>476</c:v>
                </c:pt>
                <c:pt idx="11">
                  <c:v>773</c:v>
                </c:pt>
              </c:numCache>
            </c:numRef>
          </c:val>
          <c:extLst>
            <c:ext xmlns:c16="http://schemas.microsoft.com/office/drawing/2014/chart" uri="{C3380CC4-5D6E-409C-BE32-E72D297353CC}">
              <c16:uniqueId val="{00000000-1850-4E6A-9392-679081D64EF2}"/>
            </c:ext>
          </c:extLst>
        </c:ser>
        <c:dLbls>
          <c:showLegendKey val="0"/>
          <c:showVal val="0"/>
          <c:showCatName val="0"/>
          <c:showSerName val="0"/>
          <c:showPercent val="0"/>
          <c:showBubbleSize val="0"/>
        </c:dLbls>
        <c:gapWidth val="150"/>
        <c:shape val="box"/>
        <c:axId val="474480543"/>
        <c:axId val="474474303"/>
        <c:axId val="0"/>
      </c:bar3DChart>
      <c:catAx>
        <c:axId val="47448054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4474303"/>
        <c:crosses val="autoZero"/>
        <c:auto val="1"/>
        <c:lblAlgn val="ctr"/>
        <c:lblOffset val="100"/>
        <c:noMultiLvlLbl val="0"/>
      </c:catAx>
      <c:valAx>
        <c:axId val="474474303"/>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44805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800"/>
            </a:pPr>
            <a:r>
              <a:rPr lang="id-ID" sz="2800"/>
              <a:t>Tingkat Kepemilikan Akta Lahir Usia 0-18 Tahun</a:t>
            </a:r>
          </a:p>
        </c:rich>
      </c:tx>
      <c:overlay val="0"/>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6.4301312335958011E-2"/>
          <c:y val="8.833350676980356E-2"/>
          <c:w val="0.91736535433070865"/>
          <c:h val="0.57156613132609524"/>
        </c:manualLayout>
      </c:layout>
      <c:bar3DChart>
        <c:barDir val="col"/>
        <c:grouping val="standard"/>
        <c:varyColors val="0"/>
        <c:ser>
          <c:idx val="0"/>
          <c:order val="0"/>
          <c:tx>
            <c:v>MEMILIKI AKTA_LHR</c:v>
          </c:tx>
          <c:invertIfNegative val="0"/>
          <c:cat>
            <c:strRef>
              <c:f>'Sheet 1'!$B$2:$B$24</c:f>
              <c:strCache>
                <c:ptCount val="23"/>
                <c:pt idx="0">
                  <c:v> BATUI </c:v>
                </c:pt>
                <c:pt idx="1">
                  <c:v> BUNTA </c:v>
                </c:pt>
                <c:pt idx="2">
                  <c:v> KINTOM </c:v>
                </c:pt>
                <c:pt idx="3">
                  <c:v> LUWUK </c:v>
                </c:pt>
                <c:pt idx="4">
                  <c:v> LAMALA </c:v>
                </c:pt>
                <c:pt idx="5">
                  <c:v> BALANTAK </c:v>
                </c:pt>
                <c:pt idx="6">
                  <c:v> PAGIMANA </c:v>
                </c:pt>
                <c:pt idx="7">
                  <c:v> BUALEMO </c:v>
                </c:pt>
                <c:pt idx="8">
                  <c:v> TOILI </c:v>
                </c:pt>
                <c:pt idx="9">
                  <c:v> MASAMA </c:v>
                </c:pt>
                <c:pt idx="10">
                  <c:v> LUWUK TIMUR </c:v>
                </c:pt>
                <c:pt idx="11">
                  <c:v> TOILI BARAT </c:v>
                </c:pt>
                <c:pt idx="12">
                  <c:v> NUHON </c:v>
                </c:pt>
                <c:pt idx="13">
                  <c:v> MOILONG </c:v>
                </c:pt>
                <c:pt idx="14">
                  <c:v> BATUI SELATAN </c:v>
                </c:pt>
                <c:pt idx="15">
                  <c:v> LOBU </c:v>
                </c:pt>
                <c:pt idx="16">
                  <c:v> SIMPANG RAYA </c:v>
                </c:pt>
                <c:pt idx="17">
                  <c:v> BALANTAK SELATAN </c:v>
                </c:pt>
                <c:pt idx="18">
                  <c:v> BALANTAK UTARA </c:v>
                </c:pt>
                <c:pt idx="19">
                  <c:v> LUWUK SELATAN </c:v>
                </c:pt>
                <c:pt idx="20">
                  <c:v> LUWUK UTARA </c:v>
                </c:pt>
                <c:pt idx="21">
                  <c:v> MANTOH </c:v>
                </c:pt>
                <c:pt idx="22">
                  <c:v> NAMBO </c:v>
                </c:pt>
              </c:strCache>
            </c:strRef>
          </c:cat>
          <c:val>
            <c:numRef>
              <c:f>'Sheet 1'!$F$2:$F$24</c:f>
              <c:numCache>
                <c:formatCode>#,##0</c:formatCode>
                <c:ptCount val="23"/>
                <c:pt idx="0">
                  <c:v>4680</c:v>
                </c:pt>
                <c:pt idx="1">
                  <c:v>4107</c:v>
                </c:pt>
                <c:pt idx="2">
                  <c:v>2613</c:v>
                </c:pt>
                <c:pt idx="3">
                  <c:v>7906</c:v>
                </c:pt>
                <c:pt idx="4">
                  <c:v>1446</c:v>
                </c:pt>
                <c:pt idx="5">
                  <c:v>1311</c:v>
                </c:pt>
                <c:pt idx="6">
                  <c:v>5102</c:v>
                </c:pt>
                <c:pt idx="7">
                  <c:v>4121</c:v>
                </c:pt>
                <c:pt idx="8">
                  <c:v>8476</c:v>
                </c:pt>
                <c:pt idx="9">
                  <c:v>2446</c:v>
                </c:pt>
                <c:pt idx="10">
                  <c:v>2912</c:v>
                </c:pt>
                <c:pt idx="11">
                  <c:v>5719</c:v>
                </c:pt>
                <c:pt idx="12">
                  <c:v>4177</c:v>
                </c:pt>
                <c:pt idx="13">
                  <c:v>4618</c:v>
                </c:pt>
                <c:pt idx="14">
                  <c:v>3646</c:v>
                </c:pt>
                <c:pt idx="15">
                  <c:v>855</c:v>
                </c:pt>
                <c:pt idx="16">
                  <c:v>3132</c:v>
                </c:pt>
                <c:pt idx="17">
                  <c:v>1049</c:v>
                </c:pt>
                <c:pt idx="18">
                  <c:v>1152</c:v>
                </c:pt>
                <c:pt idx="19">
                  <c:v>6441</c:v>
                </c:pt>
                <c:pt idx="20">
                  <c:v>4828</c:v>
                </c:pt>
                <c:pt idx="21">
                  <c:v>1019</c:v>
                </c:pt>
                <c:pt idx="22">
                  <c:v>1958</c:v>
                </c:pt>
              </c:numCache>
            </c:numRef>
          </c:val>
          <c:extLst>
            <c:ext xmlns:c16="http://schemas.microsoft.com/office/drawing/2014/chart" uri="{C3380CC4-5D6E-409C-BE32-E72D297353CC}">
              <c16:uniqueId val="{00000000-F96E-48F3-8286-6CF1053AC127}"/>
            </c:ext>
          </c:extLst>
        </c:ser>
        <c:ser>
          <c:idx val="1"/>
          <c:order val="1"/>
          <c:tx>
            <c:v>TDK_MEMILIKI AKTA_LHR</c:v>
          </c:tx>
          <c:invertIfNegative val="0"/>
          <c:cat>
            <c:strRef>
              <c:f>'Sheet 1'!$B$2:$B$24</c:f>
              <c:strCache>
                <c:ptCount val="23"/>
                <c:pt idx="0">
                  <c:v> BATUI </c:v>
                </c:pt>
                <c:pt idx="1">
                  <c:v> BUNTA </c:v>
                </c:pt>
                <c:pt idx="2">
                  <c:v> KINTOM </c:v>
                </c:pt>
                <c:pt idx="3">
                  <c:v> LUWUK </c:v>
                </c:pt>
                <c:pt idx="4">
                  <c:v> LAMALA </c:v>
                </c:pt>
                <c:pt idx="5">
                  <c:v> BALANTAK </c:v>
                </c:pt>
                <c:pt idx="6">
                  <c:v> PAGIMANA </c:v>
                </c:pt>
                <c:pt idx="7">
                  <c:v> BUALEMO </c:v>
                </c:pt>
                <c:pt idx="8">
                  <c:v> TOILI </c:v>
                </c:pt>
                <c:pt idx="9">
                  <c:v> MASAMA </c:v>
                </c:pt>
                <c:pt idx="10">
                  <c:v> LUWUK TIMUR </c:v>
                </c:pt>
                <c:pt idx="11">
                  <c:v> TOILI BARAT </c:v>
                </c:pt>
                <c:pt idx="12">
                  <c:v> NUHON </c:v>
                </c:pt>
                <c:pt idx="13">
                  <c:v> MOILONG </c:v>
                </c:pt>
                <c:pt idx="14">
                  <c:v> BATUI SELATAN </c:v>
                </c:pt>
                <c:pt idx="15">
                  <c:v> LOBU </c:v>
                </c:pt>
                <c:pt idx="16">
                  <c:v> SIMPANG RAYA </c:v>
                </c:pt>
                <c:pt idx="17">
                  <c:v> BALANTAK SELATAN </c:v>
                </c:pt>
                <c:pt idx="18">
                  <c:v> BALANTAK UTARA </c:v>
                </c:pt>
                <c:pt idx="19">
                  <c:v> LUWUK SELATAN </c:v>
                </c:pt>
                <c:pt idx="20">
                  <c:v> LUWUK UTARA </c:v>
                </c:pt>
                <c:pt idx="21">
                  <c:v> MANTOH </c:v>
                </c:pt>
                <c:pt idx="22">
                  <c:v> NAMBO </c:v>
                </c:pt>
              </c:strCache>
            </c:strRef>
          </c:cat>
          <c:val>
            <c:numRef>
              <c:f>'Sheet 1'!$G$2:$G$24</c:f>
              <c:numCache>
                <c:formatCode>#,##0</c:formatCode>
                <c:ptCount val="23"/>
                <c:pt idx="0">
                  <c:v>1085</c:v>
                </c:pt>
                <c:pt idx="1">
                  <c:v>1224</c:v>
                </c:pt>
                <c:pt idx="2">
                  <c:v>708</c:v>
                </c:pt>
                <c:pt idx="3">
                  <c:v>1303</c:v>
                </c:pt>
                <c:pt idx="4">
                  <c:v>531</c:v>
                </c:pt>
                <c:pt idx="5">
                  <c:v>237</c:v>
                </c:pt>
                <c:pt idx="6">
                  <c:v>1646</c:v>
                </c:pt>
                <c:pt idx="7">
                  <c:v>793</c:v>
                </c:pt>
                <c:pt idx="8">
                  <c:v>1512</c:v>
                </c:pt>
                <c:pt idx="9">
                  <c:v>562</c:v>
                </c:pt>
                <c:pt idx="10">
                  <c:v>873</c:v>
                </c:pt>
                <c:pt idx="11">
                  <c:v>1047</c:v>
                </c:pt>
                <c:pt idx="12">
                  <c:v>1331</c:v>
                </c:pt>
                <c:pt idx="13">
                  <c:v>944</c:v>
                </c:pt>
                <c:pt idx="14">
                  <c:v>776</c:v>
                </c:pt>
                <c:pt idx="15">
                  <c:v>259</c:v>
                </c:pt>
                <c:pt idx="16">
                  <c:v>755</c:v>
                </c:pt>
                <c:pt idx="17">
                  <c:v>282</c:v>
                </c:pt>
                <c:pt idx="18">
                  <c:v>187</c:v>
                </c:pt>
                <c:pt idx="19">
                  <c:v>988</c:v>
                </c:pt>
                <c:pt idx="20">
                  <c:v>940</c:v>
                </c:pt>
                <c:pt idx="21">
                  <c:v>563</c:v>
                </c:pt>
                <c:pt idx="22">
                  <c:v>313</c:v>
                </c:pt>
              </c:numCache>
            </c:numRef>
          </c:val>
          <c:extLst>
            <c:ext xmlns:c16="http://schemas.microsoft.com/office/drawing/2014/chart" uri="{C3380CC4-5D6E-409C-BE32-E72D297353CC}">
              <c16:uniqueId val="{00000001-F96E-48F3-8286-6CF1053AC127}"/>
            </c:ext>
          </c:extLst>
        </c:ser>
        <c:dLbls>
          <c:showLegendKey val="0"/>
          <c:showVal val="0"/>
          <c:showCatName val="0"/>
          <c:showSerName val="0"/>
          <c:showPercent val="0"/>
          <c:showBubbleSize val="0"/>
        </c:dLbls>
        <c:gapWidth val="75"/>
        <c:shape val="cylinder"/>
        <c:axId val="1287136495"/>
        <c:axId val="1"/>
        <c:axId val="2"/>
      </c:bar3DChart>
      <c:catAx>
        <c:axId val="1287136495"/>
        <c:scaling>
          <c:orientation val="minMax"/>
        </c:scaling>
        <c:delete val="0"/>
        <c:axPos val="b"/>
        <c:numFmt formatCode="General" sourceLinked="1"/>
        <c:majorTickMark val="none"/>
        <c:minorTickMark val="none"/>
        <c:tickLblPos val="nextTo"/>
        <c:crossAx val="1"/>
        <c:crosses val="autoZero"/>
        <c:auto val="1"/>
        <c:lblAlgn val="ctr"/>
        <c:lblOffset val="100"/>
        <c:noMultiLvlLbl val="0"/>
      </c:catAx>
      <c:valAx>
        <c:axId val="1"/>
        <c:scaling>
          <c:orientation val="minMax"/>
        </c:scaling>
        <c:delete val="0"/>
        <c:axPos val="l"/>
        <c:majorGridlines/>
        <c:numFmt formatCode="#,##0" sourceLinked="1"/>
        <c:majorTickMark val="none"/>
        <c:minorTickMark val="none"/>
        <c:tickLblPos val="nextTo"/>
        <c:spPr>
          <a:ln w="9525">
            <a:noFill/>
          </a:ln>
        </c:spPr>
        <c:crossAx val="1287136495"/>
        <c:crosses val="autoZero"/>
        <c:crossBetween val="between"/>
      </c:valAx>
      <c:serAx>
        <c:axId val="2"/>
        <c:scaling>
          <c:orientation val="minMax"/>
        </c:scaling>
        <c:delete val="1"/>
        <c:axPos val="b"/>
        <c:majorTickMark val="out"/>
        <c:minorTickMark val="none"/>
        <c:tickLblPos val="nextTo"/>
        <c:crossAx val="1"/>
        <c:crosses val="autoZero"/>
      </c:serAx>
      <c:spPr>
        <a:noFill/>
        <a:ln w="25400">
          <a:noFill/>
        </a:ln>
      </c:spPr>
    </c:plotArea>
    <c:legend>
      <c:legendPos val="r"/>
      <c:layout>
        <c:manualLayout>
          <c:xMode val="edge"/>
          <c:yMode val="edge"/>
          <c:x val="0.29354170948795777"/>
          <c:y val="0.78358253148761636"/>
          <c:w val="0.42090895970646153"/>
          <c:h val="0.18574009721108686"/>
        </c:manualLayout>
      </c:layout>
      <c:overlay val="0"/>
      <c:txPr>
        <a:bodyPr/>
        <a:lstStyle/>
        <a:p>
          <a:pPr>
            <a:defRPr sz="2000"/>
          </a:pPr>
          <a:endParaRPr lang="en-US"/>
        </a:p>
      </c:txPr>
    </c:legend>
    <c:plotVisOnly val="1"/>
    <c:dispBlanksAs val="gap"/>
    <c:showDLblsOverMax val="0"/>
  </c:chart>
  <c:spPr>
    <a:noFill/>
  </c:spPr>
  <c:txPr>
    <a:bodyPr/>
    <a:lstStyle/>
    <a:p>
      <a:pPr>
        <a:defRPr sz="12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1" i="0" u="none" strike="noStrike" kern="1200" baseline="0">
                <a:solidFill>
                  <a:schemeClr val="dk1">
                    <a:lumMod val="75000"/>
                    <a:lumOff val="25000"/>
                  </a:schemeClr>
                </a:solidFill>
                <a:latin typeface="+mn-lt"/>
                <a:ea typeface="+mn-ea"/>
                <a:cs typeface="+mn-cs"/>
              </a:defRPr>
            </a:pPr>
            <a:r>
              <a:rPr lang="en-ID"/>
              <a:t>Diagram Jumlah Kepala Keluarga Berdasarkan Jenis Kelamin</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6">
                  <a:shade val="7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8B45-474E-8D7A-85AD133A37BA}"/>
              </c:ext>
            </c:extLst>
          </c:dPt>
          <c:dPt>
            <c:idx val="1"/>
            <c:bubble3D val="0"/>
            <c:spPr>
              <a:solidFill>
                <a:schemeClr val="accent6">
                  <a:tint val="77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8B45-474E-8D7A-85AD133A37B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32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'Kepala Keluarga'!$C$5:$D$5</c:f>
              <c:strCache>
                <c:ptCount val="2"/>
                <c:pt idx="0">
                  <c:v>LAKI-LAKI</c:v>
                </c:pt>
                <c:pt idx="1">
                  <c:v>PEREMPUAN</c:v>
                </c:pt>
              </c:strCache>
            </c:strRef>
          </c:cat>
          <c:val>
            <c:numRef>
              <c:f>'Kepala Keluarga'!$C$29:$D$29</c:f>
              <c:numCache>
                <c:formatCode>_(* #,##0_);_(* \(#,##0\);_(* "-"_);_(@_)</c:formatCode>
                <c:ptCount val="2"/>
                <c:pt idx="0">
                  <c:v>96947</c:v>
                </c:pt>
                <c:pt idx="1">
                  <c:v>23332</c:v>
                </c:pt>
              </c:numCache>
            </c:numRef>
          </c:val>
          <c:extLst>
            <c:ext xmlns:c16="http://schemas.microsoft.com/office/drawing/2014/chart" uri="{C3380CC4-5D6E-409C-BE32-E72D297353CC}">
              <c16:uniqueId val="{00000004-8B45-474E-8D7A-85AD133A37BA}"/>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sz="16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1"/>
          <c:showCatName val="1"/>
          <c:showSerName val="0"/>
          <c:showPercent val="0"/>
          <c:showBubbleSize val="0"/>
          <c:showLeaderLines val="0"/>
        </c:dLbls>
        <c:firstSliceAng val="0"/>
      </c:pieChart>
    </c:plotArea>
    <c:plotVisOnly val="1"/>
    <c:dispBlanksAs val="zero"/>
    <c:showDLblsOverMax val="0"/>
  </c:chart>
  <c:spPr>
    <a:noFill/>
  </c:sp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ID" sz="1400" dirty="0"/>
              <a:t>Diagram </a:t>
            </a:r>
            <a:r>
              <a:rPr lang="en-ID" sz="1400" dirty="0" err="1"/>
              <a:t>Persentasi</a:t>
            </a:r>
            <a:r>
              <a:rPr lang="en-ID" sz="1400" dirty="0"/>
              <a:t> </a:t>
            </a:r>
            <a:r>
              <a:rPr lang="en-ID" sz="1400" dirty="0" err="1"/>
              <a:t>Kepemilikan</a:t>
            </a:r>
            <a:r>
              <a:rPr lang="en-ID" sz="1400" dirty="0"/>
              <a:t> </a:t>
            </a:r>
            <a:r>
              <a:rPr lang="en-ID" sz="1400" dirty="0" err="1"/>
              <a:t>Akta</a:t>
            </a:r>
            <a:r>
              <a:rPr lang="en-ID" sz="1400" baseline="0" dirty="0"/>
              <a:t> </a:t>
            </a:r>
            <a:r>
              <a:rPr lang="en-ID" sz="1400" baseline="0" dirty="0" err="1"/>
              <a:t>Perkawinan</a:t>
            </a:r>
            <a:r>
              <a:rPr lang="en-ID" sz="1400" baseline="0" dirty="0"/>
              <a:t>/</a:t>
            </a:r>
            <a:r>
              <a:rPr lang="en-ID" sz="1400" baseline="0" dirty="0" err="1"/>
              <a:t>Buku</a:t>
            </a:r>
            <a:r>
              <a:rPr lang="en-ID" sz="1400" baseline="0" dirty="0"/>
              <a:t> Nikah</a:t>
            </a:r>
            <a:endParaRPr lang="en-ID" sz="1400" dirty="0"/>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53B8-4540-8DFC-1D09845453AE}"/>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53B8-4540-8DFC-1D09845453A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Sheet1!$F$27:$G$27</c:f>
              <c:numCache>
                <c:formatCode>_(* #,##0_);_(* \(#,##0\);_(* "-"_);_(@_)</c:formatCode>
                <c:ptCount val="2"/>
                <c:pt idx="0">
                  <c:v>94348</c:v>
                </c:pt>
                <c:pt idx="1">
                  <c:v>82059</c:v>
                </c:pt>
              </c:numCache>
            </c:numRef>
          </c:val>
          <c:extLst>
            <c:ext xmlns:c16="http://schemas.microsoft.com/office/drawing/2014/chart" uri="{C3380CC4-5D6E-409C-BE32-E72D297353CC}">
              <c16:uniqueId val="{00000004-53B8-4540-8DFC-1D09845453AE}"/>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Sheet1!$M$3</c:f>
              <c:strCache>
                <c:ptCount val="1"/>
                <c:pt idx="0">
                  <c:v>AKTA CERAI (BLM MEMILIKI)</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Sheet1!$L$4:$L$26</c:f>
              <c:strCache>
                <c:ptCount val="23"/>
                <c:pt idx="0">
                  <c:v>BATUI</c:v>
                </c:pt>
                <c:pt idx="1">
                  <c:v>BUNTA</c:v>
                </c:pt>
                <c:pt idx="2">
                  <c:v>KINTOM</c:v>
                </c:pt>
                <c:pt idx="3">
                  <c:v>LUWUK</c:v>
                </c:pt>
                <c:pt idx="4">
                  <c:v>LAMALA</c:v>
                </c:pt>
                <c:pt idx="5">
                  <c:v>BALANTAK</c:v>
                </c:pt>
                <c:pt idx="6">
                  <c:v>PAGIMANA</c:v>
                </c:pt>
                <c:pt idx="7">
                  <c:v>BUALEMO</c:v>
                </c:pt>
                <c:pt idx="8">
                  <c:v>TOILI</c:v>
                </c:pt>
                <c:pt idx="9">
                  <c:v>MASAMA</c:v>
                </c:pt>
                <c:pt idx="10">
                  <c:v>LUWUK TIMUR</c:v>
                </c:pt>
                <c:pt idx="11">
                  <c:v>TOILI BARAT</c:v>
                </c:pt>
                <c:pt idx="12">
                  <c:v>NUHON</c:v>
                </c:pt>
                <c:pt idx="13">
                  <c:v>MOILONG</c:v>
                </c:pt>
                <c:pt idx="14">
                  <c:v>BATUI SELATAN</c:v>
                </c:pt>
                <c:pt idx="15">
                  <c:v>LOBU</c:v>
                </c:pt>
                <c:pt idx="16">
                  <c:v>SIMPANG RAYA</c:v>
                </c:pt>
                <c:pt idx="17">
                  <c:v>BALANTAK SELATAN</c:v>
                </c:pt>
                <c:pt idx="18">
                  <c:v>BALANTAK UTARA</c:v>
                </c:pt>
                <c:pt idx="19">
                  <c:v>LUWUK SELATAN</c:v>
                </c:pt>
                <c:pt idx="20">
                  <c:v>LUWUK UTARA</c:v>
                </c:pt>
                <c:pt idx="21">
                  <c:v>MANTOH</c:v>
                </c:pt>
                <c:pt idx="22">
                  <c:v>NAMBO</c:v>
                </c:pt>
              </c:strCache>
            </c:strRef>
          </c:cat>
          <c:val>
            <c:numRef>
              <c:f>Sheet1!$M$4:$M$26</c:f>
              <c:numCache>
                <c:formatCode>_(* #,##0_);_(* \(#,##0\);_(* "-"_);_(@_)</c:formatCode>
                <c:ptCount val="23"/>
                <c:pt idx="0">
                  <c:v>205</c:v>
                </c:pt>
                <c:pt idx="1">
                  <c:v>221</c:v>
                </c:pt>
                <c:pt idx="2">
                  <c:v>213</c:v>
                </c:pt>
                <c:pt idx="3">
                  <c:v>416</c:v>
                </c:pt>
                <c:pt idx="4">
                  <c:v>87</c:v>
                </c:pt>
                <c:pt idx="5">
                  <c:v>57</c:v>
                </c:pt>
                <c:pt idx="6">
                  <c:v>353</c:v>
                </c:pt>
                <c:pt idx="7">
                  <c:v>186</c:v>
                </c:pt>
                <c:pt idx="8">
                  <c:v>227</c:v>
                </c:pt>
                <c:pt idx="9">
                  <c:v>100</c:v>
                </c:pt>
                <c:pt idx="10">
                  <c:v>163</c:v>
                </c:pt>
                <c:pt idx="11">
                  <c:v>139</c:v>
                </c:pt>
                <c:pt idx="12">
                  <c:v>151</c:v>
                </c:pt>
                <c:pt idx="13">
                  <c:v>115</c:v>
                </c:pt>
                <c:pt idx="14">
                  <c:v>91</c:v>
                </c:pt>
                <c:pt idx="15">
                  <c:v>57</c:v>
                </c:pt>
                <c:pt idx="16">
                  <c:v>59</c:v>
                </c:pt>
                <c:pt idx="17">
                  <c:v>94</c:v>
                </c:pt>
                <c:pt idx="18">
                  <c:v>33</c:v>
                </c:pt>
                <c:pt idx="19">
                  <c:v>255</c:v>
                </c:pt>
                <c:pt idx="20">
                  <c:v>266</c:v>
                </c:pt>
                <c:pt idx="21">
                  <c:v>106</c:v>
                </c:pt>
                <c:pt idx="22">
                  <c:v>115</c:v>
                </c:pt>
              </c:numCache>
            </c:numRef>
          </c:val>
          <c:extLst>
            <c:ext xmlns:c16="http://schemas.microsoft.com/office/drawing/2014/chart" uri="{C3380CC4-5D6E-409C-BE32-E72D297353CC}">
              <c16:uniqueId val="{00000000-95E6-40F9-8313-053055CC2FFB}"/>
            </c:ext>
          </c:extLst>
        </c:ser>
        <c:dLbls>
          <c:showLegendKey val="0"/>
          <c:showVal val="0"/>
          <c:showCatName val="0"/>
          <c:showSerName val="0"/>
          <c:showPercent val="0"/>
          <c:showBubbleSize val="0"/>
        </c:dLbls>
        <c:gapWidth val="150"/>
        <c:shape val="box"/>
        <c:axId val="958544079"/>
        <c:axId val="958548399"/>
        <c:axId val="0"/>
      </c:bar3DChart>
      <c:catAx>
        <c:axId val="95854407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8548399"/>
        <c:crosses val="autoZero"/>
        <c:auto val="1"/>
        <c:lblAlgn val="ctr"/>
        <c:lblOffset val="100"/>
        <c:noMultiLvlLbl val="0"/>
      </c:catAx>
      <c:valAx>
        <c:axId val="958548399"/>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85440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20000"/>
        <a:lumOff val="80000"/>
      </a:schemeClr>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Calibri"/>
                <a:ea typeface="Calibri"/>
                <a:cs typeface="Calibri"/>
              </a:defRPr>
            </a:pPr>
            <a:r>
              <a:rPr lang="en-ID"/>
              <a:t>Pelaporan Pembuatan Akta Kematian</a:t>
            </a:r>
          </a:p>
        </c:rich>
      </c:tx>
      <c:overlay val="0"/>
    </c:title>
    <c:autoTitleDeleted val="0"/>
    <c:plotArea>
      <c:layout/>
      <c:lineChart>
        <c:grouping val="standard"/>
        <c:varyColors val="0"/>
        <c:ser>
          <c:idx val="0"/>
          <c:order val="0"/>
          <c:tx>
            <c:v>Pelaporan</c:v>
          </c:tx>
          <c:cat>
            <c:strRef>
              <c:f>'Sheet 1'!$B$2:$F$2</c:f>
              <c:strCache>
                <c:ptCount val="5"/>
                <c:pt idx="0">
                  <c:v>TAHUN_2018</c:v>
                </c:pt>
                <c:pt idx="1">
                  <c:v>TAHUN_2019</c:v>
                </c:pt>
                <c:pt idx="2">
                  <c:v>TAHUN_2020</c:v>
                </c:pt>
                <c:pt idx="3">
                  <c:v>TAHUN_2021</c:v>
                </c:pt>
                <c:pt idx="4">
                  <c:v>TAHUN_2022</c:v>
                </c:pt>
              </c:strCache>
            </c:strRef>
          </c:cat>
          <c:val>
            <c:numRef>
              <c:f>'Sheet 1'!$B$3:$F$3</c:f>
              <c:numCache>
                <c:formatCode>0</c:formatCode>
                <c:ptCount val="5"/>
                <c:pt idx="0">
                  <c:v>690</c:v>
                </c:pt>
                <c:pt idx="1">
                  <c:v>569</c:v>
                </c:pt>
                <c:pt idx="2">
                  <c:v>640</c:v>
                </c:pt>
                <c:pt idx="3">
                  <c:v>1074</c:v>
                </c:pt>
                <c:pt idx="4">
                  <c:v>1901</c:v>
                </c:pt>
              </c:numCache>
            </c:numRef>
          </c:val>
          <c:smooth val="0"/>
          <c:extLst>
            <c:ext xmlns:c16="http://schemas.microsoft.com/office/drawing/2014/chart" uri="{C3380CC4-5D6E-409C-BE32-E72D297353CC}">
              <c16:uniqueId val="{00000000-E4C6-4023-BDD7-9A2CB1C50A4C}"/>
            </c:ext>
          </c:extLst>
        </c:ser>
        <c:dLbls>
          <c:showLegendKey val="0"/>
          <c:showVal val="0"/>
          <c:showCatName val="0"/>
          <c:showSerName val="0"/>
          <c:showPercent val="0"/>
          <c:showBubbleSize val="0"/>
        </c:dLbls>
        <c:marker val="1"/>
        <c:smooth val="0"/>
        <c:axId val="1401483327"/>
        <c:axId val="1"/>
      </c:lineChart>
      <c:catAx>
        <c:axId val="1401483327"/>
        <c:scaling>
          <c:orientation val="minMax"/>
        </c:scaling>
        <c:delete val="0"/>
        <c:axPos val="b"/>
        <c:numFmt formatCode="General" sourceLinked="1"/>
        <c:majorTickMark val="out"/>
        <c:minorTickMark val="none"/>
        <c:tickLblPos val="nextTo"/>
        <c:txPr>
          <a:bodyPr rot="-2700000" vert="horz"/>
          <a:lstStyle/>
          <a:p>
            <a:pPr>
              <a:defRPr sz="1000" b="0"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majorGridlines/>
        <c:numFmt formatCode="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401483327"/>
        <c:crosses val="autoZero"/>
        <c:crossBetween val="between"/>
      </c:valAx>
    </c:plotArea>
    <c:legend>
      <c:legendPos val="r"/>
      <c:layout>
        <c:manualLayout>
          <c:xMode val="edge"/>
          <c:yMode val="edge"/>
          <c:x val="0.79335790114011007"/>
          <c:y val="0.52633259343925509"/>
          <c:w val="0.18833916560679087"/>
          <c:h val="7.7564803243679703E-2"/>
        </c:manualLayout>
      </c:layout>
      <c:overlay val="0"/>
      <c:txPr>
        <a:bodyPr/>
        <a:lstStyle/>
        <a:p>
          <a:pPr>
            <a:defRPr sz="920"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Calibri"/>
                <a:ea typeface="Calibri"/>
                <a:cs typeface="Calibri"/>
              </a:defRPr>
            </a:pPr>
            <a:r>
              <a:rPr lang="en-ID"/>
              <a:t>Akumulasi Kepemilikan Akta Kematian</a:t>
            </a:r>
          </a:p>
        </c:rich>
      </c:tx>
      <c:overlay val="0"/>
    </c:title>
    <c:autoTitleDeleted val="0"/>
    <c:view3D>
      <c:rotX val="15"/>
      <c:rotY val="20"/>
      <c:depthPercent val="100"/>
      <c:rAngAx val="1"/>
    </c:view3D>
    <c:floor>
      <c:thickness val="0"/>
    </c:floor>
    <c:sideWall>
      <c:thickness val="0"/>
    </c:sideWall>
    <c:backWall>
      <c:thickness val="0"/>
    </c:backWall>
    <c:plotArea>
      <c:layout/>
      <c:bar3DChart>
        <c:barDir val="col"/>
        <c:grouping val="stacked"/>
        <c:varyColors val="0"/>
        <c:ser>
          <c:idx val="0"/>
          <c:order val="0"/>
          <c:tx>
            <c:v>Akta_Kematian</c:v>
          </c:tx>
          <c:invertIfNegative val="0"/>
          <c:cat>
            <c:strRef>
              <c:f>'Sheet 1'!$B$6:$F$6</c:f>
              <c:strCache>
                <c:ptCount val="5"/>
                <c:pt idx="0">
                  <c:v>s/d TAHUN_2018</c:v>
                </c:pt>
                <c:pt idx="1">
                  <c:v>s/d TAHUN_2019</c:v>
                </c:pt>
                <c:pt idx="2">
                  <c:v>s/d TAHUN_2020</c:v>
                </c:pt>
                <c:pt idx="3">
                  <c:v>s/d TAHUN_2021</c:v>
                </c:pt>
                <c:pt idx="4">
                  <c:v>s/d TAHUN_2022</c:v>
                </c:pt>
              </c:strCache>
            </c:strRef>
          </c:cat>
          <c:val>
            <c:numRef>
              <c:f>'Sheet 1'!$B$7:$F$7</c:f>
              <c:numCache>
                <c:formatCode>0</c:formatCode>
                <c:ptCount val="5"/>
                <c:pt idx="0">
                  <c:v>3001</c:v>
                </c:pt>
                <c:pt idx="1">
                  <c:v>3570</c:v>
                </c:pt>
                <c:pt idx="2">
                  <c:v>4644</c:v>
                </c:pt>
                <c:pt idx="3">
                  <c:v>5718</c:v>
                </c:pt>
                <c:pt idx="4">
                  <c:v>7619</c:v>
                </c:pt>
              </c:numCache>
            </c:numRef>
          </c:val>
          <c:extLst>
            <c:ext xmlns:c16="http://schemas.microsoft.com/office/drawing/2014/chart" uri="{C3380CC4-5D6E-409C-BE32-E72D297353CC}">
              <c16:uniqueId val="{00000000-E5DB-4512-A973-57B71A4C7895}"/>
            </c:ext>
          </c:extLst>
        </c:ser>
        <c:dLbls>
          <c:showLegendKey val="0"/>
          <c:showVal val="0"/>
          <c:showCatName val="0"/>
          <c:showSerName val="0"/>
          <c:showPercent val="0"/>
          <c:showBubbleSize val="0"/>
        </c:dLbls>
        <c:gapWidth val="150"/>
        <c:shape val="cone"/>
        <c:axId val="1402220415"/>
        <c:axId val="1"/>
        <c:axId val="0"/>
      </c:bar3DChart>
      <c:catAx>
        <c:axId val="1402220415"/>
        <c:scaling>
          <c:orientation val="minMax"/>
        </c:scaling>
        <c:delete val="0"/>
        <c:axPos val="b"/>
        <c:numFmt formatCode="General" sourceLinked="1"/>
        <c:majorTickMark val="out"/>
        <c:minorTickMark val="none"/>
        <c:tickLblPos val="nextTo"/>
        <c:txPr>
          <a:bodyPr rot="-2700000" vert="horz"/>
          <a:lstStyle/>
          <a:p>
            <a:pPr>
              <a:defRPr sz="1000" b="0"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majorGridlines/>
        <c:numFmt formatCode="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402220415"/>
        <c:crosses val="autoZero"/>
        <c:crossBetween val="between"/>
      </c:valAx>
      <c:spPr>
        <a:noFill/>
        <a:ln w="25400">
          <a:noFill/>
        </a:ln>
      </c:spPr>
    </c:plotArea>
    <c:legend>
      <c:legendPos val="r"/>
      <c:layout>
        <c:manualLayout>
          <c:xMode val="edge"/>
          <c:yMode val="edge"/>
          <c:x val="0.77669071834304915"/>
          <c:y val="0.60871468298833142"/>
          <c:w val="0.20333963012414585"/>
          <c:h val="7.6089335373541442E-2"/>
        </c:manualLayout>
      </c:layout>
      <c:overlay val="0"/>
      <c:txPr>
        <a:bodyPr/>
        <a:lstStyle/>
        <a:p>
          <a:pPr>
            <a:defRPr sz="920"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KELOMPOK UMUR</c:v>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Sheet1!$C$3:$C$18</c:f>
              <c:strCache>
                <c:ptCount val="16"/>
                <c:pt idx="0">
                  <c:v>00-04</c:v>
                </c:pt>
                <c:pt idx="1">
                  <c:v>05-09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&gt;75</c:v>
                </c:pt>
              </c:strCache>
            </c:strRef>
          </c:cat>
          <c:val>
            <c:numRef>
              <c:f>Sheet1!$D$3:$D$18</c:f>
              <c:numCache>
                <c:formatCode>_(* #,##0_);_(* \(#,##0\);_(* "-"_);_(@_)</c:formatCode>
                <c:ptCount val="16"/>
                <c:pt idx="0">
                  <c:v>18610</c:v>
                </c:pt>
                <c:pt idx="1">
                  <c:v>31067</c:v>
                </c:pt>
                <c:pt idx="2">
                  <c:v>32259</c:v>
                </c:pt>
                <c:pt idx="3">
                  <c:v>35027</c:v>
                </c:pt>
                <c:pt idx="4">
                  <c:v>35943</c:v>
                </c:pt>
                <c:pt idx="5">
                  <c:v>28083</c:v>
                </c:pt>
                <c:pt idx="6">
                  <c:v>26362</c:v>
                </c:pt>
                <c:pt idx="7">
                  <c:v>27079</c:v>
                </c:pt>
                <c:pt idx="8">
                  <c:v>29565</c:v>
                </c:pt>
                <c:pt idx="9">
                  <c:v>26001</c:v>
                </c:pt>
                <c:pt idx="10">
                  <c:v>23643</c:v>
                </c:pt>
                <c:pt idx="11">
                  <c:v>17918</c:v>
                </c:pt>
                <c:pt idx="12">
                  <c:v>13681</c:v>
                </c:pt>
                <c:pt idx="13">
                  <c:v>10054</c:v>
                </c:pt>
                <c:pt idx="14">
                  <c:v>6967</c:v>
                </c:pt>
                <c:pt idx="15">
                  <c:v>8259</c:v>
                </c:pt>
              </c:numCache>
            </c:numRef>
          </c:val>
          <c:extLst>
            <c:ext xmlns:c16="http://schemas.microsoft.com/office/drawing/2014/chart" uri="{C3380CC4-5D6E-409C-BE32-E72D297353CC}">
              <c16:uniqueId val="{00000000-D5F9-4EEC-836D-18458D8944E5}"/>
            </c:ext>
          </c:extLst>
        </c:ser>
        <c:dLbls>
          <c:showLegendKey val="0"/>
          <c:showVal val="0"/>
          <c:showCatName val="0"/>
          <c:showSerName val="0"/>
          <c:showPercent val="0"/>
          <c:showBubbleSize val="0"/>
        </c:dLbls>
        <c:gapWidth val="100"/>
        <c:overlap val="-24"/>
        <c:axId val="506342975"/>
        <c:axId val="506332415"/>
      </c:barChart>
      <c:catAx>
        <c:axId val="50634297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6332415"/>
        <c:crosses val="autoZero"/>
        <c:auto val="1"/>
        <c:lblAlgn val="ctr"/>
        <c:lblOffset val="100"/>
        <c:noMultiLvlLbl val="0"/>
      </c:catAx>
      <c:valAx>
        <c:axId val="506332415"/>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6342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DIAGRAM</a:t>
            </a:r>
            <a:r>
              <a:rPr lang="en-US" baseline="0" dirty="0"/>
              <a:t> </a:t>
            </a:r>
            <a:r>
              <a:rPr lang="en-US" dirty="0"/>
              <a:t>JUMLAH PENDUDUK BERDASARKAN HUBUNGAN KELUARGA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HUB_KELUARGA</c:v>
          </c:tx>
          <c:spPr>
            <a:gradFill rotWithShape="1">
              <a:gsLst>
                <a:gs pos="0">
                  <a:schemeClr val="accent4">
                    <a:tint val="98000"/>
                    <a:shade val="25000"/>
                    <a:satMod val="250000"/>
                  </a:schemeClr>
                </a:gs>
                <a:gs pos="68000">
                  <a:schemeClr val="accent4">
                    <a:tint val="86000"/>
                    <a:satMod val="115000"/>
                  </a:schemeClr>
                </a:gs>
                <a:gs pos="100000">
                  <a:schemeClr val="accent4">
                    <a:tint val="50000"/>
                    <a:satMod val="150000"/>
                  </a:schemeClr>
                </a:gs>
              </a:gsLst>
              <a:path path="circle">
                <a:fillToRect l="50000" t="130000" r="50000" b="-30000"/>
              </a:path>
            </a:gradFill>
            <a:ln>
              <a:noFill/>
            </a:ln>
            <a:effectLst>
              <a:outerShdw blurRad="57150" dist="38100" dir="5400000" algn="ctr" rotWithShape="0">
                <a:scrgbClr r="0" g="0" b="0">
                  <a:shade val="9000"/>
                  <a:satMod val="105000"/>
                  <a:alpha val="48000"/>
                </a:scrgbClr>
              </a:outerShdw>
            </a:effectLst>
            <a:scene3d>
              <a:camera prst="orthographicFront" fov="0">
                <a:rot lat="0" lon="0" rev="0"/>
              </a:camera>
              <a:lightRig rig="glow" dir="tl">
                <a:rot lat="0" lon="0" rev="900000"/>
              </a:lightRig>
            </a:scene3d>
            <a:sp3d prstMaterial="powder">
              <a:bevelT w="254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Sheet1!$B$2:$B$11</c:f>
              <c:strCache>
                <c:ptCount val="10"/>
                <c:pt idx="0">
                  <c:v>ANAK</c:v>
                </c:pt>
                <c:pt idx="1">
                  <c:v>ISTRI</c:v>
                </c:pt>
                <c:pt idx="2">
                  <c:v>SUAMI</c:v>
                </c:pt>
                <c:pt idx="3">
                  <c:v>KEPALA KELUARGA</c:v>
                </c:pt>
                <c:pt idx="4">
                  <c:v>ORANG TUA</c:v>
                </c:pt>
                <c:pt idx="5">
                  <c:v>MERTUA</c:v>
                </c:pt>
                <c:pt idx="6">
                  <c:v>CUCU</c:v>
                </c:pt>
                <c:pt idx="7">
                  <c:v>FAMILI LAIN</c:v>
                </c:pt>
                <c:pt idx="8">
                  <c:v>MENANTU</c:v>
                </c:pt>
                <c:pt idx="9">
                  <c:v>LAINNYA</c:v>
                </c:pt>
              </c:strCache>
            </c:strRef>
          </c:cat>
          <c:val>
            <c:numRef>
              <c:f>Sheet1!$C$2:$C$11</c:f>
              <c:numCache>
                <c:formatCode>_(* #,##0_);_(* \(#,##0\);_(* "-"_);_(@_)</c:formatCode>
                <c:ptCount val="10"/>
                <c:pt idx="0">
                  <c:v>159922</c:v>
                </c:pt>
                <c:pt idx="1">
                  <c:v>81722</c:v>
                </c:pt>
                <c:pt idx="2">
                  <c:v>11</c:v>
                </c:pt>
                <c:pt idx="3">
                  <c:v>120279</c:v>
                </c:pt>
                <c:pt idx="4">
                  <c:v>835</c:v>
                </c:pt>
                <c:pt idx="5">
                  <c:v>375</c:v>
                </c:pt>
                <c:pt idx="6">
                  <c:v>2331</c:v>
                </c:pt>
                <c:pt idx="7">
                  <c:v>4878</c:v>
                </c:pt>
                <c:pt idx="8">
                  <c:v>12</c:v>
                </c:pt>
                <c:pt idx="9">
                  <c:v>153</c:v>
                </c:pt>
              </c:numCache>
            </c:numRef>
          </c:val>
          <c:extLst>
            <c:ext xmlns:c16="http://schemas.microsoft.com/office/drawing/2014/chart" uri="{C3380CC4-5D6E-409C-BE32-E72D297353CC}">
              <c16:uniqueId val="{00000000-BBB8-44D4-B1E6-D10AE0962A3E}"/>
            </c:ext>
          </c:extLst>
        </c:ser>
        <c:dLbls>
          <c:showLegendKey val="0"/>
          <c:showVal val="0"/>
          <c:showCatName val="0"/>
          <c:showSerName val="0"/>
          <c:showPercent val="0"/>
          <c:showBubbleSize val="0"/>
        </c:dLbls>
        <c:gapWidth val="100"/>
        <c:overlap val="-24"/>
        <c:axId val="1722572896"/>
        <c:axId val="1870958736"/>
      </c:barChart>
      <c:catAx>
        <c:axId val="17225728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0958736"/>
        <c:crosses val="autoZero"/>
        <c:auto val="1"/>
        <c:lblAlgn val="ctr"/>
        <c:lblOffset val="100"/>
        <c:noMultiLvlLbl val="0"/>
      </c:catAx>
      <c:valAx>
        <c:axId val="187095873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225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ID"/>
              <a:t>Diagram</a:t>
            </a:r>
            <a:r>
              <a:rPr lang="en-ID" baseline="0"/>
              <a:t> Persentase Penduduk berdasarkan Status Perkawinan</a:t>
            </a:r>
            <a:endParaRPr lang="en-ID"/>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A609-42E9-A5DD-C184EF8D9183}"/>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A609-42E9-A5DD-C184EF8D9183}"/>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A609-42E9-A5DD-C184EF8D9183}"/>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A609-42E9-A5DD-C184EF8D9183}"/>
              </c:ext>
            </c:extLst>
          </c:dPt>
          <c:dLbls>
            <c:dLbl>
              <c:idx val="3"/>
              <c:layout>
                <c:manualLayout>
                  <c:x val="2.247245577353674E-2"/>
                  <c:y val="0.1064260566045160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609-42E9-A5DD-C184EF8D9183}"/>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Sheet1!$P$5:$P$8</c:f>
              <c:strCache>
                <c:ptCount val="4"/>
                <c:pt idx="0">
                  <c:v>BELUM KAWIN</c:v>
                </c:pt>
                <c:pt idx="1">
                  <c:v>KAWIN</c:v>
                </c:pt>
                <c:pt idx="2">
                  <c:v>CERAI HIDUP</c:v>
                </c:pt>
                <c:pt idx="3">
                  <c:v>CERAI MATI</c:v>
                </c:pt>
              </c:strCache>
            </c:strRef>
          </c:cat>
          <c:val>
            <c:numRef>
              <c:f>Sheet1!$Q$5:$Q$8</c:f>
              <c:numCache>
                <c:formatCode>#,##0</c:formatCode>
                <c:ptCount val="4"/>
                <c:pt idx="0">
                  <c:v>171890</c:v>
                </c:pt>
                <c:pt idx="1">
                  <c:v>176562</c:v>
                </c:pt>
                <c:pt idx="2">
                  <c:v>6802</c:v>
                </c:pt>
                <c:pt idx="3">
                  <c:v>15264</c:v>
                </c:pt>
              </c:numCache>
            </c:numRef>
          </c:val>
          <c:extLst>
            <c:ext xmlns:c16="http://schemas.microsoft.com/office/drawing/2014/chart" uri="{C3380CC4-5D6E-409C-BE32-E72D297353CC}">
              <c16:uniqueId val="{00000008-A609-42E9-A5DD-C184EF8D9183}"/>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71883980604119391"/>
          <c:y val="0.39898010153575092"/>
          <c:w val="0.23643326363865533"/>
          <c:h val="0.3825469913146669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ID"/>
              <a:t>Diagram Persentase</a:t>
            </a:r>
            <a:r>
              <a:rPr lang="en-ID" baseline="0"/>
              <a:t> Usia Muda,Produktif dan Non Produktif</a:t>
            </a:r>
            <a:endParaRPr lang="en-ID"/>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991F-443E-9E89-A1997AB5931C}"/>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991F-443E-9E89-A1997AB5931C}"/>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991F-443E-9E89-A1997AB5931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'Usia Muda Produktif dan Non Pro'!$C$4:$E$4</c:f>
              <c:strCache>
                <c:ptCount val="3"/>
                <c:pt idx="0">
                  <c:v>USIA MUDA</c:v>
                </c:pt>
                <c:pt idx="1">
                  <c:v>USIA PRODUKTIF</c:v>
                </c:pt>
                <c:pt idx="2">
                  <c:v>USIA NON PRODUKTIF</c:v>
                </c:pt>
              </c:strCache>
            </c:strRef>
          </c:cat>
          <c:val>
            <c:numRef>
              <c:f>'Usia Muda Produktif dan Non Pro'!$C$28:$E$28</c:f>
              <c:numCache>
                <c:formatCode>_(* #,##0_);_(* \(#,##0\);_(* "-"_);_(@_)</c:formatCode>
                <c:ptCount val="3"/>
                <c:pt idx="0">
                  <c:v>81936</c:v>
                </c:pt>
                <c:pt idx="1">
                  <c:v>263302</c:v>
                </c:pt>
                <c:pt idx="2">
                  <c:v>25280</c:v>
                </c:pt>
              </c:numCache>
            </c:numRef>
          </c:val>
          <c:extLst>
            <c:ext xmlns:c16="http://schemas.microsoft.com/office/drawing/2014/chart" uri="{C3380CC4-5D6E-409C-BE32-E72D297353CC}">
              <c16:uniqueId val="{00000006-991F-443E-9E89-A1997AB5931C}"/>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4402613158684141"/>
          <c:y val="0.34363882546593744"/>
          <c:w val="0.26853028314642485"/>
          <c:h val="0.3839250668673990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extLst>
              <c:ext xmlns:c16="http://schemas.microsoft.com/office/drawing/2014/chart" uri="{C3380CC4-5D6E-409C-BE32-E72D297353CC}">
                <c16:uniqueId val="{00000000-F67D-4182-A685-DF2B29781659}"/>
              </c:ext>
            </c:extLst>
          </c:dPt>
          <c:dPt>
            <c:idx val="1"/>
            <c:bubble3D val="0"/>
            <c:extLst>
              <c:ext xmlns:c16="http://schemas.microsoft.com/office/drawing/2014/chart" uri="{C3380CC4-5D6E-409C-BE32-E72D297353CC}">
                <c16:uniqueId val="{00000001-F67D-4182-A685-DF2B29781659}"/>
              </c:ext>
            </c:extLst>
          </c:dPt>
          <c:dPt>
            <c:idx val="2"/>
            <c:bubble3D val="0"/>
            <c:extLst>
              <c:ext xmlns:c16="http://schemas.microsoft.com/office/drawing/2014/chart" uri="{C3380CC4-5D6E-409C-BE32-E72D297353CC}">
                <c16:uniqueId val="{00000002-F67D-4182-A685-DF2B29781659}"/>
              </c:ext>
            </c:extLst>
          </c:dPt>
          <c:dPt>
            <c:idx val="3"/>
            <c:bubble3D val="0"/>
            <c:extLst>
              <c:ext xmlns:c16="http://schemas.microsoft.com/office/drawing/2014/chart" uri="{C3380CC4-5D6E-409C-BE32-E72D297353CC}">
                <c16:uniqueId val="{00000003-F67D-4182-A685-DF2B29781659}"/>
              </c:ext>
            </c:extLst>
          </c:dPt>
          <c:dPt>
            <c:idx val="4"/>
            <c:bubble3D val="0"/>
            <c:extLst>
              <c:ext xmlns:c16="http://schemas.microsoft.com/office/drawing/2014/chart" uri="{C3380CC4-5D6E-409C-BE32-E72D297353CC}">
                <c16:uniqueId val="{00000004-F67D-4182-A685-DF2B29781659}"/>
              </c:ext>
            </c:extLst>
          </c:dPt>
          <c:dPt>
            <c:idx val="5"/>
            <c:bubble3D val="0"/>
            <c:extLst>
              <c:ext xmlns:c16="http://schemas.microsoft.com/office/drawing/2014/chart" uri="{C3380CC4-5D6E-409C-BE32-E72D297353CC}">
                <c16:uniqueId val="{00000005-F67D-4182-A685-DF2B29781659}"/>
              </c:ext>
            </c:extLst>
          </c:dPt>
          <c:dPt>
            <c:idx val="6"/>
            <c:bubble3D val="0"/>
            <c:extLst>
              <c:ext xmlns:c16="http://schemas.microsoft.com/office/drawing/2014/chart" uri="{C3380CC4-5D6E-409C-BE32-E72D297353CC}">
                <c16:uniqueId val="{00000006-F67D-4182-A685-DF2B29781659}"/>
              </c:ext>
            </c:extLst>
          </c:dPt>
          <c:dPt>
            <c:idx val="7"/>
            <c:bubble3D val="0"/>
            <c:extLst>
              <c:ext xmlns:c16="http://schemas.microsoft.com/office/drawing/2014/chart" uri="{C3380CC4-5D6E-409C-BE32-E72D297353CC}">
                <c16:uniqueId val="{00000007-F67D-4182-A685-DF2B29781659}"/>
              </c:ext>
            </c:extLst>
          </c:dPt>
          <c:dPt>
            <c:idx val="8"/>
            <c:bubble3D val="0"/>
            <c:extLst>
              <c:ext xmlns:c16="http://schemas.microsoft.com/office/drawing/2014/chart" uri="{C3380CC4-5D6E-409C-BE32-E72D297353CC}">
                <c16:uniqueId val="{00000008-F67D-4182-A685-DF2B29781659}"/>
              </c:ext>
            </c:extLst>
          </c:dPt>
          <c:dPt>
            <c:idx val="9"/>
            <c:bubble3D val="0"/>
            <c:extLst>
              <c:ext xmlns:c16="http://schemas.microsoft.com/office/drawing/2014/chart" uri="{C3380CC4-5D6E-409C-BE32-E72D297353CC}">
                <c16:uniqueId val="{00000009-F67D-4182-A685-DF2B29781659}"/>
              </c:ext>
            </c:extLst>
          </c:dPt>
          <c:dPt>
            <c:idx val="10"/>
            <c:bubble3D val="0"/>
            <c:extLst>
              <c:ext xmlns:c16="http://schemas.microsoft.com/office/drawing/2014/chart" uri="{C3380CC4-5D6E-409C-BE32-E72D297353CC}">
                <c16:uniqueId val="{0000000A-F67D-4182-A685-DF2B29781659}"/>
              </c:ext>
            </c:extLst>
          </c:dPt>
          <c:dPt>
            <c:idx val="11"/>
            <c:bubble3D val="0"/>
            <c:extLst>
              <c:ext xmlns:c16="http://schemas.microsoft.com/office/drawing/2014/chart" uri="{C3380CC4-5D6E-409C-BE32-E72D297353CC}">
                <c16:uniqueId val="{0000000B-F67D-4182-A685-DF2B29781659}"/>
              </c:ext>
            </c:extLst>
          </c:dPt>
          <c:dPt>
            <c:idx val="12"/>
            <c:bubble3D val="0"/>
            <c:extLst>
              <c:ext xmlns:c16="http://schemas.microsoft.com/office/drawing/2014/chart" uri="{C3380CC4-5D6E-409C-BE32-E72D297353CC}">
                <c16:uniqueId val="{0000000C-F67D-4182-A685-DF2B29781659}"/>
              </c:ext>
            </c:extLst>
          </c:dPt>
          <c:dPt>
            <c:idx val="13"/>
            <c:bubble3D val="0"/>
            <c:extLst>
              <c:ext xmlns:c16="http://schemas.microsoft.com/office/drawing/2014/chart" uri="{C3380CC4-5D6E-409C-BE32-E72D297353CC}">
                <c16:uniqueId val="{0000000D-F67D-4182-A685-DF2B29781659}"/>
              </c:ext>
            </c:extLst>
          </c:dPt>
          <c:dPt>
            <c:idx val="14"/>
            <c:bubble3D val="0"/>
            <c:extLst>
              <c:ext xmlns:c16="http://schemas.microsoft.com/office/drawing/2014/chart" uri="{C3380CC4-5D6E-409C-BE32-E72D297353CC}">
                <c16:uniqueId val="{0000000E-F67D-4182-A685-DF2B29781659}"/>
              </c:ext>
            </c:extLst>
          </c:dPt>
          <c:dPt>
            <c:idx val="15"/>
            <c:bubble3D val="0"/>
            <c:extLst>
              <c:ext xmlns:c16="http://schemas.microsoft.com/office/drawing/2014/chart" uri="{C3380CC4-5D6E-409C-BE32-E72D297353CC}">
                <c16:uniqueId val="{0000000F-F67D-4182-A685-DF2B29781659}"/>
              </c:ext>
            </c:extLst>
          </c:dPt>
          <c:dPt>
            <c:idx val="16"/>
            <c:bubble3D val="0"/>
            <c:extLst>
              <c:ext xmlns:c16="http://schemas.microsoft.com/office/drawing/2014/chart" uri="{C3380CC4-5D6E-409C-BE32-E72D297353CC}">
                <c16:uniqueId val="{00000010-F67D-4182-A685-DF2B29781659}"/>
              </c:ext>
            </c:extLst>
          </c:dPt>
          <c:dPt>
            <c:idx val="17"/>
            <c:bubble3D val="0"/>
            <c:extLst>
              <c:ext xmlns:c16="http://schemas.microsoft.com/office/drawing/2014/chart" uri="{C3380CC4-5D6E-409C-BE32-E72D297353CC}">
                <c16:uniqueId val="{00000011-F67D-4182-A685-DF2B29781659}"/>
              </c:ext>
            </c:extLst>
          </c:dPt>
          <c:dPt>
            <c:idx val="18"/>
            <c:bubble3D val="0"/>
            <c:extLst>
              <c:ext xmlns:c16="http://schemas.microsoft.com/office/drawing/2014/chart" uri="{C3380CC4-5D6E-409C-BE32-E72D297353CC}">
                <c16:uniqueId val="{00000012-F67D-4182-A685-DF2B29781659}"/>
              </c:ext>
            </c:extLst>
          </c:dPt>
          <c:dPt>
            <c:idx val="19"/>
            <c:bubble3D val="0"/>
            <c:extLst>
              <c:ext xmlns:c16="http://schemas.microsoft.com/office/drawing/2014/chart" uri="{C3380CC4-5D6E-409C-BE32-E72D297353CC}">
                <c16:uniqueId val="{00000013-F67D-4182-A685-DF2B29781659}"/>
              </c:ext>
            </c:extLst>
          </c:dPt>
          <c:dPt>
            <c:idx val="20"/>
            <c:bubble3D val="0"/>
            <c:extLst>
              <c:ext xmlns:c16="http://schemas.microsoft.com/office/drawing/2014/chart" uri="{C3380CC4-5D6E-409C-BE32-E72D297353CC}">
                <c16:uniqueId val="{00000014-F67D-4182-A685-DF2B29781659}"/>
              </c:ext>
            </c:extLst>
          </c:dPt>
          <c:dPt>
            <c:idx val="21"/>
            <c:bubble3D val="0"/>
            <c:extLst>
              <c:ext xmlns:c16="http://schemas.microsoft.com/office/drawing/2014/chart" uri="{C3380CC4-5D6E-409C-BE32-E72D297353CC}">
                <c16:uniqueId val="{00000015-F67D-4182-A685-DF2B29781659}"/>
              </c:ext>
            </c:extLst>
          </c:dPt>
          <c:dPt>
            <c:idx val="22"/>
            <c:bubble3D val="0"/>
            <c:extLst>
              <c:ext xmlns:c16="http://schemas.microsoft.com/office/drawing/2014/chart" uri="{C3380CC4-5D6E-409C-BE32-E72D297353CC}">
                <c16:uniqueId val="{00000016-F67D-4182-A685-DF2B29781659}"/>
              </c:ext>
            </c:extLst>
          </c:dPt>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 1'!$B$2:$B$24</c:f>
              <c:strCache>
                <c:ptCount val="23"/>
                <c:pt idx="0">
                  <c:v> BATUI </c:v>
                </c:pt>
                <c:pt idx="1">
                  <c:v> BUNTA </c:v>
                </c:pt>
                <c:pt idx="2">
                  <c:v> KINTOM </c:v>
                </c:pt>
                <c:pt idx="3">
                  <c:v> LUWUK </c:v>
                </c:pt>
                <c:pt idx="4">
                  <c:v> LAMALA </c:v>
                </c:pt>
                <c:pt idx="5">
                  <c:v> BALANTAK </c:v>
                </c:pt>
                <c:pt idx="6">
                  <c:v> PAGIMANA </c:v>
                </c:pt>
                <c:pt idx="7">
                  <c:v> BUALEMO </c:v>
                </c:pt>
                <c:pt idx="8">
                  <c:v> TOILI </c:v>
                </c:pt>
                <c:pt idx="9">
                  <c:v> MASAMA </c:v>
                </c:pt>
                <c:pt idx="10">
                  <c:v> LUWUK TIMUR </c:v>
                </c:pt>
                <c:pt idx="11">
                  <c:v> TOILI BARAT </c:v>
                </c:pt>
                <c:pt idx="12">
                  <c:v> NUHON </c:v>
                </c:pt>
                <c:pt idx="13">
                  <c:v> MOILONG </c:v>
                </c:pt>
                <c:pt idx="14">
                  <c:v> BATUI SELATAN </c:v>
                </c:pt>
                <c:pt idx="15">
                  <c:v> LOBU </c:v>
                </c:pt>
                <c:pt idx="16">
                  <c:v> SIMPANG RAYA </c:v>
                </c:pt>
                <c:pt idx="17">
                  <c:v> BALANTAK SELATAN </c:v>
                </c:pt>
                <c:pt idx="18">
                  <c:v> BALANTAK UTARA </c:v>
                </c:pt>
                <c:pt idx="19">
                  <c:v> LUWUK SELATAN </c:v>
                </c:pt>
                <c:pt idx="20">
                  <c:v> LUWUK UTARA </c:v>
                </c:pt>
                <c:pt idx="21">
                  <c:v> MANTOH </c:v>
                </c:pt>
                <c:pt idx="22">
                  <c:v> NAMBO </c:v>
                </c:pt>
              </c:strCache>
            </c:strRef>
          </c:cat>
          <c:val>
            <c:numRef>
              <c:f>'Sheet 1'!$I$2:$I$24</c:f>
              <c:numCache>
                <c:formatCode>0.00</c:formatCode>
                <c:ptCount val="23"/>
                <c:pt idx="0">
                  <c:v>5.5775712710663089E-2</c:v>
                </c:pt>
                <c:pt idx="1">
                  <c:v>2.9263115334074597E-2</c:v>
                </c:pt>
                <c:pt idx="2">
                  <c:v>3.6292220435113862E-2</c:v>
                </c:pt>
                <c:pt idx="3">
                  <c:v>2.1978088310747592E-3</c:v>
                </c:pt>
                <c:pt idx="4">
                  <c:v>3.0210843373493976E-2</c:v>
                </c:pt>
                <c:pt idx="5">
                  <c:v>3.2770642201834864E-2</c:v>
                </c:pt>
                <c:pt idx="6">
                  <c:v>3.9538264568620161E-2</c:v>
                </c:pt>
                <c:pt idx="7">
                  <c:v>4.492625214989316E-2</c:v>
                </c:pt>
                <c:pt idx="8">
                  <c:v>2.0889285224310602E-2</c:v>
                </c:pt>
                <c:pt idx="9">
                  <c:v>1.8948057259713699E-2</c:v>
                </c:pt>
                <c:pt idx="10">
                  <c:v>1.6572172847073248E-2</c:v>
                </c:pt>
                <c:pt idx="11">
                  <c:v>4.1383949023364293E-2</c:v>
                </c:pt>
                <c:pt idx="12">
                  <c:v>5.5993930197268588E-2</c:v>
                </c:pt>
                <c:pt idx="13">
                  <c:v>1.1208091024020227E-2</c:v>
                </c:pt>
                <c:pt idx="14">
                  <c:v>2.1490727999475791E-2</c:v>
                </c:pt>
                <c:pt idx="15">
                  <c:v>3.3618261291889266E-2</c:v>
                </c:pt>
                <c:pt idx="16">
                  <c:v>1.6295974321251839E-2</c:v>
                </c:pt>
                <c:pt idx="17">
                  <c:v>2.7119585338763422E-2</c:v>
                </c:pt>
                <c:pt idx="18">
                  <c:v>2.8582802547770701E-2</c:v>
                </c:pt>
                <c:pt idx="19">
                  <c:v>4.9377627565740665E-3</c:v>
                </c:pt>
                <c:pt idx="20">
                  <c:v>1.2346595755355979E-2</c:v>
                </c:pt>
                <c:pt idx="21">
                  <c:v>3.2299556952979848E-2</c:v>
                </c:pt>
                <c:pt idx="22">
                  <c:v>1.9255645069783275E-2</c:v>
                </c:pt>
              </c:numCache>
            </c:numRef>
          </c:val>
          <c:extLst>
            <c:ext xmlns:c16="http://schemas.microsoft.com/office/drawing/2014/chart" uri="{C3380CC4-5D6E-409C-BE32-E72D297353CC}">
              <c16:uniqueId val="{00000017-F67D-4182-A685-DF2B29781659}"/>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zero"/>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Sheet1!$D$18</c:f>
              <c:strCache>
                <c:ptCount val="1"/>
                <c:pt idx="0">
                  <c:v>KEPINDAHAAN</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Sheet1!$C$19:$C$30</c:f>
              <c:strCache>
                <c:ptCount val="12"/>
                <c:pt idx="0">
                  <c:v>JANUARI</c:v>
                </c:pt>
                <c:pt idx="1">
                  <c:v>FEBRUARI</c:v>
                </c:pt>
                <c:pt idx="2">
                  <c:v>MARET</c:v>
                </c:pt>
                <c:pt idx="3">
                  <c:v>APRIL</c:v>
                </c:pt>
                <c:pt idx="4">
                  <c:v>MEI</c:v>
                </c:pt>
                <c:pt idx="5">
                  <c:v>JUNI</c:v>
                </c:pt>
                <c:pt idx="6">
                  <c:v>JULI</c:v>
                </c:pt>
                <c:pt idx="7">
                  <c:v>AGUSTUS   </c:v>
                </c:pt>
                <c:pt idx="8">
                  <c:v>SEPTEMBER</c:v>
                </c:pt>
                <c:pt idx="9">
                  <c:v>OKTOBER</c:v>
                </c:pt>
                <c:pt idx="10">
                  <c:v>NOVEMBER</c:v>
                </c:pt>
                <c:pt idx="11">
                  <c:v>DESEMBER</c:v>
                </c:pt>
              </c:strCache>
            </c:strRef>
          </c:cat>
          <c:val>
            <c:numRef>
              <c:f>Sheet1!$D$19:$D$30</c:f>
              <c:numCache>
                <c:formatCode>_(* #,##0_);_(* \(#,##0\);_(* "-"_);_(@_)</c:formatCode>
                <c:ptCount val="12"/>
                <c:pt idx="0">
                  <c:v>389</c:v>
                </c:pt>
                <c:pt idx="1">
                  <c:v>303</c:v>
                </c:pt>
                <c:pt idx="2">
                  <c:v>347</c:v>
                </c:pt>
                <c:pt idx="3">
                  <c:v>289</c:v>
                </c:pt>
                <c:pt idx="4">
                  <c:v>482</c:v>
                </c:pt>
                <c:pt idx="5">
                  <c:v>806</c:v>
                </c:pt>
                <c:pt idx="6">
                  <c:v>697</c:v>
                </c:pt>
                <c:pt idx="7">
                  <c:v>510</c:v>
                </c:pt>
                <c:pt idx="8">
                  <c:v>764</c:v>
                </c:pt>
                <c:pt idx="9">
                  <c:v>597</c:v>
                </c:pt>
                <c:pt idx="10">
                  <c:v>595</c:v>
                </c:pt>
                <c:pt idx="11">
                  <c:v>656</c:v>
                </c:pt>
              </c:numCache>
            </c:numRef>
          </c:val>
          <c:extLst>
            <c:ext xmlns:c16="http://schemas.microsoft.com/office/drawing/2014/chart" uri="{C3380CC4-5D6E-409C-BE32-E72D297353CC}">
              <c16:uniqueId val="{00000000-84A0-43BF-9C36-CCB607D1A975}"/>
            </c:ext>
          </c:extLst>
        </c:ser>
        <c:dLbls>
          <c:showLegendKey val="0"/>
          <c:showVal val="0"/>
          <c:showCatName val="0"/>
          <c:showSerName val="0"/>
          <c:showPercent val="0"/>
          <c:showBubbleSize val="0"/>
        </c:dLbls>
        <c:gapWidth val="150"/>
        <c:shape val="box"/>
        <c:axId val="686978799"/>
        <c:axId val="686986959"/>
        <c:axId val="0"/>
      </c:bar3DChart>
      <c:catAx>
        <c:axId val="68697879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86986959"/>
        <c:crosses val="autoZero"/>
        <c:auto val="1"/>
        <c:lblAlgn val="ctr"/>
        <c:lblOffset val="100"/>
        <c:noMultiLvlLbl val="0"/>
      </c:catAx>
      <c:valAx>
        <c:axId val="686986959"/>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86978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lumMod val="75000"/>
      </a:schemeClr>
    </a:solidFill>
    <a:ln w="9525" cap="flat" cmpd="sng" algn="ctr">
      <a:solidFill>
        <a:schemeClr val="tx1">
          <a:lumMod val="15000"/>
          <a:lumOff val="85000"/>
        </a:schemeClr>
      </a:solidFill>
      <a:round/>
    </a:ln>
    <a:effectLst/>
  </c:spPr>
  <c:txPr>
    <a:bodyPr/>
    <a:lstStyle/>
    <a:p>
      <a:pPr>
        <a:defRPr sz="1400"/>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en-ID"/>
              <a:t>PINDAH PENDUDUK</a:t>
            </a:r>
          </a:p>
        </c:rich>
      </c:tx>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en-US"/>
        </a:p>
      </c:txPr>
    </c:title>
    <c:autoTitleDeleted val="0"/>
    <c:plotArea>
      <c:layout/>
      <c:lineChart>
        <c:grouping val="stacked"/>
        <c:varyColors val="0"/>
        <c:ser>
          <c:idx val="0"/>
          <c:order val="0"/>
          <c:spPr>
            <a:ln w="34925" cap="rnd">
              <a:solidFill>
                <a:schemeClr val="lt1"/>
              </a:solidFill>
              <a:round/>
            </a:ln>
            <a:effectLst>
              <a:outerShdw dist="25400" dir="2700000" algn="tl" rotWithShape="0">
                <a:schemeClr val="accent1"/>
              </a:outerShdw>
            </a:effectLst>
          </c:spPr>
          <c:marker>
            <c:symbol val="none"/>
          </c:marker>
          <c:cat>
            <c:strRef>
              <c:f>Sheet8!$C$2:$G$2</c:f>
              <c:strCache>
                <c:ptCount val="5"/>
                <c:pt idx="0">
                  <c:v>TAHUN 2018</c:v>
                </c:pt>
                <c:pt idx="1">
                  <c:v>TAHUN 2019</c:v>
                </c:pt>
                <c:pt idx="2">
                  <c:v>TAHUN 2020</c:v>
                </c:pt>
                <c:pt idx="3">
                  <c:v>TAHUN 2021</c:v>
                </c:pt>
                <c:pt idx="4">
                  <c:v>TAHUN 2022</c:v>
                </c:pt>
              </c:strCache>
            </c:strRef>
          </c:cat>
          <c:val>
            <c:numRef>
              <c:f>Sheet8!$C$3:$G$3</c:f>
              <c:numCache>
                <c:formatCode>#,##0</c:formatCode>
                <c:ptCount val="5"/>
                <c:pt idx="0">
                  <c:v>5070</c:v>
                </c:pt>
                <c:pt idx="1">
                  <c:v>4887</c:v>
                </c:pt>
                <c:pt idx="2">
                  <c:v>4588</c:v>
                </c:pt>
                <c:pt idx="3">
                  <c:v>4968</c:v>
                </c:pt>
                <c:pt idx="4">
                  <c:v>6435</c:v>
                </c:pt>
              </c:numCache>
            </c:numRef>
          </c:val>
          <c:smooth val="0"/>
          <c:extLst>
            <c:ext xmlns:c16="http://schemas.microsoft.com/office/drawing/2014/chart" uri="{C3380CC4-5D6E-409C-BE32-E72D297353CC}">
              <c16:uniqueId val="{00000000-B037-4A75-ACBF-8670E0590E8C}"/>
            </c:ext>
          </c:extLst>
        </c:ser>
        <c:dLbls>
          <c:showLegendKey val="0"/>
          <c:showVal val="0"/>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1159722607"/>
        <c:axId val="829432687"/>
      </c:lineChart>
      <c:catAx>
        <c:axId val="1159722607"/>
        <c:scaling>
          <c:orientation val="minMax"/>
        </c:scaling>
        <c:delete val="0"/>
        <c:axPos val="b"/>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900" b="0" i="0" u="none" strike="noStrike" kern="1200" spc="100" baseline="0">
                <a:solidFill>
                  <a:schemeClr val="lt1"/>
                </a:solidFill>
                <a:latin typeface="+mn-lt"/>
                <a:ea typeface="+mn-ea"/>
                <a:cs typeface="+mn-cs"/>
              </a:defRPr>
            </a:pPr>
            <a:endParaRPr lang="en-US"/>
          </a:p>
        </c:txPr>
        <c:crossAx val="829432687"/>
        <c:crosses val="autoZero"/>
        <c:auto val="1"/>
        <c:lblAlgn val="ctr"/>
        <c:lblOffset val="100"/>
        <c:noMultiLvlLbl val="0"/>
      </c:catAx>
      <c:valAx>
        <c:axId val="829432687"/>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n-US"/>
          </a:p>
        </c:txPr>
        <c:crossAx val="1159722607"/>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accent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6">
  <a:schemeClr val="accent3"/>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7">
  <a:schemeClr val="accent4"/>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29">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12700" cap="flat" cmpd="sng" algn="ctr">
        <a:solidFill>
          <a:schemeClr val="lt1"/>
        </a:solidFill>
        <a:round/>
      </a:ln>
    </cs:spPr>
    <cs:defRPr sz="900"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effectRef idx="0"/>
    <cs:fontRef idx="minor">
      <a:schemeClr val="lt1"/>
    </cs:fontRef>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29">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12700" cap="flat" cmpd="sng" algn="ctr">
        <a:solidFill>
          <a:schemeClr val="lt1"/>
        </a:solidFill>
        <a:round/>
      </a:ln>
    </cs:spPr>
    <cs:defRPr sz="900"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effectRef idx="0"/>
    <cs:fontRef idx="minor">
      <a:schemeClr val="lt1"/>
    </cs:fontRef>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0.33075</cdr:x>
      <cdr:y>0.85951</cdr:y>
    </cdr:from>
    <cdr:to>
      <cdr:x>0.66347</cdr:x>
      <cdr:y>0.98988</cdr:y>
    </cdr:to>
    <cdr:sp macro="" textlink="">
      <cdr:nvSpPr>
        <cdr:cNvPr id="3" name="TextBox 13"/>
        <cdr:cNvSpPr txBox="1"/>
      </cdr:nvSpPr>
      <cdr:spPr>
        <a:xfrm xmlns:a="http://schemas.openxmlformats.org/drawingml/2006/main">
          <a:off x="1379978" y="2536354"/>
          <a:ext cx="1388201" cy="3847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id-ID"/>
          </a:defPPr>
          <a:lvl1pPr marL="0" algn="l" defTabSz="949098" rtl="0" eaLnBrk="1" latinLnBrk="0" hangingPunct="1">
            <a:defRPr sz="1900" kern="1200">
              <a:solidFill>
                <a:sysClr val="windowText" lastClr="000000"/>
              </a:solidFill>
              <a:latin typeface="Constantia"/>
            </a:defRPr>
          </a:lvl1pPr>
          <a:lvl2pPr marL="474548" algn="l" defTabSz="949098" rtl="0" eaLnBrk="1" latinLnBrk="0" hangingPunct="1">
            <a:defRPr sz="1900" kern="1200">
              <a:solidFill>
                <a:sysClr val="windowText" lastClr="000000"/>
              </a:solidFill>
              <a:latin typeface="Constantia"/>
            </a:defRPr>
          </a:lvl2pPr>
          <a:lvl3pPr marL="949098" algn="l" defTabSz="949098" rtl="0" eaLnBrk="1" latinLnBrk="0" hangingPunct="1">
            <a:defRPr sz="1900" kern="1200">
              <a:solidFill>
                <a:sysClr val="windowText" lastClr="000000"/>
              </a:solidFill>
              <a:latin typeface="Constantia"/>
            </a:defRPr>
          </a:lvl3pPr>
          <a:lvl4pPr marL="1423646" algn="l" defTabSz="949098" rtl="0" eaLnBrk="1" latinLnBrk="0" hangingPunct="1">
            <a:defRPr sz="1900" kern="1200">
              <a:solidFill>
                <a:sysClr val="windowText" lastClr="000000"/>
              </a:solidFill>
              <a:latin typeface="Constantia"/>
            </a:defRPr>
          </a:lvl4pPr>
          <a:lvl5pPr marL="1898195" algn="l" defTabSz="949098" rtl="0" eaLnBrk="1" latinLnBrk="0" hangingPunct="1">
            <a:defRPr sz="1900" kern="1200">
              <a:solidFill>
                <a:sysClr val="windowText" lastClr="000000"/>
              </a:solidFill>
              <a:latin typeface="Constantia"/>
            </a:defRPr>
          </a:lvl5pPr>
          <a:lvl6pPr marL="2372743" algn="l" defTabSz="949098" rtl="0" eaLnBrk="1" latinLnBrk="0" hangingPunct="1">
            <a:defRPr sz="1900" kern="1200">
              <a:solidFill>
                <a:sysClr val="windowText" lastClr="000000"/>
              </a:solidFill>
              <a:latin typeface="Constantia"/>
            </a:defRPr>
          </a:lvl6pPr>
          <a:lvl7pPr marL="2847293" algn="l" defTabSz="949098" rtl="0" eaLnBrk="1" latinLnBrk="0" hangingPunct="1">
            <a:defRPr sz="1900" kern="1200">
              <a:solidFill>
                <a:sysClr val="windowText" lastClr="000000"/>
              </a:solidFill>
              <a:latin typeface="Constantia"/>
            </a:defRPr>
          </a:lvl7pPr>
          <a:lvl8pPr marL="3321841" algn="l" defTabSz="949098" rtl="0" eaLnBrk="1" latinLnBrk="0" hangingPunct="1">
            <a:defRPr sz="1900" kern="1200">
              <a:solidFill>
                <a:sysClr val="windowText" lastClr="000000"/>
              </a:solidFill>
              <a:latin typeface="Constantia"/>
            </a:defRPr>
          </a:lvl8pPr>
          <a:lvl9pPr marL="3796390" algn="l" defTabSz="949098" rtl="0" eaLnBrk="1" latinLnBrk="0" hangingPunct="1">
            <a:defRPr sz="1900" kern="1200">
              <a:solidFill>
                <a:sysClr val="windowText" lastClr="000000"/>
              </a:solidFill>
              <a:latin typeface="Constantia"/>
            </a:defRPr>
          </a:lvl9pPr>
        </a:lstStyle>
        <a:p xmlns:a="http://schemas.openxmlformats.org/drawingml/2006/main">
          <a:r>
            <a:rPr lang="id-ID" dirty="0"/>
            <a:t>Gambar 3.</a:t>
          </a:r>
          <a:r>
            <a:rPr lang="en-US" dirty="0"/>
            <a:t>8</a:t>
          </a:r>
          <a:endParaRPr lang="id-ID"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36ECCF-E257-4E57-84C7-B60F1057FFE7}" type="datetimeFigureOut">
              <a:rPr lang="id-ID" smtClean="0"/>
              <a:pPr/>
              <a:t>28/05/2023</a:t>
            </a:fld>
            <a:endParaRPr lang="id-ID"/>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27DAD0-F8A4-4F50-ACCB-9C491E8F972E}"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833631" rtl="0" eaLnBrk="1" latinLnBrk="0" hangingPunct="1">
      <a:defRPr sz="1100" kern="1200">
        <a:solidFill>
          <a:schemeClr val="tx1"/>
        </a:solidFill>
        <a:latin typeface="+mn-lt"/>
        <a:ea typeface="+mn-ea"/>
        <a:cs typeface="+mn-cs"/>
      </a:defRPr>
    </a:lvl1pPr>
    <a:lvl2pPr marL="416814" algn="l" defTabSz="833631" rtl="0" eaLnBrk="1" latinLnBrk="0" hangingPunct="1">
      <a:defRPr sz="1100" kern="1200">
        <a:solidFill>
          <a:schemeClr val="tx1"/>
        </a:solidFill>
        <a:latin typeface="+mn-lt"/>
        <a:ea typeface="+mn-ea"/>
        <a:cs typeface="+mn-cs"/>
      </a:defRPr>
    </a:lvl2pPr>
    <a:lvl3pPr marL="833631" algn="l" defTabSz="833631" rtl="0" eaLnBrk="1" latinLnBrk="0" hangingPunct="1">
      <a:defRPr sz="1100" kern="1200">
        <a:solidFill>
          <a:schemeClr val="tx1"/>
        </a:solidFill>
        <a:latin typeface="+mn-lt"/>
        <a:ea typeface="+mn-ea"/>
        <a:cs typeface="+mn-cs"/>
      </a:defRPr>
    </a:lvl3pPr>
    <a:lvl4pPr marL="1250445" algn="l" defTabSz="833631" rtl="0" eaLnBrk="1" latinLnBrk="0" hangingPunct="1">
      <a:defRPr sz="1100" kern="1200">
        <a:solidFill>
          <a:schemeClr val="tx1"/>
        </a:solidFill>
        <a:latin typeface="+mn-lt"/>
        <a:ea typeface="+mn-ea"/>
        <a:cs typeface="+mn-cs"/>
      </a:defRPr>
    </a:lvl4pPr>
    <a:lvl5pPr marL="1667259" algn="l" defTabSz="833631" rtl="0" eaLnBrk="1" latinLnBrk="0" hangingPunct="1">
      <a:defRPr sz="1100" kern="1200">
        <a:solidFill>
          <a:schemeClr val="tx1"/>
        </a:solidFill>
        <a:latin typeface="+mn-lt"/>
        <a:ea typeface="+mn-ea"/>
        <a:cs typeface="+mn-cs"/>
      </a:defRPr>
    </a:lvl5pPr>
    <a:lvl6pPr marL="2084074" algn="l" defTabSz="833631" rtl="0" eaLnBrk="1" latinLnBrk="0" hangingPunct="1">
      <a:defRPr sz="1100" kern="1200">
        <a:solidFill>
          <a:schemeClr val="tx1"/>
        </a:solidFill>
        <a:latin typeface="+mn-lt"/>
        <a:ea typeface="+mn-ea"/>
        <a:cs typeface="+mn-cs"/>
      </a:defRPr>
    </a:lvl6pPr>
    <a:lvl7pPr marL="2500890" algn="l" defTabSz="833631" rtl="0" eaLnBrk="1" latinLnBrk="0" hangingPunct="1">
      <a:defRPr sz="1100" kern="1200">
        <a:solidFill>
          <a:schemeClr val="tx1"/>
        </a:solidFill>
        <a:latin typeface="+mn-lt"/>
        <a:ea typeface="+mn-ea"/>
        <a:cs typeface="+mn-cs"/>
      </a:defRPr>
    </a:lvl7pPr>
    <a:lvl8pPr marL="2917703" algn="l" defTabSz="833631" rtl="0" eaLnBrk="1" latinLnBrk="0" hangingPunct="1">
      <a:defRPr sz="1100" kern="1200">
        <a:solidFill>
          <a:schemeClr val="tx1"/>
        </a:solidFill>
        <a:latin typeface="+mn-lt"/>
        <a:ea typeface="+mn-ea"/>
        <a:cs typeface="+mn-cs"/>
      </a:defRPr>
    </a:lvl8pPr>
    <a:lvl9pPr marL="3334521" algn="l" defTabSz="833631"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77850" y="1371600"/>
            <a:ext cx="8505952"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77850" y="3228536"/>
            <a:ext cx="8509254"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94CF16FF-1285-4529-91BD-F6AC420A3A12}" type="datetimeFigureOut">
              <a:rPr lang="id-ID" smtClean="0"/>
              <a:pPr/>
              <a:t>28/05/2023</a:t>
            </a:fld>
            <a:endParaRPr lang="id-ID"/>
          </a:p>
        </p:txBody>
      </p:sp>
      <p:sp>
        <p:nvSpPr>
          <p:cNvPr id="19" name="Footer Placeholder 18"/>
          <p:cNvSpPr>
            <a:spLocks noGrp="1"/>
          </p:cNvSpPr>
          <p:nvPr>
            <p:ph type="ftr" sz="quarter" idx="11"/>
          </p:nvPr>
        </p:nvSpPr>
        <p:spPr/>
        <p:txBody>
          <a:bodyPr/>
          <a:lstStyle/>
          <a:p>
            <a:endParaRPr lang="id-ID"/>
          </a:p>
        </p:txBody>
      </p:sp>
      <p:sp>
        <p:nvSpPr>
          <p:cNvPr id="27" name="Slide Number Placeholder 26"/>
          <p:cNvSpPr>
            <a:spLocks noGrp="1"/>
          </p:cNvSpPr>
          <p:nvPr>
            <p:ph type="sldNum" sz="quarter" idx="12"/>
          </p:nvPr>
        </p:nvSpPr>
        <p:spPr/>
        <p:txBody>
          <a:bodyPr/>
          <a:lstStyle/>
          <a:p>
            <a:fld id="{B073AC02-D884-4C42-9110-D4A3562DC259}"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4CF16FF-1285-4529-91BD-F6AC420A3A12}" type="datetimeFigureOut">
              <a:rPr lang="id-ID" smtClean="0"/>
              <a:pPr/>
              <a:t>28/05/2023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073AC02-D884-4C42-9110-D4A3562DC259}"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914401"/>
            <a:ext cx="222885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95300" y="914401"/>
            <a:ext cx="652145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4CF16FF-1285-4529-91BD-F6AC420A3A12}" type="datetimeFigureOut">
              <a:rPr lang="id-ID" smtClean="0"/>
              <a:pPr/>
              <a:t>28/05/2023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073AC02-D884-4C42-9110-D4A3562DC259}"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54646" y="0"/>
            <a:ext cx="8151354" cy="1179288"/>
          </a:xfrm>
          <a:prstGeom prst="rect">
            <a:avLst/>
          </a:prstGeom>
        </p:spPr>
        <p:txBody>
          <a:bodyPr anchor="ctr"/>
          <a:lstStyle>
            <a:lvl1pPr algn="l">
              <a:defRPr>
                <a:solidFill>
                  <a:schemeClr val="accent5">
                    <a:lumMod val="50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2144692" y="1316772"/>
            <a:ext cx="7488831" cy="614197"/>
          </a:xfrm>
          <a:prstGeom prst="rect">
            <a:avLst/>
          </a:prstGeom>
        </p:spPr>
        <p:txBody>
          <a:bodyPr anchor="ctr"/>
          <a:lstStyle>
            <a:lvl1pPr marL="0" indent="0">
              <a:buNone/>
              <a:defRPr sz="2500">
                <a:solidFill>
                  <a:schemeClr val="accent5">
                    <a:lumMod val="50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2155898" y="2218994"/>
            <a:ext cx="7488831" cy="3994316"/>
          </a:xfrm>
          <a:prstGeom prst="rect">
            <a:avLst/>
          </a:prstGeom>
        </p:spPr>
        <p:txBody>
          <a:bodyPr lIns="361075" anchor="t"/>
          <a:lstStyle>
            <a:lvl1pPr marL="0" indent="0">
              <a:buNone/>
              <a:defRPr sz="1700">
                <a:solidFill>
                  <a:schemeClr val="accent5">
                    <a:lumMod val="50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21075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4CF16FF-1285-4529-91BD-F6AC420A3A12}" type="datetimeFigureOut">
              <a:rPr lang="id-ID" smtClean="0"/>
              <a:pPr/>
              <a:t>28/05/2023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073AC02-D884-4C42-9110-D4A3562DC259}"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4548" y="1316736"/>
            <a:ext cx="84201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74548" y="2704664"/>
            <a:ext cx="84201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4CF16FF-1285-4529-91BD-F6AC420A3A12}" type="datetimeFigureOut">
              <a:rPr lang="id-ID" smtClean="0"/>
              <a:pPr/>
              <a:t>28/05/2023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073AC02-D884-4C42-9110-D4A3562DC259}"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704088"/>
            <a:ext cx="8915400" cy="1143000"/>
          </a:xfrm>
        </p:spPr>
        <p:txBody>
          <a:bodyPr/>
          <a:lstStyle/>
          <a:p>
            <a:r>
              <a:rPr kumimoji="0" lang="en-US"/>
              <a:t>Click to edit Master title style</a:t>
            </a:r>
          </a:p>
        </p:txBody>
      </p:sp>
      <p:sp>
        <p:nvSpPr>
          <p:cNvPr id="3" name="Content Placeholder 2"/>
          <p:cNvSpPr>
            <a:spLocks noGrp="1"/>
          </p:cNvSpPr>
          <p:nvPr>
            <p:ph sz="half" idx="1"/>
          </p:nvPr>
        </p:nvSpPr>
        <p:spPr>
          <a:xfrm>
            <a:off x="495300" y="1920085"/>
            <a:ext cx="437515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035550" y="1920085"/>
            <a:ext cx="437515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4CF16FF-1285-4529-91BD-F6AC420A3A12}" type="datetimeFigureOut">
              <a:rPr lang="id-ID" smtClean="0"/>
              <a:pPr/>
              <a:t>28/05/2023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073AC02-D884-4C42-9110-D4A3562DC259}"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704088"/>
            <a:ext cx="89154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95300" y="1855248"/>
            <a:ext cx="4376870"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032111" y="1859758"/>
            <a:ext cx="4378590"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95300" y="2514600"/>
            <a:ext cx="4376870"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32111" y="2514600"/>
            <a:ext cx="4378590"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4CF16FF-1285-4529-91BD-F6AC420A3A12}" type="datetimeFigureOut">
              <a:rPr lang="id-ID" smtClean="0"/>
              <a:pPr/>
              <a:t>28/05/2023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073AC02-D884-4C42-9110-D4A3562DC259}"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704088"/>
            <a:ext cx="899795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94CF16FF-1285-4529-91BD-F6AC420A3A12}" type="datetimeFigureOut">
              <a:rPr lang="id-ID" smtClean="0"/>
              <a:pPr/>
              <a:t>28/05/2023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073AC02-D884-4C42-9110-D4A3562DC259}"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F16FF-1285-4529-91BD-F6AC420A3A12}" type="datetimeFigureOut">
              <a:rPr lang="id-ID" smtClean="0"/>
              <a:pPr/>
              <a:t>28/05/2023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073AC02-D884-4C42-9110-D4A3562DC259}"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2950" y="514352"/>
            <a:ext cx="29718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742950" y="1676400"/>
            <a:ext cx="29718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872971" y="1676400"/>
            <a:ext cx="5537729"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4CF16FF-1285-4529-91BD-F6AC420A3A12}" type="datetimeFigureOut">
              <a:rPr lang="id-ID" smtClean="0"/>
              <a:pPr/>
              <a:t>28/05/2023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073AC02-D884-4C42-9110-D4A3562DC259}"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429566" y="1108077"/>
            <a:ext cx="569595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671145" y="5359769"/>
            <a:ext cx="168402"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60400" y="1176997"/>
            <a:ext cx="2397252"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60400" y="2828785"/>
            <a:ext cx="239395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4CF16FF-1285-4529-91BD-F6AC420A3A12}" type="datetimeFigureOut">
              <a:rPr lang="id-ID" smtClean="0"/>
              <a:pPr/>
              <a:t>28/05/2023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8750300" y="6356351"/>
            <a:ext cx="660400" cy="365125"/>
          </a:xfrm>
        </p:spPr>
        <p:txBody>
          <a:bodyPr/>
          <a:lstStyle/>
          <a:p>
            <a:fld id="{B073AC02-D884-4C42-9110-D4A3562DC259}" type="slidenum">
              <a:rPr lang="id-ID" smtClean="0"/>
              <a:pPr/>
              <a:t>‹#›</a:t>
            </a:fld>
            <a:endParaRPr lang="id-ID"/>
          </a:p>
        </p:txBody>
      </p:sp>
      <p:sp>
        <p:nvSpPr>
          <p:cNvPr id="3" name="Picture Placeholder 2"/>
          <p:cNvSpPr>
            <a:spLocks noGrp="1"/>
          </p:cNvSpPr>
          <p:nvPr>
            <p:ph type="pic" idx="1"/>
          </p:nvPr>
        </p:nvSpPr>
        <p:spPr>
          <a:xfrm rot="420000">
            <a:off x="3776276" y="1199517"/>
            <a:ext cx="500253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0319" y="5816600"/>
            <a:ext cx="9926638"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746625" y="6219826"/>
            <a:ext cx="5159375"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0319" y="-7144"/>
            <a:ext cx="9926638"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746625" y="-7143"/>
            <a:ext cx="5159375"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95300" y="704088"/>
            <a:ext cx="89154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95300" y="1935480"/>
            <a:ext cx="89154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95300" y="6356351"/>
            <a:ext cx="2311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4CF16FF-1285-4529-91BD-F6AC420A3A12}" type="datetimeFigureOut">
              <a:rPr lang="id-ID" smtClean="0"/>
              <a:pPr/>
              <a:t>28/05/2023</a:t>
            </a:fld>
            <a:endParaRPr lang="id-ID"/>
          </a:p>
        </p:txBody>
      </p:sp>
      <p:sp>
        <p:nvSpPr>
          <p:cNvPr id="22" name="Footer Placeholder 21"/>
          <p:cNvSpPr>
            <a:spLocks noGrp="1"/>
          </p:cNvSpPr>
          <p:nvPr>
            <p:ph type="ftr" sz="quarter" idx="3"/>
          </p:nvPr>
        </p:nvSpPr>
        <p:spPr>
          <a:xfrm>
            <a:off x="2889250" y="6356351"/>
            <a:ext cx="36322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d-ID"/>
          </a:p>
        </p:txBody>
      </p:sp>
      <p:sp>
        <p:nvSpPr>
          <p:cNvPr id="18" name="Slide Number Placeholder 17"/>
          <p:cNvSpPr>
            <a:spLocks noGrp="1"/>
          </p:cNvSpPr>
          <p:nvPr>
            <p:ph type="sldNum" sz="quarter" idx="4"/>
          </p:nvPr>
        </p:nvSpPr>
        <p:spPr>
          <a:xfrm>
            <a:off x="8585200" y="6356351"/>
            <a:ext cx="8255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073AC02-D884-4C42-9110-D4A3562DC259}" type="slidenum">
              <a:rPr lang="id-ID" smtClean="0"/>
              <a:pPr/>
              <a:t>‹#›</a:t>
            </a:fld>
            <a:endParaRPr lang="id-ID"/>
          </a:p>
        </p:txBody>
      </p:sp>
      <p:grpSp>
        <p:nvGrpSpPr>
          <p:cNvPr id="2" name="Group 1"/>
          <p:cNvGrpSpPr/>
          <p:nvPr/>
        </p:nvGrpSpPr>
        <p:grpSpPr>
          <a:xfrm>
            <a:off x="-20602" y="202408"/>
            <a:ext cx="9945594"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Excel_Worksheet.xlsx"/><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Excel_Worksheet1.xlsx"/><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Excel_Worksheet2.xlsx"/><Relationship Id="rId1" Type="http://schemas.openxmlformats.org/officeDocument/2006/relationships/slideLayout" Target="../slideLayouts/slideLayout12.xml"/><Relationship Id="rId4" Type="http://schemas.openxmlformats.org/officeDocument/2006/relationships/chart" Target="../charts/chart11.xml"/></Relationships>
</file>

<file path=ppt/slides/_rels/slide4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3.xlsx"/><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2.bin"/><Relationship Id="rId1" Type="http://schemas.openxmlformats.org/officeDocument/2006/relationships/slideLayout" Target="../slideLayouts/slideLayout12.xml"/><Relationship Id="rId4" Type="http://schemas.openxmlformats.org/officeDocument/2006/relationships/chart" Target="../charts/char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package" Target="../embeddings/Microsoft_Excel_Worksheet4.xlsx"/><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package" Target="../embeddings/Microsoft_Excel_Worksheet5.xlsx"/><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package" Target="../embeddings/Microsoft_Excel_Worksheet6.xlsx"/><Relationship Id="rId1" Type="http://schemas.openxmlformats.org/officeDocument/2006/relationships/slideLayout" Target="../slideLayouts/slideLayout12.xml"/><Relationship Id="rId4" Type="http://schemas.openxmlformats.org/officeDocument/2006/relationships/chart" Target="../charts/char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3.bin"/><Relationship Id="rId1" Type="http://schemas.openxmlformats.org/officeDocument/2006/relationships/slideLayout" Target="../slideLayouts/slideLayout12.xml"/><Relationship Id="rId4" Type="http://schemas.openxmlformats.org/officeDocument/2006/relationships/chart" Target="../charts/chart16.xml"/></Relationships>
</file>

<file path=ppt/slides/_rels/slide5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chart" Target="../charts/chart18.xml"/><Relationship Id="rId2" Type="http://schemas.openxmlformats.org/officeDocument/2006/relationships/package" Target="../embeddings/Microsoft_Excel_Worksheet7.xlsx"/><Relationship Id="rId1" Type="http://schemas.openxmlformats.org/officeDocument/2006/relationships/slideLayout" Target="../slideLayouts/slideLayout12.xml"/><Relationship Id="rId6" Type="http://schemas.openxmlformats.org/officeDocument/2006/relationships/chart" Target="../charts/chart17.xml"/><Relationship Id="rId5" Type="http://schemas.openxmlformats.org/officeDocument/2006/relationships/image" Target="../media/image23.emf"/><Relationship Id="rId4" Type="http://schemas.openxmlformats.org/officeDocument/2006/relationships/package" Target="../embeddings/Microsoft_Excel_Worksheet8.xlsx"/></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hart" Target="../charts/chart20.xml"/><Relationship Id="rId1" Type="http://schemas.openxmlformats.org/officeDocument/2006/relationships/slideLayout" Target="../slideLayouts/slideLayout12.xml"/><Relationship Id="rId4" Type="http://schemas.openxmlformats.org/officeDocument/2006/relationships/chart" Target="../charts/chart21.xml"/></Relationships>
</file>

<file path=ppt/slides/_rels/slide5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4.bin"/><Relationship Id="rId1" Type="http://schemas.openxmlformats.org/officeDocument/2006/relationships/slideLayout" Target="../slideLayouts/slideLayout12.xml"/><Relationship Id="rId4" Type="http://schemas.openxmlformats.org/officeDocument/2006/relationships/chart" Target="../charts/char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30.emf"/><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482" y="480104"/>
            <a:ext cx="3677196" cy="749772"/>
          </a:xfrm>
        </p:spPr>
        <p:txBody>
          <a:bodyPr>
            <a:normAutofit fontScale="90000"/>
          </a:bodyPr>
          <a:lstStyle/>
          <a:p>
            <a:r>
              <a:rPr lang="id-ID" dirty="0"/>
              <a:t>Kata Pengantar</a:t>
            </a:r>
          </a:p>
        </p:txBody>
      </p:sp>
      <p:sp>
        <p:nvSpPr>
          <p:cNvPr id="6" name="Content Placeholder 2"/>
          <p:cNvSpPr>
            <a:spLocks noGrp="1"/>
          </p:cNvSpPr>
          <p:nvPr>
            <p:ph idx="1"/>
          </p:nvPr>
        </p:nvSpPr>
        <p:spPr>
          <a:xfrm>
            <a:off x="750288" y="1484785"/>
            <a:ext cx="8235160" cy="3096344"/>
          </a:xfrm>
        </p:spPr>
        <p:txBody>
          <a:bodyPr>
            <a:noAutofit/>
          </a:bodyPr>
          <a:lstStyle/>
          <a:p>
            <a:pPr algn="just">
              <a:buNone/>
            </a:pPr>
            <a:r>
              <a:rPr lang="id-ID" sz="1800" dirty="0"/>
              <a:t>	Segala puji dan syukur kami panjatkan kehadirat Allah SWT yang telah melimpahkan rahmat dan hidayah-Nya kepada kita semua. Shalawat serta salam semoga tercurah kepada Rasulullah SAW beserta keluarganya.</a:t>
            </a:r>
          </a:p>
          <a:p>
            <a:pPr algn="just">
              <a:buNone/>
            </a:pPr>
            <a:r>
              <a:rPr lang="id-ID" sz="1800" dirty="0"/>
              <a:t>	Penulisan “Profil Data Agregat Kependudukan” ini bertujuan untuk memberikan gambaran Data Kependudukan dalam pemetaan-pemetaan data sebagai bahan acuan untuk peningkatan pembangunan Daerah Kabupaten Banggai.</a:t>
            </a:r>
          </a:p>
          <a:p>
            <a:pPr algn="just">
              <a:buNone/>
            </a:pPr>
            <a:r>
              <a:rPr lang="id-ID" sz="1800" dirty="0"/>
              <a:t>	Dalam penyusunan Profil ini, kami menyadari sepenuhnya bahwa Profil ini masih jauh dari kesempurnaan karena pengalaman dan pengetahuan penulis yang terbatas. </a:t>
            </a:r>
          </a:p>
        </p:txBody>
      </p:sp>
      <p:sp>
        <p:nvSpPr>
          <p:cNvPr id="8" name="Content Placeholder 2"/>
          <p:cNvSpPr txBox="1">
            <a:spLocks/>
          </p:cNvSpPr>
          <p:nvPr/>
        </p:nvSpPr>
        <p:spPr>
          <a:xfrm>
            <a:off x="750289" y="4437112"/>
            <a:ext cx="8235160" cy="1097312"/>
          </a:xfrm>
          <a:prstGeom prst="rect">
            <a:avLst/>
          </a:prstGeom>
        </p:spPr>
        <p:txBody>
          <a:bodyPr vert="horz" lIns="83364" tIns="41680" rIns="83364" bIns="41680">
            <a:noAutofit/>
          </a:bodyPr>
          <a:lstStyle/>
          <a:p>
            <a:pPr marL="250089" indent="-250089" algn="just" defTabSz="803154">
              <a:spcBef>
                <a:spcPct val="20000"/>
              </a:spcBef>
              <a:buClr>
                <a:schemeClr val="accent3"/>
              </a:buClr>
              <a:buSzPct val="95000"/>
            </a:pPr>
            <a:r>
              <a:rPr lang="id-ID" sz="1600" dirty="0"/>
              <a:t>	</a:t>
            </a:r>
            <a:r>
              <a:rPr lang="id-ID" sz="1800" dirty="0"/>
              <a:t>Oleh karena itu, kritik dan saran dari semua pihak sangat kami harapkan demi terciptanya Profil yang lebih baik lagi untuk masa mendatang.</a:t>
            </a:r>
          </a:p>
        </p:txBody>
      </p:sp>
      <p:sp>
        <p:nvSpPr>
          <p:cNvPr id="23" name="TextBox 22"/>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24" name="Straight Connector 23"/>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i</a:t>
            </a:r>
            <a:endParaRPr lang="en-US" sz="1300" b="1" dirty="0">
              <a:solidFill>
                <a:srgbClr val="FFFFFF"/>
              </a:solidFill>
              <a:latin typeface="Tahoma" pitchFamily="34" charset="0"/>
              <a:ea typeface="Tahoma" pitchFamily="34" charset="0"/>
              <a:cs typeface="Tahoma"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44488" y="548632"/>
            <a:ext cx="8885733" cy="5966425"/>
          </a:xfrm>
        </p:spPr>
        <p:txBody>
          <a:bodyPr>
            <a:noAutofit/>
          </a:bodyPr>
          <a:lstStyle/>
          <a:p>
            <a:pPr algn="just">
              <a:buNone/>
            </a:pPr>
            <a:r>
              <a:rPr lang="id-ID" sz="1700" dirty="0"/>
              <a:t> 	Dalam menjalankan kegiatan pengelolaan administrasi kependudukan di Kabupaten Banggai, Dinas Kependudukan dan Pencatatan Sipil Kabupaten Banggai dipimpin oleh beberapa orang yang dianggap mampuuntuk mengelola administrasi kependudukan. Para pemimpin Dinas Kependudukan dan Pencatatan Sipil Kabupaten Banggai dapat digambarkan dijelaskan sebagai berikut :</a:t>
            </a:r>
          </a:p>
          <a:p>
            <a:pPr marL="351380" indent="-351380">
              <a:buClr>
                <a:schemeClr val="tx1"/>
              </a:buClr>
              <a:buFont typeface="+mj-lt"/>
              <a:buAutoNum type="romanUcPeriod"/>
            </a:pPr>
            <a:r>
              <a:rPr lang="id-ID" sz="1700" dirty="0"/>
              <a:t>Drs. Lahmudin Lumentut manjabat selaku Kepala Kantor Catatan Sipil Kabupaten Banggai pada tahun 1988 sampai tahun 1996</a:t>
            </a:r>
          </a:p>
          <a:p>
            <a:pPr marL="351380" indent="-351380">
              <a:buClr>
                <a:schemeClr val="tx1"/>
              </a:buClr>
              <a:buFont typeface="+mj-lt"/>
              <a:buAutoNum type="romanUcPeriod"/>
            </a:pPr>
            <a:r>
              <a:rPr lang="id-ID" sz="1700" dirty="0"/>
              <a:t>Dra. Afrida Parawi, B.Sc menjabat selaku Kepala Dinas Pendaftaran Penduduk Kabupaten Banggai pada tahun 1996 sampai tahun 1999</a:t>
            </a:r>
          </a:p>
          <a:p>
            <a:pPr marL="351380" indent="-351380">
              <a:buClr>
                <a:schemeClr val="tx1"/>
              </a:buClr>
              <a:buFont typeface="+mj-lt"/>
              <a:buAutoNum type="romanUcPeriod"/>
            </a:pPr>
            <a:r>
              <a:rPr lang="id-ID" sz="1700" dirty="0"/>
              <a:t>Dra. Rahma Tongke manjabat selaku Plt. Kepala Dinas Pendaftaran Penduduk Kabupaten Banggai pada tahun 1999 sampai tahun 2001</a:t>
            </a:r>
          </a:p>
          <a:p>
            <a:pPr marL="351380" indent="-351380">
              <a:buClr>
                <a:schemeClr val="tx1"/>
              </a:buClr>
              <a:buFont typeface="+mj-lt"/>
              <a:buAutoNum type="romanUcPeriod"/>
            </a:pPr>
            <a:r>
              <a:rPr lang="id-ID" sz="1700" dirty="0"/>
              <a:t>Drs. Rahman Hurudji manjabat selaku Kepala Dinas Kependudukan Kabupaten Banggai pada tahun 2001 sampai tahun 2004</a:t>
            </a:r>
          </a:p>
          <a:p>
            <a:pPr marL="351380" indent="-351380">
              <a:buClr>
                <a:schemeClr val="tx1"/>
              </a:buClr>
              <a:buFont typeface="+mj-lt"/>
              <a:buAutoNum type="romanUcPeriod"/>
            </a:pPr>
            <a:r>
              <a:rPr lang="id-ID" sz="1700" dirty="0"/>
              <a:t>Dra. Amrin Ali, MM manjabat selaku Kepala Badan Kependudukan Catatan Sipil dan Keluarga Berencana Kabupaten Banggai pada tahun 2004 sampai tahun 2006</a:t>
            </a:r>
          </a:p>
          <a:p>
            <a:pPr marL="351380" indent="-351380">
              <a:buClr>
                <a:schemeClr val="tx1"/>
              </a:buClr>
              <a:buFont typeface="+mj-lt"/>
              <a:buAutoNum type="romanUcPeriod"/>
            </a:pPr>
            <a:r>
              <a:rPr lang="id-ID" sz="1700" dirty="0"/>
              <a:t>Muh. Nur Ganing, SE manjabat selaku Plt. Kepala Badan Kependudukan Catatan Sipil dan Keluarga Berencana Kabupaten Banggai pada tahun 2006 sampai tahun 2007</a:t>
            </a:r>
          </a:p>
          <a:p>
            <a:pPr marL="351380" indent="-351380">
              <a:buClr>
                <a:schemeClr val="tx1"/>
              </a:buClr>
              <a:buFont typeface="+mj-lt"/>
              <a:buAutoNum type="romanUcPeriod"/>
            </a:pPr>
            <a:r>
              <a:rPr lang="id-ID" sz="1700" dirty="0"/>
              <a:t>Drs. Arsif Ampbelai, MM manjabat selaku Kepala Dinas Kependudukan dan Catatan Sipil Kabupaten Banggai pada tahun 2007 sampai dengan tahun 2009</a:t>
            </a:r>
          </a:p>
          <a:p>
            <a:pPr>
              <a:buNone/>
            </a:pPr>
            <a:r>
              <a:rPr lang="id-ID" sz="1700" dirty="0"/>
              <a:t>	</a:t>
            </a:r>
          </a:p>
        </p:txBody>
      </p:sp>
      <p:sp>
        <p:nvSpPr>
          <p:cNvPr id="7" name="TextBox 6"/>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2" name="Straight Connector 11"/>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a:solidFill>
                  <a:srgbClr val="FFFFFF"/>
                </a:solidFill>
                <a:latin typeface="Tahoma" pitchFamily="34" charset="0"/>
                <a:ea typeface="Tahoma" pitchFamily="34" charset="0"/>
                <a:cs typeface="Tahoma" pitchFamily="34" charset="0"/>
              </a:rPr>
              <a:t>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9" name="Straight Connector 8"/>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3</a:t>
            </a:r>
            <a:endParaRPr lang="en-US" sz="1300" b="1" dirty="0">
              <a:solidFill>
                <a:srgbClr val="FFFFFF"/>
              </a:solidFill>
              <a:latin typeface="Tahoma" pitchFamily="34" charset="0"/>
              <a:ea typeface="Tahoma" pitchFamily="34" charset="0"/>
              <a:cs typeface="Tahoma" pitchFamily="34" charset="0"/>
            </a:endParaRPr>
          </a:p>
        </p:txBody>
      </p:sp>
      <p:pic>
        <p:nvPicPr>
          <p:cNvPr id="7" name="Picture 6" descr="masjid agung.jpg"/>
          <p:cNvPicPr>
            <a:picLocks noChangeAspect="1"/>
          </p:cNvPicPr>
          <p:nvPr/>
        </p:nvPicPr>
        <p:blipFill>
          <a:blip r:embed="rId2" cstate="print"/>
          <a:stretch>
            <a:fillRect/>
          </a:stretch>
        </p:blipFill>
        <p:spPr>
          <a:xfrm>
            <a:off x="0" y="0"/>
            <a:ext cx="9906000" cy="6525343"/>
          </a:xfrm>
          <a:prstGeom prst="rect">
            <a:avLst/>
          </a:prstGeom>
        </p:spPr>
      </p:pic>
      <p:sp>
        <p:nvSpPr>
          <p:cNvPr id="13" name="Rectangle 12"/>
          <p:cNvSpPr/>
          <p:nvPr/>
        </p:nvSpPr>
        <p:spPr>
          <a:xfrm>
            <a:off x="750288" y="739620"/>
            <a:ext cx="8705617" cy="3743641"/>
          </a:xfrm>
          <a:prstGeom prst="rect">
            <a:avLst/>
          </a:prstGeom>
        </p:spPr>
        <p:txBody>
          <a:bodyPr wrap="square" lIns="80316" tIns="40158" rIns="80316" bIns="40158">
            <a:spAutoFit/>
          </a:bodyPr>
          <a:lstStyle/>
          <a:p>
            <a:pPr marL="451773" indent="-451773">
              <a:buClr>
                <a:schemeClr val="bg1"/>
              </a:buClr>
              <a:buFont typeface="+mj-lt"/>
              <a:buAutoNum type="romanUcPeriod" startAt="8"/>
            </a:pPr>
            <a:r>
              <a:rPr lang="id-ID" dirty="0">
                <a:solidFill>
                  <a:schemeClr val="bg1"/>
                </a:solidFill>
              </a:rPr>
              <a:t>Drs. Yuten Koleba, ME manjabat selaku Kepala Dinas Kependudukan dan Catatan Sipil Kabupaten Banggai pada tahun 2009 sampai dengan tahun 2011</a:t>
            </a:r>
          </a:p>
          <a:p>
            <a:pPr marL="451773" indent="-451773">
              <a:buClr>
                <a:schemeClr val="bg1"/>
              </a:buClr>
              <a:buFont typeface="+mj-lt"/>
              <a:buAutoNum type="romanUcPeriod" startAt="8"/>
            </a:pPr>
            <a:r>
              <a:rPr lang="id-ID" dirty="0">
                <a:solidFill>
                  <a:schemeClr val="bg1"/>
                </a:solidFill>
              </a:rPr>
              <a:t>Dra. Martje Kapoh, Apt, M.Kes manjabat selaku Kepala Dinas Kependudukan dan Catatan Sipil Kabupaten Banggai pada tahun 2011 sampai dengan tahun 2013</a:t>
            </a:r>
          </a:p>
          <a:p>
            <a:pPr marL="451773" indent="-451773">
              <a:buClr>
                <a:schemeClr val="bg1"/>
              </a:buClr>
              <a:buFont typeface="+mj-lt"/>
              <a:buAutoNum type="romanUcPeriod" startAt="8"/>
            </a:pPr>
            <a:r>
              <a:rPr lang="id-ID" dirty="0">
                <a:solidFill>
                  <a:schemeClr val="bg1"/>
                </a:solidFill>
              </a:rPr>
              <a:t>Drs. H. Martono Suling, M.Si manjabat selaku Plt. Kepala Dinas Kependudukan dan Catatan Sipil Kabupaten Banggai pada tahun 2013</a:t>
            </a:r>
          </a:p>
          <a:p>
            <a:pPr marL="451773" indent="-451773">
              <a:buClr>
                <a:schemeClr val="bg1"/>
              </a:buClr>
              <a:buFont typeface="+mj-lt"/>
              <a:buAutoNum type="romanUcPeriod" startAt="8"/>
            </a:pPr>
            <a:r>
              <a:rPr lang="id-ID" dirty="0">
                <a:solidFill>
                  <a:schemeClr val="bg1"/>
                </a:solidFill>
              </a:rPr>
              <a:t>Drs. H. Wahyudi Nazir, M.Si manjabat selaku Kepala Dinas Kependudukan dan Pencatatan Sipil Kabupaten Banggai pada tahun 2013 sampai tahun  2018.</a:t>
            </a:r>
          </a:p>
          <a:p>
            <a:pPr marL="451773" indent="-451773">
              <a:buClr>
                <a:schemeClr val="bg1"/>
              </a:buClr>
              <a:buFont typeface="+mj-lt"/>
              <a:buAutoNum type="romanUcPeriod" startAt="8"/>
            </a:pPr>
            <a:r>
              <a:rPr lang="id-ID" dirty="0">
                <a:solidFill>
                  <a:schemeClr val="bg1"/>
                </a:solidFill>
              </a:rPr>
              <a:t>Abdul Malik, SE, MM menjabat selaku Kepala Dinas Kependudukan dan Pencatatan Sipil Kabupaten Banggai sejak Tahun 2018 sampai </a:t>
            </a:r>
            <a:r>
              <a:rPr lang="en-US" dirty="0" err="1">
                <a:solidFill>
                  <a:schemeClr val="bg1"/>
                </a:solidFill>
              </a:rPr>
              <a:t>tahun</a:t>
            </a:r>
            <a:r>
              <a:rPr lang="en-US" dirty="0">
                <a:solidFill>
                  <a:schemeClr val="bg1"/>
                </a:solidFill>
              </a:rPr>
              <a:t> 2019</a:t>
            </a:r>
          </a:p>
          <a:p>
            <a:pPr marL="451773" indent="-451773">
              <a:buClr>
                <a:schemeClr val="bg1"/>
              </a:buClr>
              <a:buFont typeface="+mj-lt"/>
              <a:buAutoNum type="romanUcPeriod" startAt="8"/>
            </a:pPr>
            <a:r>
              <a:rPr lang="en-US" dirty="0">
                <a:solidFill>
                  <a:schemeClr val="bg1"/>
                </a:solidFill>
              </a:rPr>
              <a:t>Drs. </a:t>
            </a:r>
            <a:r>
              <a:rPr lang="en-US" dirty="0" err="1">
                <a:solidFill>
                  <a:schemeClr val="bg1"/>
                </a:solidFill>
              </a:rPr>
              <a:t>Moh</a:t>
            </a:r>
            <a:r>
              <a:rPr lang="en-US" dirty="0">
                <a:solidFill>
                  <a:schemeClr val="bg1"/>
                </a:solidFill>
              </a:rPr>
              <a:t>. </a:t>
            </a:r>
            <a:r>
              <a:rPr lang="en-US" dirty="0" err="1">
                <a:solidFill>
                  <a:schemeClr val="bg1"/>
                </a:solidFill>
              </a:rPr>
              <a:t>Yory</a:t>
            </a:r>
            <a:r>
              <a:rPr lang="en-US" dirty="0">
                <a:solidFill>
                  <a:schemeClr val="bg1"/>
                </a:solidFill>
              </a:rPr>
              <a:t> </a:t>
            </a:r>
            <a:r>
              <a:rPr lang="en-US" dirty="0" err="1">
                <a:solidFill>
                  <a:schemeClr val="bg1"/>
                </a:solidFill>
              </a:rPr>
              <a:t>Ntoi</a:t>
            </a:r>
            <a:r>
              <a:rPr lang="id-ID" dirty="0">
                <a:solidFill>
                  <a:schemeClr val="bg1"/>
                </a:solidFill>
              </a:rPr>
              <a:t> menjabat selaku </a:t>
            </a:r>
            <a:r>
              <a:rPr lang="en-US" dirty="0" err="1">
                <a:solidFill>
                  <a:schemeClr val="bg1"/>
                </a:solidFill>
              </a:rPr>
              <a:t>Plt</a:t>
            </a:r>
            <a:r>
              <a:rPr lang="en-US" dirty="0">
                <a:solidFill>
                  <a:schemeClr val="bg1"/>
                </a:solidFill>
              </a:rPr>
              <a:t>.</a:t>
            </a:r>
            <a:r>
              <a:rPr lang="id-ID" dirty="0">
                <a:solidFill>
                  <a:schemeClr val="bg1"/>
                </a:solidFill>
              </a:rPr>
              <a:t>Kepala Dinas Kependudukan dan Pencatatan Sipil Kabupaten Banggai </a:t>
            </a:r>
            <a:r>
              <a:rPr lang="en-US" dirty="0" err="1">
                <a:solidFill>
                  <a:schemeClr val="bg1"/>
                </a:solidFill>
              </a:rPr>
              <a:t>sampai</a:t>
            </a:r>
            <a:r>
              <a:rPr lang="en-US" dirty="0">
                <a:solidFill>
                  <a:schemeClr val="bg1"/>
                </a:solidFill>
              </a:rPr>
              <a:t> pada </a:t>
            </a:r>
            <a:r>
              <a:rPr lang="en-US" dirty="0" err="1">
                <a:solidFill>
                  <a:schemeClr val="bg1"/>
                </a:solidFill>
              </a:rPr>
              <a:t>Bulan</a:t>
            </a:r>
            <a:r>
              <a:rPr lang="en-US" dirty="0">
                <a:solidFill>
                  <a:schemeClr val="bg1"/>
                </a:solidFill>
              </a:rPr>
              <a:t> </a:t>
            </a:r>
            <a:r>
              <a:rPr lang="en-US" dirty="0" err="1">
                <a:solidFill>
                  <a:schemeClr val="bg1"/>
                </a:solidFill>
              </a:rPr>
              <a:t>Juni</a:t>
            </a:r>
            <a:r>
              <a:rPr lang="en-US" dirty="0">
                <a:solidFill>
                  <a:schemeClr val="bg1"/>
                </a:solidFill>
              </a:rPr>
              <a:t> </a:t>
            </a:r>
            <a:r>
              <a:rPr lang="en-US" dirty="0" err="1">
                <a:solidFill>
                  <a:schemeClr val="bg1"/>
                </a:solidFill>
              </a:rPr>
              <a:t>tahun</a:t>
            </a:r>
            <a:r>
              <a:rPr lang="en-US" dirty="0">
                <a:solidFill>
                  <a:schemeClr val="bg1"/>
                </a:solidFill>
              </a:rPr>
              <a:t> 2022.</a:t>
            </a:r>
          </a:p>
          <a:p>
            <a:pPr marL="451773" indent="-451773">
              <a:buClr>
                <a:schemeClr val="bg1"/>
              </a:buClr>
              <a:buFont typeface="+mj-lt"/>
              <a:buAutoNum type="romanUcPeriod" startAt="8"/>
            </a:pPr>
            <a:r>
              <a:rPr lang="en-US" dirty="0">
                <a:solidFill>
                  <a:schemeClr val="bg1"/>
                </a:solidFill>
              </a:rPr>
              <a:t>Drs, Mohammad </a:t>
            </a:r>
            <a:r>
              <a:rPr lang="en-US" dirty="0" err="1">
                <a:solidFill>
                  <a:schemeClr val="bg1"/>
                </a:solidFill>
              </a:rPr>
              <a:t>Ikhsan</a:t>
            </a:r>
            <a:r>
              <a:rPr lang="en-US" dirty="0">
                <a:solidFill>
                  <a:schemeClr val="bg1"/>
                </a:solidFill>
              </a:rPr>
              <a:t> </a:t>
            </a:r>
            <a:r>
              <a:rPr lang="en-US" dirty="0" err="1">
                <a:solidFill>
                  <a:schemeClr val="bg1"/>
                </a:solidFill>
              </a:rPr>
              <a:t>Panrelly</a:t>
            </a:r>
            <a:r>
              <a:rPr lang="en-US" dirty="0">
                <a:solidFill>
                  <a:schemeClr val="bg1"/>
                </a:solidFill>
              </a:rPr>
              <a:t> </a:t>
            </a:r>
            <a:r>
              <a:rPr lang="en-US" dirty="0" err="1">
                <a:solidFill>
                  <a:schemeClr val="bg1"/>
                </a:solidFill>
              </a:rPr>
              <a:t>selaku</a:t>
            </a:r>
            <a:r>
              <a:rPr lang="en-US" dirty="0">
                <a:solidFill>
                  <a:schemeClr val="bg1"/>
                </a:solidFill>
              </a:rPr>
              <a:t> </a:t>
            </a:r>
            <a:r>
              <a:rPr lang="en-US" dirty="0" err="1">
                <a:solidFill>
                  <a:schemeClr val="bg1"/>
                </a:solidFill>
              </a:rPr>
              <a:t>Kepala</a:t>
            </a:r>
            <a:r>
              <a:rPr lang="en-US" dirty="0">
                <a:solidFill>
                  <a:schemeClr val="bg1"/>
                </a:solidFill>
              </a:rPr>
              <a:t> Dinas </a:t>
            </a:r>
            <a:r>
              <a:rPr lang="en-US" dirty="0" err="1">
                <a:solidFill>
                  <a:schemeClr val="bg1"/>
                </a:solidFill>
              </a:rPr>
              <a:t>Kependudukan</a:t>
            </a:r>
            <a:r>
              <a:rPr lang="en-US" dirty="0">
                <a:solidFill>
                  <a:schemeClr val="bg1"/>
                </a:solidFill>
              </a:rPr>
              <a:t> dan </a:t>
            </a:r>
            <a:r>
              <a:rPr lang="en-US" dirty="0" err="1">
                <a:solidFill>
                  <a:schemeClr val="bg1"/>
                </a:solidFill>
              </a:rPr>
              <a:t>Pencatatan</a:t>
            </a:r>
            <a:r>
              <a:rPr lang="en-US" dirty="0">
                <a:solidFill>
                  <a:schemeClr val="bg1"/>
                </a:solidFill>
              </a:rPr>
              <a:t> </a:t>
            </a:r>
            <a:r>
              <a:rPr lang="en-US" dirty="0" err="1">
                <a:solidFill>
                  <a:schemeClr val="bg1"/>
                </a:solidFill>
              </a:rPr>
              <a:t>Sipil</a:t>
            </a:r>
            <a:r>
              <a:rPr lang="en-US" dirty="0">
                <a:solidFill>
                  <a:schemeClr val="bg1"/>
                </a:solidFill>
              </a:rPr>
              <a:t> </a:t>
            </a:r>
            <a:r>
              <a:rPr lang="en-US" dirty="0" err="1">
                <a:solidFill>
                  <a:schemeClr val="bg1"/>
                </a:solidFill>
              </a:rPr>
              <a:t>Kabupaten</a:t>
            </a:r>
            <a:r>
              <a:rPr lang="en-US" dirty="0">
                <a:solidFill>
                  <a:schemeClr val="bg1"/>
                </a:solidFill>
              </a:rPr>
              <a:t> </a:t>
            </a:r>
            <a:r>
              <a:rPr lang="en-US" dirty="0" err="1">
                <a:solidFill>
                  <a:schemeClr val="bg1"/>
                </a:solidFill>
              </a:rPr>
              <a:t>Banggai</a:t>
            </a:r>
            <a:r>
              <a:rPr lang="en-US" dirty="0">
                <a:solidFill>
                  <a:schemeClr val="bg1"/>
                </a:solidFill>
              </a:rPr>
              <a:t> dan </a:t>
            </a:r>
            <a:r>
              <a:rPr lang="en-US" dirty="0" err="1">
                <a:solidFill>
                  <a:schemeClr val="bg1"/>
                </a:solidFill>
              </a:rPr>
              <a:t>masih</a:t>
            </a:r>
            <a:r>
              <a:rPr lang="en-US" dirty="0">
                <a:solidFill>
                  <a:schemeClr val="bg1"/>
                </a:solidFill>
              </a:rPr>
              <a:t> </a:t>
            </a:r>
            <a:r>
              <a:rPr lang="en-US" dirty="0" err="1">
                <a:solidFill>
                  <a:schemeClr val="bg1"/>
                </a:solidFill>
              </a:rPr>
              <a:t>menjabat</a:t>
            </a:r>
            <a:r>
              <a:rPr lang="en-US" dirty="0">
                <a:solidFill>
                  <a:schemeClr val="bg1"/>
                </a:solidFill>
              </a:rPr>
              <a:t> </a:t>
            </a:r>
            <a:r>
              <a:rPr lang="en-US" dirty="0" err="1">
                <a:solidFill>
                  <a:schemeClr val="bg1"/>
                </a:solidFill>
              </a:rPr>
              <a:t>sampai</a:t>
            </a:r>
            <a:r>
              <a:rPr lang="en-US" dirty="0">
                <a:solidFill>
                  <a:schemeClr val="bg1"/>
                </a:solidFill>
              </a:rPr>
              <a:t> </a:t>
            </a:r>
            <a:r>
              <a:rPr lang="en-US" dirty="0" err="1">
                <a:solidFill>
                  <a:schemeClr val="bg1"/>
                </a:solidFill>
              </a:rPr>
              <a:t>hari</a:t>
            </a:r>
            <a:r>
              <a:rPr lang="en-US" dirty="0">
                <a:solidFill>
                  <a:schemeClr val="bg1"/>
                </a:solidFill>
              </a:rPr>
              <a:t> </a:t>
            </a:r>
            <a:r>
              <a:rPr lang="en-US" dirty="0" err="1">
                <a:solidFill>
                  <a:schemeClr val="bg1"/>
                </a:solidFill>
              </a:rPr>
              <a:t>ini</a:t>
            </a:r>
            <a:r>
              <a:rPr lang="en-US" dirty="0">
                <a:solidFill>
                  <a:schemeClr val="bg1"/>
                </a:solidFill>
              </a:rPr>
              <a:t>.</a:t>
            </a:r>
            <a:endParaRPr lang="id-ID" dirty="0">
              <a:solidFill>
                <a:schemeClr val="bg1"/>
              </a:solidFill>
            </a:endParaRPr>
          </a:p>
        </p:txBody>
      </p:sp>
      <p:sp>
        <p:nvSpPr>
          <p:cNvPr id="14" name="TextBox 13"/>
          <p:cNvSpPr txBox="1"/>
          <p:nvPr/>
        </p:nvSpPr>
        <p:spPr>
          <a:xfrm>
            <a:off x="384508" y="5982209"/>
            <a:ext cx="2985689" cy="353943"/>
          </a:xfrm>
          <a:prstGeom prst="rect">
            <a:avLst/>
          </a:prstGeom>
          <a:noFill/>
        </p:spPr>
        <p:txBody>
          <a:bodyPr wrap="none" rtlCol="0">
            <a:spAutoFit/>
          </a:bodyPr>
          <a:lstStyle/>
          <a:p>
            <a:r>
              <a:rPr lang="id-ID" i="1" dirty="0">
                <a:ln w="18415" cmpd="sng">
                  <a:solidFill>
                    <a:srgbClr val="FFFFFF"/>
                  </a:solidFill>
                  <a:prstDash val="solid"/>
                </a:ln>
                <a:solidFill>
                  <a:srgbClr val="FFFFFF"/>
                </a:solidFill>
                <a:effectLst>
                  <a:outerShdw blurRad="63500" dir="3600000" algn="tl" rotWithShape="0">
                    <a:srgbClr val="000000">
                      <a:alpha val="70000"/>
                    </a:srgbClr>
                  </a:outerShdw>
                </a:effectLst>
              </a:rPr>
              <a:t>Masjid Agung Luwuk Banggai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ulo.jpg"/>
          <p:cNvPicPr>
            <a:picLocks noChangeAspect="1"/>
          </p:cNvPicPr>
          <p:nvPr/>
        </p:nvPicPr>
        <p:blipFill>
          <a:blip r:embed="rId2" cstate="print">
            <a:lum bright="-30000"/>
          </a:blip>
          <a:stretch>
            <a:fillRect/>
          </a:stretch>
        </p:blipFill>
        <p:spPr>
          <a:xfrm>
            <a:off x="0" y="2183"/>
            <a:ext cx="9906000" cy="6451153"/>
          </a:xfrm>
          <a:prstGeom prst="rect">
            <a:avLst/>
          </a:prstGeom>
        </p:spPr>
      </p:pic>
      <p:sp>
        <p:nvSpPr>
          <p:cNvPr id="13" name="Content Placeholder 2"/>
          <p:cNvSpPr>
            <a:spLocks noGrp="1"/>
          </p:cNvSpPr>
          <p:nvPr>
            <p:ph idx="1"/>
          </p:nvPr>
        </p:nvSpPr>
        <p:spPr>
          <a:xfrm>
            <a:off x="272480" y="404664"/>
            <a:ext cx="8645578" cy="5757211"/>
          </a:xfrm>
        </p:spPr>
        <p:txBody>
          <a:bodyPr>
            <a:normAutofit fontScale="77500" lnSpcReduction="20000"/>
          </a:bodyPr>
          <a:lstStyle/>
          <a:p>
            <a:pPr>
              <a:buNone/>
            </a:pPr>
            <a:r>
              <a:rPr lang="id-ID" sz="4700" dirty="0">
                <a:solidFill>
                  <a:schemeClr val="bg1"/>
                </a:solidFill>
              </a:rPr>
              <a:t>B. </a:t>
            </a:r>
            <a:r>
              <a:rPr lang="en-US" sz="4700" dirty="0" err="1">
                <a:solidFill>
                  <a:schemeClr val="bg1"/>
                </a:solidFill>
              </a:rPr>
              <a:t>Latar</a:t>
            </a:r>
            <a:r>
              <a:rPr lang="en-US" sz="4700" dirty="0">
                <a:solidFill>
                  <a:schemeClr val="bg1"/>
                </a:solidFill>
              </a:rPr>
              <a:t> </a:t>
            </a:r>
            <a:r>
              <a:rPr lang="en-US" sz="4700" dirty="0" err="1">
                <a:solidFill>
                  <a:schemeClr val="bg1"/>
                </a:solidFill>
              </a:rPr>
              <a:t>Belakang</a:t>
            </a:r>
            <a:r>
              <a:rPr lang="en-US" sz="4700" dirty="0">
                <a:solidFill>
                  <a:schemeClr val="bg1"/>
                </a:solidFill>
              </a:rPr>
              <a:t> </a:t>
            </a:r>
            <a:r>
              <a:rPr lang="en-US" sz="4700" dirty="0" err="1">
                <a:solidFill>
                  <a:schemeClr val="bg1"/>
                </a:solidFill>
              </a:rPr>
              <a:t>Penyusunan</a:t>
            </a:r>
            <a:endParaRPr lang="id-ID" sz="4700" dirty="0">
              <a:solidFill>
                <a:schemeClr val="bg1"/>
              </a:solidFill>
            </a:endParaRPr>
          </a:p>
          <a:p>
            <a:pPr algn="just">
              <a:buNone/>
            </a:pPr>
            <a:r>
              <a:rPr lang="id-ID" dirty="0">
                <a:solidFill>
                  <a:schemeClr val="bg1"/>
                </a:solidFill>
              </a:rPr>
              <a:t>	</a:t>
            </a:r>
          </a:p>
          <a:p>
            <a:pPr algn="just">
              <a:buNone/>
            </a:pPr>
            <a:r>
              <a:rPr lang="id-ID" sz="2200" dirty="0">
                <a:solidFill>
                  <a:schemeClr val="bg1"/>
                </a:solidFill>
              </a:rPr>
              <a:t>	</a:t>
            </a:r>
            <a:r>
              <a:rPr lang="en-US" sz="2200" dirty="0" err="1">
                <a:solidFill>
                  <a:schemeClr val="bg1"/>
                </a:solidFill>
              </a:rPr>
              <a:t>Untuk</a:t>
            </a:r>
            <a:r>
              <a:rPr lang="en-US" sz="2200" dirty="0">
                <a:solidFill>
                  <a:schemeClr val="bg1"/>
                </a:solidFill>
              </a:rPr>
              <a:t> </a:t>
            </a:r>
            <a:r>
              <a:rPr lang="en-US" sz="2200" dirty="0" err="1">
                <a:solidFill>
                  <a:schemeClr val="bg1"/>
                </a:solidFill>
              </a:rPr>
              <a:t>mewujudkan</a:t>
            </a:r>
            <a:r>
              <a:rPr lang="en-US" sz="2200" dirty="0">
                <a:solidFill>
                  <a:schemeClr val="bg1"/>
                </a:solidFill>
              </a:rPr>
              <a:t> </a:t>
            </a:r>
            <a:r>
              <a:rPr lang="en-US" sz="2200" dirty="0" err="1">
                <a:solidFill>
                  <a:schemeClr val="bg1"/>
                </a:solidFill>
              </a:rPr>
              <a:t>pembangunan</a:t>
            </a:r>
            <a:r>
              <a:rPr lang="en-US" sz="2200" dirty="0">
                <a:solidFill>
                  <a:schemeClr val="bg1"/>
                </a:solidFill>
              </a:rPr>
              <a:t> yang </a:t>
            </a:r>
            <a:r>
              <a:rPr lang="en-US" sz="2200" dirty="0" err="1">
                <a:solidFill>
                  <a:schemeClr val="bg1"/>
                </a:solidFill>
              </a:rPr>
              <a:t>berkelanjutan</a:t>
            </a:r>
            <a:r>
              <a:rPr lang="en-US" sz="2200" dirty="0">
                <a:solidFill>
                  <a:schemeClr val="bg1"/>
                </a:solidFill>
              </a:rPr>
              <a:t> , </a:t>
            </a:r>
            <a:r>
              <a:rPr lang="en-US" sz="2200" dirty="0" err="1">
                <a:solidFill>
                  <a:schemeClr val="bg1"/>
                </a:solidFill>
              </a:rPr>
              <a:t>penduduk</a:t>
            </a:r>
            <a:r>
              <a:rPr lang="en-US" sz="2200" dirty="0">
                <a:solidFill>
                  <a:schemeClr val="bg1"/>
                </a:solidFill>
              </a:rPr>
              <a:t> </a:t>
            </a:r>
            <a:r>
              <a:rPr lang="en-US" sz="2200" dirty="0" err="1">
                <a:solidFill>
                  <a:schemeClr val="bg1"/>
                </a:solidFill>
              </a:rPr>
              <a:t>harus</a:t>
            </a:r>
            <a:r>
              <a:rPr lang="en-US" sz="2200" dirty="0">
                <a:solidFill>
                  <a:schemeClr val="bg1"/>
                </a:solidFill>
              </a:rPr>
              <a:t> </a:t>
            </a:r>
            <a:r>
              <a:rPr lang="en-US" sz="2200" dirty="0" err="1">
                <a:solidFill>
                  <a:schemeClr val="bg1"/>
                </a:solidFill>
              </a:rPr>
              <a:t>menjadi</a:t>
            </a:r>
            <a:r>
              <a:rPr lang="en-US" sz="2200" dirty="0">
                <a:solidFill>
                  <a:schemeClr val="bg1"/>
                </a:solidFill>
              </a:rPr>
              <a:t> </a:t>
            </a:r>
            <a:r>
              <a:rPr lang="en-US" sz="2200" dirty="0" err="1">
                <a:solidFill>
                  <a:schemeClr val="bg1"/>
                </a:solidFill>
              </a:rPr>
              <a:t>titik</a:t>
            </a:r>
            <a:r>
              <a:rPr lang="en-US" sz="2200" dirty="0">
                <a:solidFill>
                  <a:schemeClr val="bg1"/>
                </a:solidFill>
              </a:rPr>
              <a:t> </a:t>
            </a:r>
            <a:r>
              <a:rPr lang="en-US" sz="2200" dirty="0" err="1">
                <a:solidFill>
                  <a:schemeClr val="bg1"/>
                </a:solidFill>
              </a:rPr>
              <a:t>sentral</a:t>
            </a:r>
            <a:r>
              <a:rPr lang="en-US" sz="2200" dirty="0">
                <a:solidFill>
                  <a:schemeClr val="bg1"/>
                </a:solidFill>
              </a:rPr>
              <a:t> </a:t>
            </a:r>
            <a:r>
              <a:rPr lang="en-US" sz="2200" dirty="0" err="1">
                <a:solidFill>
                  <a:schemeClr val="bg1"/>
                </a:solidFill>
              </a:rPr>
              <a:t>dalam</a:t>
            </a:r>
            <a:r>
              <a:rPr lang="en-US" sz="2200" dirty="0">
                <a:solidFill>
                  <a:schemeClr val="bg1"/>
                </a:solidFill>
              </a:rPr>
              <a:t> </a:t>
            </a:r>
            <a:r>
              <a:rPr lang="en-US" sz="2200" dirty="0" err="1">
                <a:solidFill>
                  <a:schemeClr val="bg1"/>
                </a:solidFill>
              </a:rPr>
              <a:t>perencanaan</a:t>
            </a:r>
            <a:r>
              <a:rPr lang="en-US" sz="2200" dirty="0">
                <a:solidFill>
                  <a:schemeClr val="bg1"/>
                </a:solidFill>
              </a:rPr>
              <a:t> </a:t>
            </a:r>
            <a:r>
              <a:rPr lang="en-US" sz="2200" dirty="0" err="1">
                <a:solidFill>
                  <a:schemeClr val="bg1"/>
                </a:solidFill>
              </a:rPr>
              <a:t>dan</a:t>
            </a:r>
            <a:r>
              <a:rPr lang="en-US" sz="2200" dirty="0">
                <a:solidFill>
                  <a:schemeClr val="bg1"/>
                </a:solidFill>
              </a:rPr>
              <a:t> </a:t>
            </a:r>
            <a:r>
              <a:rPr lang="en-US" sz="2200" dirty="0" err="1">
                <a:solidFill>
                  <a:schemeClr val="bg1"/>
                </a:solidFill>
              </a:rPr>
              <a:t>pelaksanaan</a:t>
            </a:r>
            <a:r>
              <a:rPr lang="id-ID" sz="2200" dirty="0">
                <a:solidFill>
                  <a:schemeClr val="bg1"/>
                </a:solidFill>
              </a:rPr>
              <a:t> </a:t>
            </a:r>
            <a:r>
              <a:rPr lang="en-US" sz="2200" dirty="0" err="1">
                <a:solidFill>
                  <a:schemeClr val="bg1"/>
                </a:solidFill>
              </a:rPr>
              <a:t>pembangunan</a:t>
            </a:r>
            <a:r>
              <a:rPr lang="en-US" sz="2200" dirty="0">
                <a:solidFill>
                  <a:schemeClr val="bg1"/>
                </a:solidFill>
              </a:rPr>
              <a:t>. Data </a:t>
            </a:r>
            <a:r>
              <a:rPr lang="en-US" sz="2200" dirty="0" err="1">
                <a:solidFill>
                  <a:schemeClr val="bg1"/>
                </a:solidFill>
              </a:rPr>
              <a:t>kependudukan</a:t>
            </a:r>
            <a:r>
              <a:rPr lang="en-US" sz="2200" dirty="0">
                <a:solidFill>
                  <a:schemeClr val="bg1"/>
                </a:solidFill>
              </a:rPr>
              <a:t> </a:t>
            </a:r>
            <a:r>
              <a:rPr lang="en-US" sz="2200" dirty="0" err="1">
                <a:solidFill>
                  <a:schemeClr val="bg1"/>
                </a:solidFill>
              </a:rPr>
              <a:t>memegang</a:t>
            </a:r>
            <a:r>
              <a:rPr lang="en-US" sz="2200" dirty="0">
                <a:solidFill>
                  <a:schemeClr val="bg1"/>
                </a:solidFill>
              </a:rPr>
              <a:t> </a:t>
            </a:r>
            <a:r>
              <a:rPr lang="en-US" sz="2200" dirty="0" err="1">
                <a:solidFill>
                  <a:schemeClr val="bg1"/>
                </a:solidFill>
              </a:rPr>
              <a:t>peranan</a:t>
            </a:r>
            <a:r>
              <a:rPr lang="en-US" sz="2200" dirty="0">
                <a:solidFill>
                  <a:schemeClr val="bg1"/>
                </a:solidFill>
              </a:rPr>
              <a:t> </a:t>
            </a:r>
            <a:r>
              <a:rPr lang="en-US" sz="2200" dirty="0" err="1">
                <a:solidFill>
                  <a:schemeClr val="bg1"/>
                </a:solidFill>
              </a:rPr>
              <a:t>penting</a:t>
            </a:r>
            <a:r>
              <a:rPr lang="en-US" sz="2200" dirty="0">
                <a:solidFill>
                  <a:schemeClr val="bg1"/>
                </a:solidFill>
              </a:rPr>
              <a:t> </a:t>
            </a:r>
            <a:r>
              <a:rPr lang="en-US" sz="2200" dirty="0" err="1">
                <a:solidFill>
                  <a:schemeClr val="bg1"/>
                </a:solidFill>
              </a:rPr>
              <a:t>dalam</a:t>
            </a:r>
            <a:r>
              <a:rPr lang="en-US" sz="2200" dirty="0">
                <a:solidFill>
                  <a:schemeClr val="bg1"/>
                </a:solidFill>
              </a:rPr>
              <a:t> </a:t>
            </a:r>
            <a:r>
              <a:rPr lang="en-US" sz="2200" dirty="0" err="1">
                <a:solidFill>
                  <a:schemeClr val="bg1"/>
                </a:solidFill>
              </a:rPr>
              <a:t>menentukan</a:t>
            </a:r>
            <a:r>
              <a:rPr lang="en-US" sz="2200" dirty="0">
                <a:solidFill>
                  <a:schemeClr val="bg1"/>
                </a:solidFill>
              </a:rPr>
              <a:t> </a:t>
            </a:r>
            <a:r>
              <a:rPr lang="en-US" sz="2200" dirty="0" err="1">
                <a:solidFill>
                  <a:schemeClr val="bg1"/>
                </a:solidFill>
              </a:rPr>
              <a:t>kebijakan</a:t>
            </a:r>
            <a:r>
              <a:rPr lang="en-US" sz="2200" dirty="0">
                <a:solidFill>
                  <a:schemeClr val="bg1"/>
                </a:solidFill>
              </a:rPr>
              <a:t>, </a:t>
            </a:r>
            <a:r>
              <a:rPr lang="en-US" sz="2200" dirty="0" err="1">
                <a:solidFill>
                  <a:schemeClr val="bg1"/>
                </a:solidFill>
              </a:rPr>
              <a:t>perencanaan</a:t>
            </a:r>
            <a:r>
              <a:rPr lang="en-US" sz="2200" dirty="0">
                <a:solidFill>
                  <a:schemeClr val="bg1"/>
                </a:solidFill>
              </a:rPr>
              <a:t> </a:t>
            </a:r>
            <a:r>
              <a:rPr lang="en-US" sz="2200" dirty="0" err="1">
                <a:solidFill>
                  <a:schemeClr val="bg1"/>
                </a:solidFill>
              </a:rPr>
              <a:t>pembangunan</a:t>
            </a:r>
            <a:r>
              <a:rPr lang="en-US" sz="2200" dirty="0">
                <a:solidFill>
                  <a:schemeClr val="bg1"/>
                </a:solidFill>
              </a:rPr>
              <a:t> </a:t>
            </a:r>
            <a:r>
              <a:rPr lang="en-US" sz="2200" dirty="0" err="1">
                <a:solidFill>
                  <a:schemeClr val="bg1"/>
                </a:solidFill>
              </a:rPr>
              <a:t>dan</a:t>
            </a:r>
            <a:r>
              <a:rPr lang="en-US" sz="2200" dirty="0">
                <a:solidFill>
                  <a:schemeClr val="bg1"/>
                </a:solidFill>
              </a:rPr>
              <a:t> </a:t>
            </a:r>
            <a:r>
              <a:rPr lang="en-US" sz="2200" dirty="0" err="1">
                <a:solidFill>
                  <a:schemeClr val="bg1"/>
                </a:solidFill>
              </a:rPr>
              <a:t>evaluasi</a:t>
            </a:r>
            <a:r>
              <a:rPr lang="en-US" sz="2200" dirty="0">
                <a:solidFill>
                  <a:schemeClr val="bg1"/>
                </a:solidFill>
              </a:rPr>
              <a:t> </a:t>
            </a:r>
            <a:r>
              <a:rPr lang="en-US" sz="2200" dirty="0" err="1">
                <a:solidFill>
                  <a:schemeClr val="bg1"/>
                </a:solidFill>
              </a:rPr>
              <a:t>hasil</a:t>
            </a:r>
            <a:r>
              <a:rPr lang="en-US" sz="2200" dirty="0">
                <a:solidFill>
                  <a:schemeClr val="bg1"/>
                </a:solidFill>
              </a:rPr>
              <a:t>- </a:t>
            </a:r>
            <a:r>
              <a:rPr lang="en-US" sz="2200" dirty="0" err="1">
                <a:solidFill>
                  <a:schemeClr val="bg1"/>
                </a:solidFill>
              </a:rPr>
              <a:t>hasil</a:t>
            </a:r>
            <a:r>
              <a:rPr lang="en-US" sz="2200" dirty="0">
                <a:solidFill>
                  <a:schemeClr val="bg1"/>
                </a:solidFill>
              </a:rPr>
              <a:t> </a:t>
            </a:r>
            <a:r>
              <a:rPr lang="en-US" sz="2200" dirty="0" err="1">
                <a:solidFill>
                  <a:schemeClr val="bg1"/>
                </a:solidFill>
              </a:rPr>
              <a:t>pembangunan</a:t>
            </a:r>
            <a:r>
              <a:rPr lang="en-US" sz="2200" dirty="0">
                <a:solidFill>
                  <a:schemeClr val="bg1"/>
                </a:solidFill>
              </a:rPr>
              <a:t>.</a:t>
            </a:r>
            <a:endParaRPr lang="id-ID" sz="2200" dirty="0">
              <a:solidFill>
                <a:schemeClr val="bg1"/>
              </a:solidFill>
            </a:endParaRPr>
          </a:p>
          <a:p>
            <a:pPr algn="just">
              <a:buNone/>
            </a:pPr>
            <a:r>
              <a:rPr lang="id-ID" sz="2200" dirty="0">
                <a:solidFill>
                  <a:schemeClr val="bg1"/>
                </a:solidFill>
              </a:rPr>
              <a:t>	</a:t>
            </a:r>
            <a:r>
              <a:rPr lang="en-US" sz="2200" dirty="0">
                <a:solidFill>
                  <a:schemeClr val="bg1"/>
                </a:solidFill>
              </a:rPr>
              <a:t>Data </a:t>
            </a:r>
            <a:r>
              <a:rPr lang="en-US" sz="2200" dirty="0" err="1">
                <a:solidFill>
                  <a:schemeClr val="bg1"/>
                </a:solidFill>
              </a:rPr>
              <a:t>dan</a:t>
            </a:r>
            <a:r>
              <a:rPr lang="en-US" sz="2200" dirty="0">
                <a:solidFill>
                  <a:schemeClr val="bg1"/>
                </a:solidFill>
              </a:rPr>
              <a:t> </a:t>
            </a:r>
            <a:r>
              <a:rPr lang="en-US" sz="2200" dirty="0" err="1">
                <a:solidFill>
                  <a:schemeClr val="bg1"/>
                </a:solidFill>
              </a:rPr>
              <a:t>informasi</a:t>
            </a:r>
            <a:r>
              <a:rPr lang="en-US" sz="2200" dirty="0">
                <a:solidFill>
                  <a:schemeClr val="bg1"/>
                </a:solidFill>
              </a:rPr>
              <a:t> </a:t>
            </a:r>
            <a:r>
              <a:rPr lang="en-US" sz="2200" dirty="0" err="1">
                <a:solidFill>
                  <a:schemeClr val="bg1"/>
                </a:solidFill>
              </a:rPr>
              <a:t>perkembangan</a:t>
            </a:r>
            <a:r>
              <a:rPr lang="en-US" sz="2200" dirty="0">
                <a:solidFill>
                  <a:schemeClr val="bg1"/>
                </a:solidFill>
              </a:rPr>
              <a:t> </a:t>
            </a:r>
            <a:r>
              <a:rPr lang="en-US" sz="2200" dirty="0" err="1">
                <a:solidFill>
                  <a:schemeClr val="bg1"/>
                </a:solidFill>
              </a:rPr>
              <a:t>kependudukan</a:t>
            </a:r>
            <a:r>
              <a:rPr lang="en-US" sz="2200" dirty="0">
                <a:solidFill>
                  <a:schemeClr val="bg1"/>
                </a:solidFill>
              </a:rPr>
              <a:t> </a:t>
            </a:r>
            <a:r>
              <a:rPr lang="en-US" sz="2200" dirty="0" err="1">
                <a:solidFill>
                  <a:schemeClr val="bg1"/>
                </a:solidFill>
              </a:rPr>
              <a:t>merupakan</a:t>
            </a:r>
            <a:r>
              <a:rPr lang="en-US" sz="2200" dirty="0">
                <a:solidFill>
                  <a:schemeClr val="bg1"/>
                </a:solidFill>
              </a:rPr>
              <a:t> </a:t>
            </a:r>
            <a:r>
              <a:rPr lang="en-US" sz="2200" dirty="0" err="1">
                <a:solidFill>
                  <a:schemeClr val="bg1"/>
                </a:solidFill>
              </a:rPr>
              <a:t>informasi</a:t>
            </a:r>
            <a:r>
              <a:rPr lang="en-US" sz="2200" dirty="0">
                <a:solidFill>
                  <a:schemeClr val="bg1"/>
                </a:solidFill>
              </a:rPr>
              <a:t> </a:t>
            </a:r>
            <a:r>
              <a:rPr lang="en-US" sz="2200" dirty="0" err="1">
                <a:solidFill>
                  <a:schemeClr val="bg1"/>
                </a:solidFill>
              </a:rPr>
              <a:t>strategis</a:t>
            </a:r>
            <a:r>
              <a:rPr lang="en-US" sz="2200" dirty="0">
                <a:solidFill>
                  <a:schemeClr val="bg1"/>
                </a:solidFill>
              </a:rPr>
              <a:t> </a:t>
            </a:r>
            <a:r>
              <a:rPr lang="en-US" sz="2200" dirty="0" err="1">
                <a:solidFill>
                  <a:schemeClr val="bg1"/>
                </a:solidFill>
              </a:rPr>
              <a:t>dan</a:t>
            </a:r>
            <a:r>
              <a:rPr lang="en-US" sz="2200" dirty="0">
                <a:solidFill>
                  <a:schemeClr val="bg1"/>
                </a:solidFill>
              </a:rPr>
              <a:t> </a:t>
            </a:r>
            <a:r>
              <a:rPr lang="en-US" sz="2200" dirty="0" err="1">
                <a:solidFill>
                  <a:schemeClr val="bg1"/>
                </a:solidFill>
              </a:rPr>
              <a:t>sangat</a:t>
            </a:r>
            <a:r>
              <a:rPr lang="en-US" sz="2200" dirty="0">
                <a:solidFill>
                  <a:schemeClr val="bg1"/>
                </a:solidFill>
              </a:rPr>
              <a:t> </a:t>
            </a:r>
            <a:r>
              <a:rPr lang="en-US" sz="2200" dirty="0" err="1">
                <a:solidFill>
                  <a:schemeClr val="bg1"/>
                </a:solidFill>
              </a:rPr>
              <a:t>dibutuhkan</a:t>
            </a:r>
            <a:r>
              <a:rPr lang="en-US" sz="2200" dirty="0">
                <a:solidFill>
                  <a:schemeClr val="bg1"/>
                </a:solidFill>
              </a:rPr>
              <a:t> </a:t>
            </a:r>
            <a:r>
              <a:rPr lang="en-US" sz="2200" dirty="0" err="1">
                <a:solidFill>
                  <a:schemeClr val="bg1"/>
                </a:solidFill>
              </a:rPr>
              <a:t>oleh</a:t>
            </a:r>
            <a:r>
              <a:rPr lang="en-US" sz="2200" dirty="0">
                <a:solidFill>
                  <a:schemeClr val="bg1"/>
                </a:solidFill>
              </a:rPr>
              <a:t> </a:t>
            </a:r>
            <a:r>
              <a:rPr lang="en-US" sz="2200" dirty="0" err="1">
                <a:solidFill>
                  <a:schemeClr val="bg1"/>
                </a:solidFill>
              </a:rPr>
              <a:t>berbagai</a:t>
            </a:r>
            <a:r>
              <a:rPr lang="en-US" sz="2200" dirty="0">
                <a:solidFill>
                  <a:schemeClr val="bg1"/>
                </a:solidFill>
              </a:rPr>
              <a:t> </a:t>
            </a:r>
            <a:r>
              <a:rPr lang="en-US" sz="2200" dirty="0" err="1">
                <a:solidFill>
                  <a:schemeClr val="bg1"/>
                </a:solidFill>
              </a:rPr>
              <a:t>pihak</a:t>
            </a:r>
            <a:r>
              <a:rPr lang="en-US" sz="2200" dirty="0">
                <a:solidFill>
                  <a:schemeClr val="bg1"/>
                </a:solidFill>
              </a:rPr>
              <a:t>. </a:t>
            </a:r>
            <a:r>
              <a:rPr lang="en-US" sz="2200" dirty="0" err="1">
                <a:solidFill>
                  <a:schemeClr val="bg1"/>
                </a:solidFill>
              </a:rPr>
              <a:t>Dalam</a:t>
            </a:r>
            <a:r>
              <a:rPr lang="en-US" sz="2200" dirty="0">
                <a:solidFill>
                  <a:schemeClr val="bg1"/>
                </a:solidFill>
              </a:rPr>
              <a:t> </a:t>
            </a:r>
            <a:r>
              <a:rPr lang="en-US" sz="2200" dirty="0" err="1">
                <a:solidFill>
                  <a:schemeClr val="bg1"/>
                </a:solidFill>
              </a:rPr>
              <a:t>menentukan</a:t>
            </a:r>
            <a:r>
              <a:rPr lang="en-US" sz="2200" dirty="0">
                <a:solidFill>
                  <a:schemeClr val="bg1"/>
                </a:solidFill>
              </a:rPr>
              <a:t>  </a:t>
            </a:r>
            <a:r>
              <a:rPr lang="en-US" sz="2200" dirty="0" err="1">
                <a:solidFill>
                  <a:schemeClr val="bg1"/>
                </a:solidFill>
              </a:rPr>
              <a:t>kebijakan</a:t>
            </a:r>
            <a:r>
              <a:rPr lang="en-US" sz="2200" dirty="0">
                <a:solidFill>
                  <a:schemeClr val="bg1"/>
                </a:solidFill>
              </a:rPr>
              <a:t> </a:t>
            </a:r>
            <a:r>
              <a:rPr lang="en-US" sz="2200" dirty="0" err="1">
                <a:solidFill>
                  <a:schemeClr val="bg1"/>
                </a:solidFill>
              </a:rPr>
              <a:t>dan</a:t>
            </a:r>
            <a:r>
              <a:rPr lang="en-US" sz="2200" dirty="0">
                <a:solidFill>
                  <a:schemeClr val="bg1"/>
                </a:solidFill>
              </a:rPr>
              <a:t> </a:t>
            </a:r>
            <a:r>
              <a:rPr lang="en-US" sz="2200" dirty="0" err="1">
                <a:solidFill>
                  <a:schemeClr val="bg1"/>
                </a:solidFill>
              </a:rPr>
              <a:t>perencanaan</a:t>
            </a:r>
            <a:r>
              <a:rPr lang="en-US" sz="2200" dirty="0">
                <a:solidFill>
                  <a:schemeClr val="bg1"/>
                </a:solidFill>
              </a:rPr>
              <a:t> </a:t>
            </a:r>
            <a:r>
              <a:rPr lang="en-US" sz="2200" dirty="0" err="1">
                <a:solidFill>
                  <a:schemeClr val="bg1"/>
                </a:solidFill>
              </a:rPr>
              <a:t>pembangunan</a:t>
            </a:r>
            <a:r>
              <a:rPr lang="en-US" sz="2200" dirty="0">
                <a:solidFill>
                  <a:schemeClr val="bg1"/>
                </a:solidFill>
              </a:rPr>
              <a:t>, </a:t>
            </a:r>
            <a:r>
              <a:rPr lang="en-US" sz="2200" dirty="0" err="1">
                <a:solidFill>
                  <a:schemeClr val="bg1"/>
                </a:solidFill>
              </a:rPr>
              <a:t>pemerintah</a:t>
            </a:r>
            <a:r>
              <a:rPr lang="id-ID" sz="2200" dirty="0">
                <a:solidFill>
                  <a:schemeClr val="bg1"/>
                </a:solidFill>
              </a:rPr>
              <a:t> </a:t>
            </a:r>
            <a:r>
              <a:rPr lang="en-US" sz="2200" dirty="0" err="1">
                <a:solidFill>
                  <a:schemeClr val="bg1"/>
                </a:solidFill>
              </a:rPr>
              <a:t>memperhatikan</a:t>
            </a:r>
            <a:r>
              <a:rPr lang="en-US" sz="2200" dirty="0">
                <a:solidFill>
                  <a:schemeClr val="bg1"/>
                </a:solidFill>
              </a:rPr>
              <a:t> </a:t>
            </a:r>
            <a:r>
              <a:rPr lang="en-US" sz="2200" dirty="0" err="1">
                <a:solidFill>
                  <a:schemeClr val="bg1"/>
                </a:solidFill>
              </a:rPr>
              <a:t>informasi</a:t>
            </a:r>
            <a:r>
              <a:rPr lang="en-US" sz="2200" dirty="0">
                <a:solidFill>
                  <a:schemeClr val="bg1"/>
                </a:solidFill>
              </a:rPr>
              <a:t> </a:t>
            </a:r>
            <a:r>
              <a:rPr lang="en-US" sz="2200" dirty="0" err="1">
                <a:solidFill>
                  <a:schemeClr val="bg1"/>
                </a:solidFill>
              </a:rPr>
              <a:t>ini</a:t>
            </a:r>
            <a:r>
              <a:rPr lang="en-US" sz="2200" dirty="0">
                <a:solidFill>
                  <a:schemeClr val="bg1"/>
                </a:solidFill>
              </a:rPr>
              <a:t>. </a:t>
            </a:r>
            <a:r>
              <a:rPr lang="en-US" sz="2200" dirty="0" err="1">
                <a:solidFill>
                  <a:schemeClr val="bg1"/>
                </a:solidFill>
              </a:rPr>
              <a:t>Demikian</a:t>
            </a:r>
            <a:r>
              <a:rPr lang="en-US" sz="2200" dirty="0">
                <a:solidFill>
                  <a:schemeClr val="bg1"/>
                </a:solidFill>
              </a:rPr>
              <a:t> </a:t>
            </a:r>
            <a:r>
              <a:rPr lang="en-US" sz="2200" dirty="0" err="1">
                <a:solidFill>
                  <a:schemeClr val="bg1"/>
                </a:solidFill>
              </a:rPr>
              <a:t>juga</a:t>
            </a:r>
            <a:r>
              <a:rPr lang="en-US" sz="2200" dirty="0">
                <a:solidFill>
                  <a:schemeClr val="bg1"/>
                </a:solidFill>
              </a:rPr>
              <a:t> </a:t>
            </a:r>
            <a:r>
              <a:rPr lang="en-US" sz="2200" dirty="0" err="1">
                <a:solidFill>
                  <a:schemeClr val="bg1"/>
                </a:solidFill>
              </a:rPr>
              <a:t>para</a:t>
            </a:r>
            <a:r>
              <a:rPr lang="en-US" sz="2200" dirty="0">
                <a:solidFill>
                  <a:schemeClr val="bg1"/>
                </a:solidFill>
              </a:rPr>
              <a:t> </a:t>
            </a:r>
            <a:r>
              <a:rPr lang="en-US" sz="2200" dirty="0" err="1">
                <a:solidFill>
                  <a:schemeClr val="bg1"/>
                </a:solidFill>
              </a:rPr>
              <a:t>pelaku</a:t>
            </a:r>
            <a:r>
              <a:rPr lang="en-US" sz="2200" dirty="0">
                <a:solidFill>
                  <a:schemeClr val="bg1"/>
                </a:solidFill>
              </a:rPr>
              <a:t> </a:t>
            </a:r>
            <a:r>
              <a:rPr lang="en-US" sz="2200" dirty="0" err="1">
                <a:solidFill>
                  <a:schemeClr val="bg1"/>
                </a:solidFill>
              </a:rPr>
              <a:t>bisnis</a:t>
            </a:r>
            <a:r>
              <a:rPr lang="en-US" sz="2200" dirty="0">
                <a:solidFill>
                  <a:schemeClr val="bg1"/>
                </a:solidFill>
              </a:rPr>
              <a:t>, </a:t>
            </a:r>
            <a:r>
              <a:rPr lang="en-US" sz="2200" dirty="0" err="1">
                <a:solidFill>
                  <a:schemeClr val="bg1"/>
                </a:solidFill>
              </a:rPr>
              <a:t>dalam</a:t>
            </a:r>
            <a:r>
              <a:rPr lang="en-US" sz="2200" dirty="0">
                <a:solidFill>
                  <a:schemeClr val="bg1"/>
                </a:solidFill>
              </a:rPr>
              <a:t> </a:t>
            </a:r>
            <a:r>
              <a:rPr lang="en-US" sz="2200" dirty="0" err="1">
                <a:solidFill>
                  <a:schemeClr val="bg1"/>
                </a:solidFill>
              </a:rPr>
              <a:t>merencanankan</a:t>
            </a:r>
            <a:r>
              <a:rPr lang="en-US" sz="2200" dirty="0">
                <a:solidFill>
                  <a:schemeClr val="bg1"/>
                </a:solidFill>
              </a:rPr>
              <a:t> </a:t>
            </a:r>
            <a:r>
              <a:rPr lang="en-US" sz="2200" dirty="0" err="1">
                <a:solidFill>
                  <a:schemeClr val="bg1"/>
                </a:solidFill>
              </a:rPr>
              <a:t>strategi</a:t>
            </a:r>
            <a:r>
              <a:rPr lang="en-US" sz="2200" dirty="0">
                <a:solidFill>
                  <a:schemeClr val="bg1"/>
                </a:solidFill>
              </a:rPr>
              <a:t> </a:t>
            </a:r>
            <a:r>
              <a:rPr lang="en-US" sz="2200" dirty="0" err="1">
                <a:solidFill>
                  <a:schemeClr val="bg1"/>
                </a:solidFill>
              </a:rPr>
              <a:t>pengem</a:t>
            </a:r>
            <a:r>
              <a:rPr lang="id-ID" sz="2200" dirty="0">
                <a:solidFill>
                  <a:schemeClr val="bg1"/>
                </a:solidFill>
              </a:rPr>
              <a:t>b</a:t>
            </a:r>
            <a:r>
              <a:rPr lang="en-US" sz="2200" dirty="0" err="1">
                <a:solidFill>
                  <a:schemeClr val="bg1"/>
                </a:solidFill>
              </a:rPr>
              <a:t>angan</a:t>
            </a:r>
            <a:r>
              <a:rPr lang="en-US" sz="2200" dirty="0">
                <a:solidFill>
                  <a:schemeClr val="bg1"/>
                </a:solidFill>
              </a:rPr>
              <a:t> </a:t>
            </a:r>
            <a:r>
              <a:rPr lang="en-US" sz="2200" dirty="0" err="1">
                <a:solidFill>
                  <a:schemeClr val="bg1"/>
                </a:solidFill>
              </a:rPr>
              <a:t>usahanya</a:t>
            </a:r>
            <a:r>
              <a:rPr lang="en-US" sz="2200" dirty="0">
                <a:solidFill>
                  <a:schemeClr val="bg1"/>
                </a:solidFill>
              </a:rPr>
              <a:t> </a:t>
            </a:r>
            <a:r>
              <a:rPr lang="en-US" sz="2200" dirty="0" err="1">
                <a:solidFill>
                  <a:schemeClr val="bg1"/>
                </a:solidFill>
              </a:rPr>
              <a:t>juga</a:t>
            </a:r>
            <a:r>
              <a:rPr lang="en-US" sz="2200" dirty="0">
                <a:solidFill>
                  <a:schemeClr val="bg1"/>
                </a:solidFill>
              </a:rPr>
              <a:t> </a:t>
            </a:r>
            <a:r>
              <a:rPr lang="en-US" sz="2200" dirty="0" err="1">
                <a:solidFill>
                  <a:schemeClr val="bg1"/>
                </a:solidFill>
              </a:rPr>
              <a:t>menggunakan</a:t>
            </a:r>
            <a:r>
              <a:rPr lang="en-US" sz="2200" dirty="0">
                <a:solidFill>
                  <a:schemeClr val="bg1"/>
                </a:solidFill>
              </a:rPr>
              <a:t> </a:t>
            </a:r>
            <a:r>
              <a:rPr lang="en-US" sz="2200" dirty="0" err="1">
                <a:solidFill>
                  <a:schemeClr val="bg1"/>
                </a:solidFill>
              </a:rPr>
              <a:t>informasi</a:t>
            </a:r>
            <a:r>
              <a:rPr lang="en-US" sz="2200" dirty="0">
                <a:solidFill>
                  <a:schemeClr val="bg1"/>
                </a:solidFill>
              </a:rPr>
              <a:t> </a:t>
            </a:r>
            <a:r>
              <a:rPr lang="en-US" sz="2200" dirty="0" err="1">
                <a:solidFill>
                  <a:schemeClr val="bg1"/>
                </a:solidFill>
              </a:rPr>
              <a:t>kependudukan</a:t>
            </a:r>
            <a:r>
              <a:rPr lang="en-US" sz="2200" dirty="0">
                <a:solidFill>
                  <a:schemeClr val="bg1"/>
                </a:solidFill>
              </a:rPr>
              <a:t>.</a:t>
            </a:r>
            <a:endParaRPr lang="id-ID" sz="2200" dirty="0">
              <a:solidFill>
                <a:schemeClr val="bg1"/>
              </a:solidFill>
            </a:endParaRPr>
          </a:p>
          <a:p>
            <a:pPr algn="just">
              <a:buNone/>
            </a:pPr>
            <a:r>
              <a:rPr lang="id-ID" sz="2200" dirty="0">
                <a:solidFill>
                  <a:schemeClr val="bg1"/>
                </a:solidFill>
              </a:rPr>
              <a:t>	</a:t>
            </a:r>
            <a:r>
              <a:rPr lang="en-US" sz="2200" dirty="0" err="1">
                <a:solidFill>
                  <a:schemeClr val="bg1"/>
                </a:solidFill>
              </a:rPr>
              <a:t>Pasal</a:t>
            </a:r>
            <a:r>
              <a:rPr lang="en-US" sz="2200" dirty="0">
                <a:solidFill>
                  <a:schemeClr val="bg1"/>
                </a:solidFill>
              </a:rPr>
              <a:t> 5 </a:t>
            </a:r>
            <a:r>
              <a:rPr lang="en-US" sz="2200" dirty="0" err="1">
                <a:solidFill>
                  <a:schemeClr val="bg1"/>
                </a:solidFill>
              </a:rPr>
              <a:t>huruf</a:t>
            </a:r>
            <a:r>
              <a:rPr lang="en-US" sz="2200" dirty="0">
                <a:solidFill>
                  <a:schemeClr val="bg1"/>
                </a:solidFill>
              </a:rPr>
              <a:t> e </a:t>
            </a:r>
            <a:r>
              <a:rPr lang="en-US" sz="2200" dirty="0" err="1">
                <a:solidFill>
                  <a:schemeClr val="bg1"/>
                </a:solidFill>
              </a:rPr>
              <a:t>Undang</a:t>
            </a:r>
            <a:r>
              <a:rPr lang="en-US" sz="2200" dirty="0">
                <a:solidFill>
                  <a:schemeClr val="bg1"/>
                </a:solidFill>
              </a:rPr>
              <a:t>- </a:t>
            </a:r>
            <a:r>
              <a:rPr lang="en-US" sz="2200" dirty="0" err="1">
                <a:solidFill>
                  <a:schemeClr val="bg1"/>
                </a:solidFill>
              </a:rPr>
              <a:t>undang</a:t>
            </a:r>
            <a:r>
              <a:rPr lang="en-US" sz="2200" dirty="0">
                <a:solidFill>
                  <a:schemeClr val="bg1"/>
                </a:solidFill>
              </a:rPr>
              <a:t> </a:t>
            </a:r>
            <a:r>
              <a:rPr lang="en-US" sz="2200" dirty="0" err="1">
                <a:solidFill>
                  <a:schemeClr val="bg1"/>
                </a:solidFill>
              </a:rPr>
              <a:t>Nomor</a:t>
            </a:r>
            <a:r>
              <a:rPr lang="en-US" sz="2200" dirty="0">
                <a:solidFill>
                  <a:schemeClr val="bg1"/>
                </a:solidFill>
              </a:rPr>
              <a:t> 23 </a:t>
            </a:r>
            <a:r>
              <a:rPr lang="en-US" sz="2200" dirty="0" err="1">
                <a:solidFill>
                  <a:schemeClr val="bg1"/>
                </a:solidFill>
              </a:rPr>
              <a:t>tahun</a:t>
            </a:r>
            <a:r>
              <a:rPr lang="en-US" sz="2200" dirty="0">
                <a:solidFill>
                  <a:schemeClr val="bg1"/>
                </a:solidFill>
              </a:rPr>
              <a:t> 2006 </a:t>
            </a:r>
            <a:r>
              <a:rPr lang="en-US" sz="2200" dirty="0" err="1">
                <a:solidFill>
                  <a:schemeClr val="bg1"/>
                </a:solidFill>
              </a:rPr>
              <a:t>tentang</a:t>
            </a:r>
            <a:r>
              <a:rPr lang="en-US" sz="2200" dirty="0">
                <a:solidFill>
                  <a:schemeClr val="bg1"/>
                </a:solidFill>
              </a:rPr>
              <a:t> </a:t>
            </a:r>
            <a:r>
              <a:rPr lang="en-US" sz="2200" dirty="0" err="1">
                <a:solidFill>
                  <a:schemeClr val="bg1"/>
                </a:solidFill>
              </a:rPr>
              <a:t>Administrasi</a:t>
            </a:r>
            <a:r>
              <a:rPr lang="en-US" sz="2200" dirty="0">
                <a:solidFill>
                  <a:schemeClr val="bg1"/>
                </a:solidFill>
              </a:rPr>
              <a:t> </a:t>
            </a:r>
            <a:r>
              <a:rPr lang="en-US" sz="2200" dirty="0" err="1">
                <a:solidFill>
                  <a:schemeClr val="bg1"/>
                </a:solidFill>
              </a:rPr>
              <a:t>Kependudukandan</a:t>
            </a:r>
            <a:r>
              <a:rPr lang="en-US" sz="2200" dirty="0">
                <a:solidFill>
                  <a:schemeClr val="bg1"/>
                </a:solidFill>
              </a:rPr>
              <a:t> </a:t>
            </a:r>
            <a:r>
              <a:rPr lang="en-US" sz="2200" dirty="0" err="1">
                <a:solidFill>
                  <a:schemeClr val="bg1"/>
                </a:solidFill>
              </a:rPr>
              <a:t>Pasal</a:t>
            </a:r>
            <a:r>
              <a:rPr lang="en-US" sz="2200" dirty="0">
                <a:solidFill>
                  <a:schemeClr val="bg1"/>
                </a:solidFill>
              </a:rPr>
              <a:t> 50 </a:t>
            </a:r>
            <a:r>
              <a:rPr lang="en-US" sz="2200" dirty="0" err="1">
                <a:solidFill>
                  <a:schemeClr val="bg1"/>
                </a:solidFill>
              </a:rPr>
              <a:t>ayat</a:t>
            </a:r>
            <a:r>
              <a:rPr lang="en-US" sz="2200" dirty="0">
                <a:solidFill>
                  <a:schemeClr val="bg1"/>
                </a:solidFill>
              </a:rPr>
              <a:t> 3 </a:t>
            </a:r>
            <a:r>
              <a:rPr lang="en-US" sz="2200" dirty="0" err="1">
                <a:solidFill>
                  <a:schemeClr val="bg1"/>
                </a:solidFill>
              </a:rPr>
              <a:t>Undang</a:t>
            </a:r>
            <a:r>
              <a:rPr lang="en-US" sz="2200" dirty="0">
                <a:solidFill>
                  <a:schemeClr val="bg1"/>
                </a:solidFill>
              </a:rPr>
              <a:t>- </a:t>
            </a:r>
            <a:r>
              <a:rPr lang="en-US" sz="2200" dirty="0" err="1">
                <a:solidFill>
                  <a:schemeClr val="bg1"/>
                </a:solidFill>
              </a:rPr>
              <a:t>undang</a:t>
            </a:r>
            <a:r>
              <a:rPr lang="en-US" sz="2200" dirty="0">
                <a:solidFill>
                  <a:schemeClr val="bg1"/>
                </a:solidFill>
              </a:rPr>
              <a:t> </a:t>
            </a:r>
            <a:r>
              <a:rPr lang="en-US" sz="2200" dirty="0" err="1">
                <a:solidFill>
                  <a:schemeClr val="bg1"/>
                </a:solidFill>
              </a:rPr>
              <a:t>Nomor</a:t>
            </a:r>
            <a:r>
              <a:rPr lang="en-US" sz="2200" dirty="0">
                <a:solidFill>
                  <a:schemeClr val="bg1"/>
                </a:solidFill>
              </a:rPr>
              <a:t> 52 </a:t>
            </a:r>
            <a:r>
              <a:rPr lang="en-US" sz="2200" dirty="0" err="1">
                <a:solidFill>
                  <a:schemeClr val="bg1"/>
                </a:solidFill>
              </a:rPr>
              <a:t>tahun</a:t>
            </a:r>
            <a:r>
              <a:rPr lang="en-US" sz="2200" dirty="0">
                <a:solidFill>
                  <a:schemeClr val="bg1"/>
                </a:solidFill>
              </a:rPr>
              <a:t> 2009 </a:t>
            </a:r>
            <a:r>
              <a:rPr lang="en-US" sz="2200" dirty="0" err="1">
                <a:solidFill>
                  <a:schemeClr val="bg1"/>
                </a:solidFill>
              </a:rPr>
              <a:t>tentang</a:t>
            </a:r>
            <a:r>
              <a:rPr lang="en-US" sz="2200" dirty="0">
                <a:solidFill>
                  <a:schemeClr val="bg1"/>
                </a:solidFill>
              </a:rPr>
              <a:t> </a:t>
            </a:r>
            <a:r>
              <a:rPr lang="en-US" sz="2200" dirty="0" err="1">
                <a:solidFill>
                  <a:schemeClr val="bg1"/>
                </a:solidFill>
              </a:rPr>
              <a:t>Perkembangan</a:t>
            </a:r>
            <a:r>
              <a:rPr lang="en-US" sz="2200" dirty="0">
                <a:solidFill>
                  <a:schemeClr val="bg1"/>
                </a:solidFill>
              </a:rPr>
              <a:t> </a:t>
            </a:r>
            <a:r>
              <a:rPr lang="en-US" sz="2200" dirty="0" err="1">
                <a:solidFill>
                  <a:schemeClr val="bg1"/>
                </a:solidFill>
              </a:rPr>
              <a:t>Kependudukan</a:t>
            </a:r>
            <a:r>
              <a:rPr lang="en-US" sz="2200" dirty="0">
                <a:solidFill>
                  <a:schemeClr val="bg1"/>
                </a:solidFill>
              </a:rPr>
              <a:t> </a:t>
            </a:r>
            <a:r>
              <a:rPr lang="en-US" sz="2200" dirty="0" err="1">
                <a:solidFill>
                  <a:schemeClr val="bg1"/>
                </a:solidFill>
              </a:rPr>
              <a:t>dan</a:t>
            </a:r>
            <a:r>
              <a:rPr lang="en-US" sz="2200" dirty="0">
                <a:solidFill>
                  <a:schemeClr val="bg1"/>
                </a:solidFill>
              </a:rPr>
              <a:t> Pembangunan </a:t>
            </a:r>
            <a:r>
              <a:rPr lang="en-US" sz="2200" dirty="0" err="1">
                <a:solidFill>
                  <a:schemeClr val="bg1"/>
                </a:solidFill>
              </a:rPr>
              <a:t>Keluarga</a:t>
            </a:r>
            <a:r>
              <a:rPr lang="en-US" sz="2200" dirty="0">
                <a:solidFill>
                  <a:schemeClr val="bg1"/>
                </a:solidFill>
              </a:rPr>
              <a:t>, </a:t>
            </a:r>
            <a:r>
              <a:rPr lang="en-US" sz="2200" dirty="0" err="1">
                <a:solidFill>
                  <a:schemeClr val="bg1"/>
                </a:solidFill>
              </a:rPr>
              <a:t>mengamanatkan</a:t>
            </a:r>
            <a:r>
              <a:rPr lang="en-US" sz="2200" dirty="0">
                <a:solidFill>
                  <a:schemeClr val="bg1"/>
                </a:solidFill>
              </a:rPr>
              <a:t> </a:t>
            </a:r>
            <a:r>
              <a:rPr lang="en-US" sz="2200" dirty="0" err="1">
                <a:solidFill>
                  <a:schemeClr val="bg1"/>
                </a:solidFill>
              </a:rPr>
              <a:t>kepada</a:t>
            </a:r>
            <a:r>
              <a:rPr lang="en-US" sz="2200" dirty="0">
                <a:solidFill>
                  <a:schemeClr val="bg1"/>
                </a:solidFill>
              </a:rPr>
              <a:t> </a:t>
            </a:r>
            <a:r>
              <a:rPr lang="en-US" sz="2200" dirty="0" err="1">
                <a:solidFill>
                  <a:schemeClr val="bg1"/>
                </a:solidFill>
              </a:rPr>
              <a:t>nasional</a:t>
            </a:r>
            <a:r>
              <a:rPr lang="en-US" sz="2200" dirty="0">
                <a:solidFill>
                  <a:schemeClr val="bg1"/>
                </a:solidFill>
              </a:rPr>
              <a:t>, </a:t>
            </a:r>
            <a:r>
              <a:rPr lang="en-US" sz="2200" dirty="0" err="1">
                <a:solidFill>
                  <a:schemeClr val="bg1"/>
                </a:solidFill>
              </a:rPr>
              <a:t>pemberian</a:t>
            </a:r>
            <a:r>
              <a:rPr lang="en-US" sz="2200" dirty="0">
                <a:solidFill>
                  <a:schemeClr val="bg1"/>
                </a:solidFill>
              </a:rPr>
              <a:t> </a:t>
            </a:r>
            <a:r>
              <a:rPr lang="en-US" sz="2200" dirty="0" err="1">
                <a:solidFill>
                  <a:schemeClr val="bg1"/>
                </a:solidFill>
              </a:rPr>
              <a:t>informasi</a:t>
            </a:r>
            <a:r>
              <a:rPr lang="en-US" sz="2200" dirty="0">
                <a:solidFill>
                  <a:schemeClr val="bg1"/>
                </a:solidFill>
              </a:rPr>
              <a:t> </a:t>
            </a:r>
            <a:r>
              <a:rPr lang="en-US" sz="2200" dirty="0" err="1">
                <a:solidFill>
                  <a:schemeClr val="bg1"/>
                </a:solidFill>
              </a:rPr>
              <a:t>dan</a:t>
            </a:r>
            <a:r>
              <a:rPr lang="en-US" sz="2200" dirty="0">
                <a:solidFill>
                  <a:schemeClr val="bg1"/>
                </a:solidFill>
              </a:rPr>
              <a:t> </a:t>
            </a:r>
            <a:r>
              <a:rPr lang="en-US" sz="2200" dirty="0" err="1">
                <a:solidFill>
                  <a:schemeClr val="bg1"/>
                </a:solidFill>
              </a:rPr>
              <a:t>pemberian</a:t>
            </a:r>
            <a:r>
              <a:rPr lang="en-US" sz="2200" dirty="0">
                <a:solidFill>
                  <a:schemeClr val="bg1"/>
                </a:solidFill>
              </a:rPr>
              <a:t> </a:t>
            </a:r>
            <a:r>
              <a:rPr lang="en-US" sz="2200" dirty="0" err="1">
                <a:solidFill>
                  <a:schemeClr val="bg1"/>
                </a:solidFill>
              </a:rPr>
              <a:t>sarana</a:t>
            </a:r>
            <a:r>
              <a:rPr lang="id-ID" sz="2200" dirty="0">
                <a:solidFill>
                  <a:schemeClr val="bg1"/>
                </a:solidFill>
              </a:rPr>
              <a:t> </a:t>
            </a:r>
            <a:r>
              <a:rPr lang="en-US" sz="2200" dirty="0" err="1">
                <a:solidFill>
                  <a:schemeClr val="bg1"/>
                </a:solidFill>
              </a:rPr>
              <a:t>dan</a:t>
            </a:r>
            <a:r>
              <a:rPr lang="en-US" sz="2200" dirty="0">
                <a:solidFill>
                  <a:schemeClr val="bg1"/>
                </a:solidFill>
              </a:rPr>
              <a:t> </a:t>
            </a:r>
            <a:r>
              <a:rPr lang="en-US" sz="2200" dirty="0" err="1">
                <a:solidFill>
                  <a:schemeClr val="bg1"/>
                </a:solidFill>
              </a:rPr>
              <a:t>prasarana</a:t>
            </a:r>
            <a:r>
              <a:rPr lang="en-US" sz="2200" dirty="0">
                <a:solidFill>
                  <a:schemeClr val="bg1"/>
                </a:solidFill>
              </a:rPr>
              <a:t> yang </a:t>
            </a:r>
            <a:r>
              <a:rPr lang="en-US" sz="2200" dirty="0" err="1">
                <a:solidFill>
                  <a:schemeClr val="bg1"/>
                </a:solidFill>
              </a:rPr>
              <a:t>berkaitan</a:t>
            </a:r>
            <a:r>
              <a:rPr lang="en-US" sz="2200" dirty="0">
                <a:solidFill>
                  <a:schemeClr val="bg1"/>
                </a:solidFill>
              </a:rPr>
              <a:t> </a:t>
            </a:r>
            <a:r>
              <a:rPr lang="en-US" sz="2200" dirty="0" err="1">
                <a:solidFill>
                  <a:schemeClr val="bg1"/>
                </a:solidFill>
              </a:rPr>
              <a:t>denagn</a:t>
            </a:r>
            <a:r>
              <a:rPr lang="en-US" sz="2200" dirty="0">
                <a:solidFill>
                  <a:schemeClr val="bg1"/>
                </a:solidFill>
              </a:rPr>
              <a:t> </a:t>
            </a:r>
            <a:r>
              <a:rPr lang="en-US" sz="2200" dirty="0" err="1">
                <a:solidFill>
                  <a:schemeClr val="bg1"/>
                </a:solidFill>
              </a:rPr>
              <a:t>pembanguna</a:t>
            </a:r>
            <a:r>
              <a:rPr lang="en-US" sz="2200" dirty="0">
                <a:solidFill>
                  <a:schemeClr val="bg1"/>
                </a:solidFill>
              </a:rPr>
              <a:t> </a:t>
            </a:r>
            <a:r>
              <a:rPr lang="en-US" sz="2200" dirty="0" err="1">
                <a:solidFill>
                  <a:schemeClr val="bg1"/>
                </a:solidFill>
              </a:rPr>
              <a:t>kependudukan</a:t>
            </a:r>
            <a:r>
              <a:rPr lang="en-US" sz="2200" dirty="0">
                <a:solidFill>
                  <a:schemeClr val="bg1"/>
                </a:solidFill>
              </a:rPr>
              <a:t>.</a:t>
            </a:r>
            <a:endParaRPr lang="id-ID" sz="2200" dirty="0">
              <a:solidFill>
                <a:schemeClr val="bg1"/>
              </a:solidFill>
            </a:endParaRPr>
          </a:p>
          <a:p>
            <a:pPr algn="just">
              <a:buNone/>
            </a:pPr>
            <a:r>
              <a:rPr lang="id-ID" sz="2200" dirty="0">
                <a:solidFill>
                  <a:schemeClr val="bg1"/>
                </a:solidFill>
              </a:rPr>
              <a:t>	</a:t>
            </a:r>
            <a:r>
              <a:rPr lang="en-US" sz="2200" dirty="0" err="1">
                <a:solidFill>
                  <a:schemeClr val="bg1"/>
                </a:solidFill>
              </a:rPr>
              <a:t>Isu</a:t>
            </a:r>
            <a:r>
              <a:rPr lang="en-US" sz="2200" dirty="0">
                <a:solidFill>
                  <a:schemeClr val="bg1"/>
                </a:solidFill>
              </a:rPr>
              <a:t> </a:t>
            </a:r>
            <a:r>
              <a:rPr lang="en-US" sz="2200" dirty="0" err="1">
                <a:solidFill>
                  <a:schemeClr val="bg1"/>
                </a:solidFill>
              </a:rPr>
              <a:t>kependudukan</a:t>
            </a:r>
            <a:r>
              <a:rPr lang="en-US" sz="2200" dirty="0">
                <a:solidFill>
                  <a:schemeClr val="bg1"/>
                </a:solidFill>
              </a:rPr>
              <a:t> </a:t>
            </a:r>
            <a:r>
              <a:rPr lang="en-US" sz="2200" dirty="0" err="1">
                <a:solidFill>
                  <a:schemeClr val="bg1"/>
                </a:solidFill>
              </a:rPr>
              <a:t>telah</a:t>
            </a:r>
            <a:r>
              <a:rPr lang="en-US" sz="2200" dirty="0">
                <a:solidFill>
                  <a:schemeClr val="bg1"/>
                </a:solidFill>
              </a:rPr>
              <a:t> </a:t>
            </a:r>
            <a:r>
              <a:rPr lang="en-US" sz="2200" dirty="0" err="1">
                <a:solidFill>
                  <a:schemeClr val="bg1"/>
                </a:solidFill>
              </a:rPr>
              <a:t>sejak</a:t>
            </a:r>
            <a:r>
              <a:rPr lang="en-US" sz="2200" dirty="0">
                <a:solidFill>
                  <a:schemeClr val="bg1"/>
                </a:solidFill>
              </a:rPr>
              <a:t> lama </a:t>
            </a:r>
            <a:r>
              <a:rPr lang="en-US" sz="2200" dirty="0" err="1">
                <a:solidFill>
                  <a:schemeClr val="bg1"/>
                </a:solidFill>
              </a:rPr>
              <a:t>menjadi</a:t>
            </a:r>
            <a:r>
              <a:rPr lang="en-US" sz="2200" dirty="0">
                <a:solidFill>
                  <a:schemeClr val="bg1"/>
                </a:solidFill>
              </a:rPr>
              <a:t> </a:t>
            </a:r>
            <a:r>
              <a:rPr lang="en-US" sz="2200" dirty="0" err="1">
                <a:solidFill>
                  <a:schemeClr val="bg1"/>
                </a:solidFill>
              </a:rPr>
              <a:t>isu</a:t>
            </a:r>
            <a:r>
              <a:rPr lang="en-US" sz="2200" dirty="0">
                <a:solidFill>
                  <a:schemeClr val="bg1"/>
                </a:solidFill>
              </a:rPr>
              <a:t> </a:t>
            </a:r>
            <a:r>
              <a:rPr lang="en-US" sz="2200" dirty="0" err="1">
                <a:solidFill>
                  <a:schemeClr val="bg1"/>
                </a:solidFill>
              </a:rPr>
              <a:t>penting</a:t>
            </a:r>
            <a:r>
              <a:rPr lang="en-US" sz="2200" dirty="0">
                <a:solidFill>
                  <a:schemeClr val="bg1"/>
                </a:solidFill>
              </a:rPr>
              <a:t> </a:t>
            </a:r>
            <a:r>
              <a:rPr lang="en-US" sz="2200" dirty="0" err="1">
                <a:solidFill>
                  <a:schemeClr val="bg1"/>
                </a:solidFill>
              </a:rPr>
              <a:t>seiring</a:t>
            </a:r>
            <a:r>
              <a:rPr lang="en-US" sz="2200" dirty="0">
                <a:solidFill>
                  <a:schemeClr val="bg1"/>
                </a:solidFill>
              </a:rPr>
              <a:t> </a:t>
            </a:r>
            <a:r>
              <a:rPr lang="en-US" sz="2200" dirty="0" err="1">
                <a:solidFill>
                  <a:schemeClr val="bg1"/>
                </a:solidFill>
              </a:rPr>
              <a:t>dengan</a:t>
            </a:r>
            <a:r>
              <a:rPr lang="en-US" sz="2200" dirty="0">
                <a:solidFill>
                  <a:schemeClr val="bg1"/>
                </a:solidFill>
              </a:rPr>
              <a:t> </a:t>
            </a:r>
            <a:r>
              <a:rPr lang="en-US" sz="2200" dirty="0" err="1">
                <a:solidFill>
                  <a:schemeClr val="bg1"/>
                </a:solidFill>
              </a:rPr>
              <a:t>dinamika</a:t>
            </a:r>
            <a:r>
              <a:rPr lang="en-US" sz="2200" dirty="0">
                <a:solidFill>
                  <a:schemeClr val="bg1"/>
                </a:solidFill>
              </a:rPr>
              <a:t> </a:t>
            </a:r>
            <a:r>
              <a:rPr lang="en-US" sz="2200" dirty="0" err="1">
                <a:solidFill>
                  <a:schemeClr val="bg1"/>
                </a:solidFill>
              </a:rPr>
              <a:t>dan</a:t>
            </a:r>
            <a:r>
              <a:rPr lang="en-US" sz="2200" dirty="0">
                <a:solidFill>
                  <a:schemeClr val="bg1"/>
                </a:solidFill>
              </a:rPr>
              <a:t> </a:t>
            </a:r>
            <a:r>
              <a:rPr lang="en-US" sz="2200" dirty="0" err="1">
                <a:solidFill>
                  <a:schemeClr val="bg1"/>
                </a:solidFill>
              </a:rPr>
              <a:t>meningkatnya</a:t>
            </a:r>
            <a:r>
              <a:rPr lang="en-US" sz="2200" dirty="0">
                <a:solidFill>
                  <a:schemeClr val="bg1"/>
                </a:solidFill>
              </a:rPr>
              <a:t> </a:t>
            </a:r>
            <a:r>
              <a:rPr lang="en-US" sz="2200" dirty="0" err="1">
                <a:solidFill>
                  <a:schemeClr val="bg1"/>
                </a:solidFill>
              </a:rPr>
              <a:t>kompleksitas</a:t>
            </a:r>
            <a:r>
              <a:rPr lang="en-US" sz="2200" dirty="0">
                <a:solidFill>
                  <a:schemeClr val="bg1"/>
                </a:solidFill>
              </a:rPr>
              <a:t> </a:t>
            </a:r>
            <a:r>
              <a:rPr lang="en-US" sz="2200" dirty="0" err="1">
                <a:solidFill>
                  <a:schemeClr val="bg1"/>
                </a:solidFill>
              </a:rPr>
              <a:t>kependudukan</a:t>
            </a:r>
            <a:r>
              <a:rPr lang="en-US" sz="2200" dirty="0">
                <a:solidFill>
                  <a:schemeClr val="bg1"/>
                </a:solidFill>
              </a:rPr>
              <a:t> </a:t>
            </a:r>
            <a:r>
              <a:rPr lang="en-US" sz="2200" dirty="0" err="1">
                <a:solidFill>
                  <a:schemeClr val="bg1"/>
                </a:solidFill>
              </a:rPr>
              <a:t>perlu</a:t>
            </a:r>
            <a:r>
              <a:rPr lang="en-US" sz="2200" dirty="0">
                <a:solidFill>
                  <a:schemeClr val="bg1"/>
                </a:solidFill>
              </a:rPr>
              <a:t> </a:t>
            </a:r>
            <a:r>
              <a:rPr lang="en-US" sz="2200" dirty="0" err="1">
                <a:solidFill>
                  <a:schemeClr val="bg1"/>
                </a:solidFill>
              </a:rPr>
              <a:t>mendapatkan</a:t>
            </a:r>
            <a:r>
              <a:rPr lang="en-US" sz="2200" dirty="0">
                <a:solidFill>
                  <a:schemeClr val="bg1"/>
                </a:solidFill>
              </a:rPr>
              <a:t> </a:t>
            </a:r>
            <a:r>
              <a:rPr lang="en-US" sz="2200" dirty="0" err="1">
                <a:solidFill>
                  <a:schemeClr val="bg1"/>
                </a:solidFill>
              </a:rPr>
              <a:t>perhatian</a:t>
            </a:r>
            <a:r>
              <a:rPr lang="en-US" sz="2200" dirty="0">
                <a:solidFill>
                  <a:schemeClr val="bg1"/>
                </a:solidFill>
              </a:rPr>
              <a:t> yang </a:t>
            </a:r>
            <a:r>
              <a:rPr lang="en-US" sz="2200" dirty="0" err="1">
                <a:solidFill>
                  <a:schemeClr val="bg1"/>
                </a:solidFill>
              </a:rPr>
              <a:t>serius</a:t>
            </a:r>
            <a:r>
              <a:rPr lang="en-US" sz="2200" dirty="0">
                <a:solidFill>
                  <a:schemeClr val="bg1"/>
                </a:solidFill>
              </a:rPr>
              <a:t> </a:t>
            </a:r>
            <a:r>
              <a:rPr lang="en-US" sz="2200" dirty="0" err="1">
                <a:solidFill>
                  <a:schemeClr val="bg1"/>
                </a:solidFill>
              </a:rPr>
              <a:t>dari</a:t>
            </a:r>
            <a:r>
              <a:rPr lang="en-US" sz="2200" dirty="0">
                <a:solidFill>
                  <a:schemeClr val="bg1"/>
                </a:solidFill>
              </a:rPr>
              <a:t> </a:t>
            </a:r>
            <a:r>
              <a:rPr lang="en-US" sz="2200" dirty="0" err="1">
                <a:solidFill>
                  <a:schemeClr val="bg1"/>
                </a:solidFill>
              </a:rPr>
              <a:t>pemerintah</a:t>
            </a:r>
            <a:r>
              <a:rPr lang="en-US" sz="2200" dirty="0">
                <a:solidFill>
                  <a:schemeClr val="bg1"/>
                </a:solidFill>
              </a:rPr>
              <a:t> </a:t>
            </a:r>
            <a:r>
              <a:rPr lang="en-US" sz="2200" dirty="0" err="1">
                <a:solidFill>
                  <a:schemeClr val="bg1"/>
                </a:solidFill>
              </a:rPr>
              <a:t>dan</a:t>
            </a:r>
            <a:r>
              <a:rPr lang="en-US" sz="2200" dirty="0">
                <a:solidFill>
                  <a:schemeClr val="bg1"/>
                </a:solidFill>
              </a:rPr>
              <a:t> </a:t>
            </a:r>
            <a:r>
              <a:rPr lang="en-US" sz="2200" dirty="0" err="1">
                <a:solidFill>
                  <a:schemeClr val="bg1"/>
                </a:solidFill>
              </a:rPr>
              <a:t>pemangku</a:t>
            </a:r>
            <a:r>
              <a:rPr lang="en-US" sz="2200" dirty="0">
                <a:solidFill>
                  <a:schemeClr val="bg1"/>
                </a:solidFill>
              </a:rPr>
              <a:t> </a:t>
            </a:r>
            <a:r>
              <a:rPr lang="en-US" sz="2200" dirty="0" err="1">
                <a:solidFill>
                  <a:schemeClr val="bg1"/>
                </a:solidFill>
              </a:rPr>
              <a:t>kepentingan</a:t>
            </a:r>
            <a:r>
              <a:rPr lang="en-US" sz="2200" dirty="0">
                <a:solidFill>
                  <a:schemeClr val="bg1"/>
                </a:solidFill>
              </a:rPr>
              <a:t>. </a:t>
            </a:r>
            <a:r>
              <a:rPr lang="en-US" sz="2200" dirty="0" err="1">
                <a:solidFill>
                  <a:schemeClr val="bg1"/>
                </a:solidFill>
              </a:rPr>
              <a:t>Semua</a:t>
            </a:r>
            <a:r>
              <a:rPr lang="en-US" sz="2200" dirty="0">
                <a:solidFill>
                  <a:schemeClr val="bg1"/>
                </a:solidFill>
              </a:rPr>
              <a:t> </a:t>
            </a:r>
            <a:r>
              <a:rPr lang="en-US" sz="2200" dirty="0" err="1">
                <a:solidFill>
                  <a:schemeClr val="bg1"/>
                </a:solidFill>
              </a:rPr>
              <a:t>itu</a:t>
            </a:r>
            <a:r>
              <a:rPr lang="en-US" sz="2200" dirty="0">
                <a:solidFill>
                  <a:schemeClr val="bg1"/>
                </a:solidFill>
              </a:rPr>
              <a:t> </a:t>
            </a:r>
            <a:r>
              <a:rPr lang="en-US" sz="2200" dirty="0" err="1">
                <a:solidFill>
                  <a:schemeClr val="bg1"/>
                </a:solidFill>
              </a:rPr>
              <a:t>selain</a:t>
            </a:r>
            <a:r>
              <a:rPr lang="en-US" sz="2200" dirty="0">
                <a:solidFill>
                  <a:schemeClr val="bg1"/>
                </a:solidFill>
              </a:rPr>
              <a:t> </a:t>
            </a:r>
            <a:r>
              <a:rPr lang="en-US" sz="2200" dirty="0" err="1">
                <a:solidFill>
                  <a:schemeClr val="bg1"/>
                </a:solidFill>
              </a:rPr>
              <a:t>disebabkan</a:t>
            </a:r>
            <a:r>
              <a:rPr lang="en-US" sz="2200" dirty="0">
                <a:solidFill>
                  <a:schemeClr val="bg1"/>
                </a:solidFill>
              </a:rPr>
              <a:t> </a:t>
            </a:r>
            <a:r>
              <a:rPr lang="en-US" sz="2200" dirty="0" err="1">
                <a:solidFill>
                  <a:schemeClr val="bg1"/>
                </a:solidFill>
              </a:rPr>
              <a:t>oleh</a:t>
            </a:r>
            <a:r>
              <a:rPr lang="en-US" sz="2200" dirty="0">
                <a:solidFill>
                  <a:schemeClr val="bg1"/>
                </a:solidFill>
              </a:rPr>
              <a:t> </a:t>
            </a:r>
            <a:r>
              <a:rPr lang="en-US" sz="2200" dirty="0" err="1">
                <a:solidFill>
                  <a:schemeClr val="bg1"/>
                </a:solidFill>
              </a:rPr>
              <a:t>banyaknya</a:t>
            </a:r>
            <a:r>
              <a:rPr lang="en-US" sz="2200" dirty="0">
                <a:solidFill>
                  <a:schemeClr val="bg1"/>
                </a:solidFill>
              </a:rPr>
              <a:t> </a:t>
            </a:r>
            <a:r>
              <a:rPr lang="en-US" sz="2200" dirty="0" err="1">
                <a:solidFill>
                  <a:schemeClr val="bg1"/>
                </a:solidFill>
              </a:rPr>
              <a:t>faktor</a:t>
            </a:r>
            <a:r>
              <a:rPr lang="en-US" sz="2200" dirty="0">
                <a:solidFill>
                  <a:schemeClr val="bg1"/>
                </a:solidFill>
              </a:rPr>
              <a:t> yang </a:t>
            </a:r>
            <a:r>
              <a:rPr lang="en-US" sz="2200" dirty="0" err="1">
                <a:solidFill>
                  <a:schemeClr val="bg1"/>
                </a:solidFill>
              </a:rPr>
              <a:t>kompleks</a:t>
            </a:r>
            <a:r>
              <a:rPr lang="en-US" sz="2200" dirty="0">
                <a:solidFill>
                  <a:schemeClr val="bg1"/>
                </a:solidFill>
              </a:rPr>
              <a:t>, </a:t>
            </a:r>
            <a:r>
              <a:rPr lang="en-US" sz="2200" dirty="0" err="1">
                <a:solidFill>
                  <a:schemeClr val="bg1"/>
                </a:solidFill>
              </a:rPr>
              <a:t>juga</a:t>
            </a:r>
            <a:r>
              <a:rPr lang="en-US" sz="2200" dirty="0">
                <a:solidFill>
                  <a:schemeClr val="bg1"/>
                </a:solidFill>
              </a:rPr>
              <a:t> </a:t>
            </a:r>
            <a:r>
              <a:rPr lang="en-US" sz="2200" dirty="0" err="1">
                <a:solidFill>
                  <a:schemeClr val="bg1"/>
                </a:solidFill>
              </a:rPr>
              <a:t>mendorong</a:t>
            </a:r>
            <a:r>
              <a:rPr lang="en-US" sz="2200" dirty="0">
                <a:solidFill>
                  <a:schemeClr val="bg1"/>
                </a:solidFill>
              </a:rPr>
              <a:t> </a:t>
            </a:r>
            <a:r>
              <a:rPr lang="en-US" sz="2200" dirty="0" err="1">
                <a:solidFill>
                  <a:schemeClr val="bg1"/>
                </a:solidFill>
              </a:rPr>
              <a:t>terjadinya</a:t>
            </a:r>
            <a:r>
              <a:rPr lang="en-US" sz="2200" dirty="0">
                <a:solidFill>
                  <a:schemeClr val="bg1"/>
                </a:solidFill>
              </a:rPr>
              <a:t> </a:t>
            </a:r>
            <a:r>
              <a:rPr lang="en-US" sz="2200" dirty="0" err="1">
                <a:solidFill>
                  <a:schemeClr val="bg1"/>
                </a:solidFill>
              </a:rPr>
              <a:t>berbagai</a:t>
            </a:r>
            <a:r>
              <a:rPr lang="en-US" sz="2200" dirty="0">
                <a:solidFill>
                  <a:schemeClr val="bg1"/>
                </a:solidFill>
              </a:rPr>
              <a:t> </a:t>
            </a:r>
            <a:r>
              <a:rPr lang="en-US" sz="2200" dirty="0" err="1">
                <a:solidFill>
                  <a:schemeClr val="bg1"/>
                </a:solidFill>
              </a:rPr>
              <a:t>persoalan</a:t>
            </a:r>
            <a:r>
              <a:rPr lang="en-US" sz="2200" dirty="0">
                <a:solidFill>
                  <a:schemeClr val="bg1"/>
                </a:solidFill>
              </a:rPr>
              <a:t> yang </a:t>
            </a:r>
            <a:r>
              <a:rPr lang="en-US" sz="2200" dirty="0" err="1">
                <a:solidFill>
                  <a:schemeClr val="bg1"/>
                </a:solidFill>
              </a:rPr>
              <a:t>kompleks</a:t>
            </a:r>
            <a:r>
              <a:rPr lang="en-US" sz="2200" dirty="0">
                <a:solidFill>
                  <a:schemeClr val="bg1"/>
                </a:solidFill>
              </a:rPr>
              <a:t> </a:t>
            </a:r>
            <a:r>
              <a:rPr lang="en-US" sz="2200" dirty="0" err="1">
                <a:solidFill>
                  <a:schemeClr val="bg1"/>
                </a:solidFill>
              </a:rPr>
              <a:t>pula,seperti</a:t>
            </a:r>
            <a:r>
              <a:rPr lang="en-US" sz="2200" dirty="0">
                <a:solidFill>
                  <a:schemeClr val="bg1"/>
                </a:solidFill>
              </a:rPr>
              <a:t> </a:t>
            </a:r>
            <a:r>
              <a:rPr lang="en-US" sz="2200" dirty="0" err="1">
                <a:solidFill>
                  <a:schemeClr val="bg1"/>
                </a:solidFill>
              </a:rPr>
              <a:t>kepadatan</a:t>
            </a:r>
            <a:r>
              <a:rPr lang="en-US" sz="2200" dirty="0">
                <a:solidFill>
                  <a:schemeClr val="bg1"/>
                </a:solidFill>
              </a:rPr>
              <a:t> </a:t>
            </a:r>
            <a:r>
              <a:rPr lang="en-US" sz="2200" dirty="0" err="1">
                <a:solidFill>
                  <a:schemeClr val="bg1"/>
                </a:solidFill>
              </a:rPr>
              <a:t>penduduk</a:t>
            </a:r>
            <a:r>
              <a:rPr lang="en-US" sz="2200" dirty="0">
                <a:solidFill>
                  <a:schemeClr val="bg1"/>
                </a:solidFill>
              </a:rPr>
              <a:t>, </a:t>
            </a:r>
            <a:r>
              <a:rPr lang="en-US" sz="2200" dirty="0" err="1">
                <a:solidFill>
                  <a:schemeClr val="bg1"/>
                </a:solidFill>
              </a:rPr>
              <a:t>ket</a:t>
            </a:r>
            <a:r>
              <a:rPr lang="id-ID" sz="2200" dirty="0">
                <a:solidFill>
                  <a:schemeClr val="bg1"/>
                </a:solidFill>
              </a:rPr>
              <a:t>e</a:t>
            </a:r>
            <a:r>
              <a:rPr lang="en-US" sz="2200" dirty="0" err="1">
                <a:solidFill>
                  <a:schemeClr val="bg1"/>
                </a:solidFill>
              </a:rPr>
              <a:t>rbatasan</a:t>
            </a:r>
            <a:r>
              <a:rPr lang="en-US" sz="2200" dirty="0">
                <a:solidFill>
                  <a:schemeClr val="bg1"/>
                </a:solidFill>
              </a:rPr>
              <a:t> </a:t>
            </a:r>
            <a:r>
              <a:rPr lang="en-US" sz="2200" dirty="0" err="1">
                <a:solidFill>
                  <a:schemeClr val="bg1"/>
                </a:solidFill>
              </a:rPr>
              <a:t>kesempata</a:t>
            </a:r>
            <a:r>
              <a:rPr lang="id-ID" sz="2200" dirty="0">
                <a:solidFill>
                  <a:schemeClr val="bg1"/>
                </a:solidFill>
              </a:rPr>
              <a:t>n</a:t>
            </a:r>
            <a:r>
              <a:rPr lang="en-US" sz="2200" dirty="0">
                <a:solidFill>
                  <a:schemeClr val="bg1"/>
                </a:solidFill>
              </a:rPr>
              <a:t> </a:t>
            </a:r>
            <a:r>
              <a:rPr lang="en-US" sz="2200" dirty="0" err="1">
                <a:solidFill>
                  <a:schemeClr val="bg1"/>
                </a:solidFill>
              </a:rPr>
              <a:t>kerja</a:t>
            </a:r>
            <a:r>
              <a:rPr lang="en-US" sz="2200" dirty="0">
                <a:solidFill>
                  <a:schemeClr val="bg1"/>
                </a:solidFill>
              </a:rPr>
              <a:t>, </a:t>
            </a:r>
            <a:r>
              <a:rPr lang="en-US" sz="2200" dirty="0" err="1">
                <a:solidFill>
                  <a:schemeClr val="bg1"/>
                </a:solidFill>
              </a:rPr>
              <a:t>degradasi</a:t>
            </a:r>
            <a:r>
              <a:rPr lang="en-US" sz="2200" dirty="0">
                <a:solidFill>
                  <a:schemeClr val="bg1"/>
                </a:solidFill>
              </a:rPr>
              <a:t> </a:t>
            </a:r>
            <a:r>
              <a:rPr lang="en-US" sz="2200" dirty="0" err="1">
                <a:solidFill>
                  <a:schemeClr val="bg1"/>
                </a:solidFill>
              </a:rPr>
              <a:t>kualitas</a:t>
            </a:r>
            <a:r>
              <a:rPr lang="en-US" sz="2200" dirty="0">
                <a:solidFill>
                  <a:schemeClr val="bg1"/>
                </a:solidFill>
              </a:rPr>
              <a:t> </a:t>
            </a:r>
            <a:r>
              <a:rPr lang="en-US" sz="2200" dirty="0" err="1">
                <a:solidFill>
                  <a:schemeClr val="bg1"/>
                </a:solidFill>
              </a:rPr>
              <a:t>lingkungan</a:t>
            </a:r>
            <a:r>
              <a:rPr lang="en-US" sz="2200" dirty="0">
                <a:solidFill>
                  <a:schemeClr val="bg1"/>
                </a:solidFill>
              </a:rPr>
              <a:t>, </a:t>
            </a:r>
            <a:r>
              <a:rPr lang="en-US" sz="2200" dirty="0" err="1">
                <a:solidFill>
                  <a:schemeClr val="bg1"/>
                </a:solidFill>
              </a:rPr>
              <a:t>merosotnya</a:t>
            </a:r>
            <a:r>
              <a:rPr lang="en-US" sz="2200" dirty="0">
                <a:solidFill>
                  <a:schemeClr val="bg1"/>
                </a:solidFill>
              </a:rPr>
              <a:t> </a:t>
            </a:r>
            <a:r>
              <a:rPr lang="en-US" sz="2200" dirty="0" err="1">
                <a:solidFill>
                  <a:schemeClr val="bg1"/>
                </a:solidFill>
              </a:rPr>
              <a:t>kesejahteraan</a:t>
            </a:r>
            <a:r>
              <a:rPr lang="en-US" sz="2200" dirty="0">
                <a:solidFill>
                  <a:schemeClr val="bg1"/>
                </a:solidFill>
              </a:rPr>
              <a:t> social </a:t>
            </a:r>
            <a:r>
              <a:rPr lang="en-US" sz="2200" dirty="0" err="1">
                <a:solidFill>
                  <a:schemeClr val="bg1"/>
                </a:solidFill>
              </a:rPr>
              <a:t>dan</a:t>
            </a:r>
            <a:r>
              <a:rPr lang="en-US" sz="2200" dirty="0">
                <a:solidFill>
                  <a:schemeClr val="bg1"/>
                </a:solidFill>
              </a:rPr>
              <a:t> </a:t>
            </a:r>
            <a:r>
              <a:rPr lang="en-US" sz="2200" dirty="0" err="1">
                <a:solidFill>
                  <a:schemeClr val="bg1"/>
                </a:solidFill>
              </a:rPr>
              <a:t>sebagainya</a:t>
            </a:r>
            <a:r>
              <a:rPr lang="en-US" sz="2200" dirty="0">
                <a:solidFill>
                  <a:schemeClr val="bg1"/>
                </a:solidFill>
              </a:rPr>
              <a:t>.</a:t>
            </a:r>
            <a:endParaRPr lang="id-ID" sz="2200" dirty="0">
              <a:solidFill>
                <a:schemeClr val="bg1"/>
              </a:solidFill>
            </a:endParaRPr>
          </a:p>
        </p:txBody>
      </p:sp>
      <p:sp>
        <p:nvSpPr>
          <p:cNvPr id="14" name="TextBox 13"/>
          <p:cNvSpPr txBox="1"/>
          <p:nvPr/>
        </p:nvSpPr>
        <p:spPr>
          <a:xfrm>
            <a:off x="145027" y="6048665"/>
            <a:ext cx="5554598" cy="353943"/>
          </a:xfrm>
          <a:prstGeom prst="rect">
            <a:avLst/>
          </a:prstGeom>
          <a:noFill/>
        </p:spPr>
        <p:txBody>
          <a:bodyPr wrap="none" rtlCol="0">
            <a:spAutoFit/>
          </a:bodyPr>
          <a:lstStyle/>
          <a:p>
            <a:r>
              <a:rPr lang="id-ID" i="1" dirty="0">
                <a:ln w="18415" cmpd="sng">
                  <a:solidFill>
                    <a:srgbClr val="FFFFFF"/>
                  </a:solidFill>
                  <a:prstDash val="solid"/>
                </a:ln>
                <a:solidFill>
                  <a:srgbClr val="FFFFFF"/>
                </a:solidFill>
                <a:effectLst>
                  <a:outerShdw blurRad="63500" dir="3600000" algn="tl" rotWithShape="0">
                    <a:srgbClr val="000000">
                      <a:alpha val="70000"/>
                    </a:srgbClr>
                  </a:outerShdw>
                </a:effectLst>
              </a:rPr>
              <a:t>Wisata Pulo Dua Kecamatan Balantak Utara Kab. Banggai</a:t>
            </a:r>
          </a:p>
        </p:txBody>
      </p:sp>
      <p:sp>
        <p:nvSpPr>
          <p:cNvPr id="12" name="TextBox 11"/>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5" name="Straight Connector 14"/>
          <p:cNvCxnSpPr/>
          <p:nvPr/>
        </p:nvCxnSpPr>
        <p:spPr>
          <a:xfrm>
            <a:off x="992560" y="6565984"/>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a:solidFill>
                  <a:srgbClr val="FFFFFF"/>
                </a:solidFill>
                <a:latin typeface="Tahoma" pitchFamily="34" charset="0"/>
                <a:ea typeface="Tahoma" pitchFamily="34" charset="0"/>
                <a:cs typeface="Tahoma" pitchFamily="34" charset="0"/>
              </a:rPr>
              <a:t>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0288" y="620689"/>
            <a:ext cx="8660413" cy="5071420"/>
          </a:xfrm>
        </p:spPr>
        <p:txBody>
          <a:bodyPr>
            <a:normAutofit/>
          </a:bodyPr>
          <a:lstStyle/>
          <a:p>
            <a:pPr algn="just">
              <a:buNone/>
            </a:pPr>
            <a:r>
              <a:rPr lang="id-ID" sz="1700" dirty="0"/>
              <a:t>	</a:t>
            </a:r>
            <a:r>
              <a:rPr lang="en-US" sz="1700" dirty="0" err="1"/>
              <a:t>Oleh</a:t>
            </a:r>
            <a:r>
              <a:rPr lang="en-US" sz="1700" dirty="0"/>
              <a:t> </a:t>
            </a:r>
            <a:r>
              <a:rPr lang="en-US" sz="1700" dirty="0" err="1"/>
              <a:t>karena</a:t>
            </a:r>
            <a:r>
              <a:rPr lang="en-US" sz="1700" dirty="0"/>
              <a:t> </a:t>
            </a:r>
            <a:r>
              <a:rPr lang="en-US" sz="1700" dirty="0" err="1"/>
              <a:t>itu</a:t>
            </a:r>
            <a:r>
              <a:rPr lang="en-US" sz="1700" dirty="0"/>
              <a:t> </a:t>
            </a:r>
            <a:r>
              <a:rPr lang="en-US" sz="1700" dirty="0" err="1"/>
              <a:t>keb</a:t>
            </a:r>
            <a:r>
              <a:rPr lang="id-ID" sz="1700" dirty="0"/>
              <a:t>i</a:t>
            </a:r>
            <a:r>
              <a:rPr lang="en-US" sz="1700" dirty="0" err="1"/>
              <a:t>jakan</a:t>
            </a:r>
            <a:r>
              <a:rPr lang="en-US" sz="1700" dirty="0"/>
              <a:t> </a:t>
            </a:r>
            <a:r>
              <a:rPr lang="en-US" sz="1700" dirty="0" err="1"/>
              <a:t>pembangunan</a:t>
            </a:r>
            <a:r>
              <a:rPr lang="en-US" sz="1700" dirty="0"/>
              <a:t> </a:t>
            </a:r>
            <a:r>
              <a:rPr lang="en-US" sz="1700" dirty="0" err="1"/>
              <a:t>dan</a:t>
            </a:r>
            <a:r>
              <a:rPr lang="en-US" sz="1700" dirty="0"/>
              <a:t> </a:t>
            </a:r>
            <a:r>
              <a:rPr lang="en-US" sz="1700" dirty="0" err="1"/>
              <a:t>kependudukan</a:t>
            </a:r>
            <a:r>
              <a:rPr lang="en-US" sz="1700" dirty="0"/>
              <a:t> yang integrative </a:t>
            </a:r>
            <a:r>
              <a:rPr lang="en-US" sz="1700" dirty="0" err="1"/>
              <a:t>untuk</a:t>
            </a:r>
            <a:r>
              <a:rPr lang="en-US" sz="1700" dirty="0"/>
              <a:t> </a:t>
            </a:r>
            <a:r>
              <a:rPr lang="en-US" sz="1700" dirty="0" err="1"/>
              <a:t>mengendalikan</a:t>
            </a:r>
            <a:r>
              <a:rPr lang="en-US" sz="1700" dirty="0"/>
              <a:t> </a:t>
            </a:r>
            <a:r>
              <a:rPr lang="en-US" sz="1700" dirty="0" err="1"/>
              <a:t>kuantitas</a:t>
            </a:r>
            <a:r>
              <a:rPr lang="en-US" sz="1700" dirty="0"/>
              <a:t> </a:t>
            </a:r>
            <a:r>
              <a:rPr lang="en-US" sz="1700" dirty="0" err="1"/>
              <a:t>dan</a:t>
            </a:r>
            <a:r>
              <a:rPr lang="en-US" sz="1700" dirty="0"/>
              <a:t> </a:t>
            </a:r>
            <a:r>
              <a:rPr lang="en-US" sz="1700" dirty="0" err="1"/>
              <a:t>persebaran</a:t>
            </a:r>
            <a:r>
              <a:rPr lang="en-US" sz="1700" dirty="0"/>
              <a:t> </a:t>
            </a:r>
            <a:r>
              <a:rPr lang="en-US" sz="1700" dirty="0" err="1"/>
              <a:t>serta</a:t>
            </a:r>
            <a:r>
              <a:rPr lang="en-US" sz="1700" dirty="0"/>
              <a:t> </a:t>
            </a:r>
            <a:r>
              <a:rPr lang="en-US" sz="1700" dirty="0" err="1"/>
              <a:t>memperbaiki</a:t>
            </a:r>
            <a:r>
              <a:rPr lang="en-US" sz="1700" dirty="0"/>
              <a:t> </a:t>
            </a:r>
            <a:r>
              <a:rPr lang="en-US" sz="1700" dirty="0" err="1"/>
              <a:t>kualitas</a:t>
            </a:r>
            <a:r>
              <a:rPr lang="en-US" sz="1700" dirty="0"/>
              <a:t> </a:t>
            </a:r>
            <a:r>
              <a:rPr lang="en-US" sz="1700" dirty="0" err="1"/>
              <a:t>penduduk</a:t>
            </a:r>
            <a:r>
              <a:rPr lang="en-US" sz="1700" dirty="0"/>
              <a:t>, </a:t>
            </a:r>
            <a:r>
              <a:rPr lang="en-US" sz="1700" dirty="0" err="1"/>
              <a:t>baik</a:t>
            </a:r>
            <a:r>
              <a:rPr lang="en-US" sz="1700" dirty="0"/>
              <a:t> </a:t>
            </a:r>
            <a:r>
              <a:rPr lang="en-US" sz="1700" dirty="0" err="1"/>
              <a:t>aspek</a:t>
            </a:r>
            <a:r>
              <a:rPr lang="en-US" sz="1700" dirty="0"/>
              <a:t> </a:t>
            </a:r>
            <a:r>
              <a:rPr lang="en-US" sz="1700" dirty="0" err="1"/>
              <a:t>kesehatan</a:t>
            </a:r>
            <a:r>
              <a:rPr lang="en-US" sz="1700" dirty="0"/>
              <a:t>, </a:t>
            </a:r>
            <a:r>
              <a:rPr lang="en-US" sz="1700" dirty="0" err="1"/>
              <a:t>pendidikan</a:t>
            </a:r>
            <a:r>
              <a:rPr lang="en-US" sz="1700" dirty="0"/>
              <a:t> </a:t>
            </a:r>
            <a:r>
              <a:rPr lang="en-US" sz="1700" dirty="0" err="1"/>
              <a:t>dan</a:t>
            </a:r>
            <a:r>
              <a:rPr lang="en-US" sz="1700" dirty="0"/>
              <a:t> </a:t>
            </a:r>
            <a:r>
              <a:rPr lang="en-US" sz="1700" dirty="0" err="1"/>
              <a:t>perekonomiannya</a:t>
            </a:r>
            <a:r>
              <a:rPr lang="en-US" sz="1700" dirty="0"/>
              <a:t>.</a:t>
            </a:r>
            <a:endParaRPr lang="id-ID" sz="1700" dirty="0"/>
          </a:p>
          <a:p>
            <a:pPr algn="just">
              <a:buNone/>
            </a:pPr>
            <a:r>
              <a:rPr lang="id-ID" sz="1700" dirty="0"/>
              <a:t>	</a:t>
            </a:r>
            <a:r>
              <a:rPr lang="en-US" sz="1700" dirty="0" err="1"/>
              <a:t>Perubahan</a:t>
            </a:r>
            <a:r>
              <a:rPr lang="en-US" sz="1700" dirty="0"/>
              <a:t> </a:t>
            </a:r>
            <a:r>
              <a:rPr lang="en-US" sz="1700" dirty="0" err="1"/>
              <a:t>jumlah</a:t>
            </a:r>
            <a:r>
              <a:rPr lang="en-US" sz="1700" dirty="0"/>
              <a:t> </a:t>
            </a:r>
            <a:r>
              <a:rPr lang="en-US" sz="1700" dirty="0" err="1"/>
              <a:t>penduduk</a:t>
            </a:r>
            <a:r>
              <a:rPr lang="en-US" sz="1700" dirty="0"/>
              <a:t> </a:t>
            </a:r>
            <a:r>
              <a:rPr lang="en-US" sz="1700" dirty="0" err="1"/>
              <a:t>erat</a:t>
            </a:r>
            <a:r>
              <a:rPr lang="en-US" sz="1700" dirty="0"/>
              <a:t> </a:t>
            </a:r>
            <a:r>
              <a:rPr lang="en-US" sz="1700" dirty="0" err="1"/>
              <a:t>berkaitan</a:t>
            </a:r>
            <a:r>
              <a:rPr lang="en-US" sz="1700" dirty="0"/>
              <a:t> </a:t>
            </a:r>
            <a:r>
              <a:rPr lang="en-US" sz="1700" dirty="0" err="1"/>
              <a:t>dengan</a:t>
            </a:r>
            <a:r>
              <a:rPr lang="en-US" sz="1700" dirty="0"/>
              <a:t> </a:t>
            </a:r>
            <a:r>
              <a:rPr lang="en-US" sz="1700" dirty="0" err="1"/>
              <a:t>proses</a:t>
            </a:r>
            <a:r>
              <a:rPr lang="en-US" sz="1700" dirty="0"/>
              <a:t> </a:t>
            </a:r>
            <a:r>
              <a:rPr lang="en-US" sz="1700" dirty="0" err="1"/>
              <a:t>demografi</a:t>
            </a:r>
            <a:r>
              <a:rPr lang="en-US" sz="1700" dirty="0"/>
              <a:t> yang </a:t>
            </a:r>
            <a:r>
              <a:rPr lang="en-US" sz="1700" dirty="0" err="1"/>
              <a:t>menyangkut</a:t>
            </a:r>
            <a:r>
              <a:rPr lang="en-US" sz="1700" dirty="0"/>
              <a:t> </a:t>
            </a:r>
            <a:r>
              <a:rPr lang="en-US" sz="1700" dirty="0" err="1"/>
              <a:t>kelahiran,kematian</a:t>
            </a:r>
            <a:r>
              <a:rPr lang="en-US" sz="1700" dirty="0"/>
              <a:t> </a:t>
            </a:r>
            <a:r>
              <a:rPr lang="en-US" sz="1700" dirty="0" err="1"/>
              <a:t>dan</a:t>
            </a:r>
            <a:r>
              <a:rPr lang="en-US" sz="1700" dirty="0"/>
              <a:t> </a:t>
            </a:r>
            <a:r>
              <a:rPr lang="en-US" sz="1700" dirty="0" err="1"/>
              <a:t>migrasi</a:t>
            </a:r>
            <a:r>
              <a:rPr lang="en-US" sz="1700" dirty="0"/>
              <a:t>. </a:t>
            </a:r>
            <a:r>
              <a:rPr lang="en-US" sz="1700" dirty="0" err="1"/>
              <a:t>Ketiga</a:t>
            </a:r>
            <a:r>
              <a:rPr lang="en-US" sz="1700" dirty="0"/>
              <a:t> </a:t>
            </a:r>
            <a:r>
              <a:rPr lang="en-US" sz="1700" dirty="0" err="1"/>
              <a:t>faktor</a:t>
            </a:r>
            <a:r>
              <a:rPr lang="en-US" sz="1700" dirty="0"/>
              <a:t> </a:t>
            </a:r>
            <a:r>
              <a:rPr lang="en-US" sz="1700" dirty="0" err="1"/>
              <a:t>ini</a:t>
            </a:r>
            <a:r>
              <a:rPr lang="en-US" sz="1700" dirty="0"/>
              <a:t> </a:t>
            </a:r>
            <a:r>
              <a:rPr lang="en-US" sz="1700" dirty="0" err="1"/>
              <a:t>sangat</a:t>
            </a:r>
            <a:r>
              <a:rPr lang="en-US" sz="1700" dirty="0"/>
              <a:t> </a:t>
            </a:r>
            <a:r>
              <a:rPr lang="en-US" sz="1700" dirty="0" err="1"/>
              <a:t>berpengaruh</a:t>
            </a:r>
            <a:r>
              <a:rPr lang="en-US" sz="1700" dirty="0"/>
              <a:t> </a:t>
            </a:r>
            <a:r>
              <a:rPr lang="en-US" sz="1700" dirty="0" err="1"/>
              <a:t>pada</a:t>
            </a:r>
            <a:r>
              <a:rPr lang="en-US" sz="1700" dirty="0"/>
              <a:t> </a:t>
            </a:r>
            <a:r>
              <a:rPr lang="en-US" sz="1700" dirty="0" err="1"/>
              <a:t>perubahan</a:t>
            </a:r>
            <a:r>
              <a:rPr lang="en-US" sz="1700" dirty="0"/>
              <a:t> </a:t>
            </a:r>
            <a:r>
              <a:rPr lang="en-US" sz="1700" dirty="0" err="1"/>
              <a:t>penduduk</a:t>
            </a:r>
            <a:r>
              <a:rPr lang="en-US" sz="1700" dirty="0"/>
              <a:t>. </a:t>
            </a:r>
            <a:r>
              <a:rPr lang="en-US" sz="1700" dirty="0" err="1"/>
              <a:t>Perubahan</a:t>
            </a:r>
            <a:r>
              <a:rPr lang="en-US" sz="1700" dirty="0"/>
              <a:t> </a:t>
            </a:r>
            <a:r>
              <a:rPr lang="en-US" sz="1700" dirty="0" err="1"/>
              <a:t>dan</a:t>
            </a:r>
            <a:r>
              <a:rPr lang="en-US" sz="1700" dirty="0"/>
              <a:t> </a:t>
            </a:r>
            <a:r>
              <a:rPr lang="en-US" sz="1700" dirty="0" err="1"/>
              <a:t>pertumbuhan</a:t>
            </a:r>
            <a:r>
              <a:rPr lang="en-US" sz="1700" dirty="0"/>
              <a:t> </a:t>
            </a:r>
            <a:r>
              <a:rPr lang="en-US" sz="1700" dirty="0" err="1"/>
              <a:t>penduduk</a:t>
            </a:r>
            <a:r>
              <a:rPr lang="en-US" sz="1700" dirty="0"/>
              <a:t> </a:t>
            </a:r>
            <a:r>
              <a:rPr lang="en-US" sz="1700" dirty="0" err="1"/>
              <a:t>merupakan</a:t>
            </a:r>
            <a:r>
              <a:rPr lang="en-US" sz="1700" dirty="0"/>
              <a:t> </a:t>
            </a:r>
            <a:r>
              <a:rPr lang="en-US" sz="1700" dirty="0" err="1"/>
              <a:t>keseimbangan</a:t>
            </a:r>
            <a:r>
              <a:rPr lang="en-US" sz="1700" dirty="0"/>
              <a:t> yang </a:t>
            </a:r>
            <a:r>
              <a:rPr lang="en-US" sz="1700" dirty="0" err="1"/>
              <a:t>dinamis</a:t>
            </a:r>
            <a:r>
              <a:rPr lang="en-US" sz="1700" dirty="0"/>
              <a:t> </a:t>
            </a:r>
            <a:r>
              <a:rPr lang="en-US" sz="1700" dirty="0" err="1"/>
              <a:t>antara</a:t>
            </a:r>
            <a:r>
              <a:rPr lang="en-US" sz="1700" dirty="0"/>
              <a:t> </a:t>
            </a:r>
            <a:r>
              <a:rPr lang="en-US" sz="1700" dirty="0" err="1"/>
              <a:t>kekuatan</a:t>
            </a:r>
            <a:r>
              <a:rPr lang="en-US" sz="1700" dirty="0"/>
              <a:t>- </a:t>
            </a:r>
            <a:r>
              <a:rPr lang="en-US" sz="1700" dirty="0" err="1"/>
              <a:t>kekuatan</a:t>
            </a:r>
            <a:r>
              <a:rPr lang="en-US" sz="1700" dirty="0"/>
              <a:t> yang </a:t>
            </a:r>
            <a:r>
              <a:rPr lang="en-US" sz="1700" dirty="0" err="1"/>
              <a:t>menambah</a:t>
            </a:r>
            <a:r>
              <a:rPr lang="en-US" sz="1700" dirty="0"/>
              <a:t> </a:t>
            </a:r>
            <a:r>
              <a:rPr lang="en-US" sz="1700" dirty="0" err="1"/>
              <a:t>dan</a:t>
            </a:r>
            <a:r>
              <a:rPr lang="en-US" sz="1700" dirty="0"/>
              <a:t> </a:t>
            </a:r>
            <a:r>
              <a:rPr lang="en-US" sz="1700" dirty="0" err="1"/>
              <a:t>kekuatan-kekuatan</a:t>
            </a:r>
            <a:r>
              <a:rPr lang="en-US" sz="1700" dirty="0"/>
              <a:t> yang </a:t>
            </a:r>
            <a:r>
              <a:rPr lang="en-US" sz="1700" dirty="0" err="1"/>
              <a:t>mengurangi</a:t>
            </a:r>
            <a:r>
              <a:rPr lang="en-US" sz="1700" dirty="0"/>
              <a:t> </a:t>
            </a:r>
            <a:r>
              <a:rPr lang="en-US" sz="1700" dirty="0" err="1"/>
              <a:t>jumlah</a:t>
            </a:r>
            <a:r>
              <a:rPr lang="en-US" sz="1700" dirty="0"/>
              <a:t> </a:t>
            </a:r>
            <a:r>
              <a:rPr lang="en-US" sz="1700" dirty="0" err="1"/>
              <a:t>penduduk</a:t>
            </a:r>
            <a:r>
              <a:rPr lang="en-US" sz="1700" dirty="0"/>
              <a:t>. </a:t>
            </a:r>
            <a:r>
              <a:rPr lang="en-US" sz="1700" dirty="0" err="1"/>
              <a:t>Secara</a:t>
            </a:r>
            <a:r>
              <a:rPr lang="en-US" sz="1700" dirty="0"/>
              <a:t> </a:t>
            </a:r>
            <a:r>
              <a:rPr lang="en-US" sz="1700" dirty="0" err="1"/>
              <a:t>terus</a:t>
            </a:r>
            <a:r>
              <a:rPr lang="en-US" sz="1700" dirty="0"/>
              <a:t> </a:t>
            </a:r>
            <a:r>
              <a:rPr lang="en-US" sz="1700" dirty="0" err="1"/>
              <a:t>menerus</a:t>
            </a:r>
            <a:r>
              <a:rPr lang="en-US" sz="1700" dirty="0"/>
              <a:t> </a:t>
            </a:r>
            <a:r>
              <a:rPr lang="en-US" sz="1700" dirty="0" err="1"/>
              <a:t>penduduk</a:t>
            </a:r>
            <a:r>
              <a:rPr lang="en-US" sz="1700" dirty="0"/>
              <a:t> </a:t>
            </a:r>
            <a:r>
              <a:rPr lang="en-US" sz="1700" dirty="0" err="1"/>
              <a:t>dipengaruhi</a:t>
            </a:r>
            <a:r>
              <a:rPr lang="en-US" sz="1700" dirty="0"/>
              <a:t> </a:t>
            </a:r>
            <a:r>
              <a:rPr lang="en-US" sz="1700" dirty="0" err="1"/>
              <a:t>oleh</a:t>
            </a:r>
            <a:r>
              <a:rPr lang="en-US" sz="1700" dirty="0"/>
              <a:t> </a:t>
            </a:r>
            <a:r>
              <a:rPr lang="en-US" sz="1700" dirty="0" err="1"/>
              <a:t>jumlah</a:t>
            </a:r>
            <a:r>
              <a:rPr lang="en-US" sz="1700" dirty="0"/>
              <a:t> </a:t>
            </a:r>
            <a:r>
              <a:rPr lang="en-US" sz="1700" dirty="0" err="1"/>
              <a:t>bayi</a:t>
            </a:r>
            <a:r>
              <a:rPr lang="en-US" sz="1700" dirty="0"/>
              <a:t> yang </a:t>
            </a:r>
            <a:r>
              <a:rPr lang="en-US" sz="1700" dirty="0" err="1"/>
              <a:t>lahir</a:t>
            </a:r>
            <a:r>
              <a:rPr lang="en-US" sz="1700" dirty="0"/>
              <a:t> ( </a:t>
            </a:r>
            <a:r>
              <a:rPr lang="en-US" sz="1700" dirty="0" err="1"/>
              <a:t>menambah</a:t>
            </a:r>
            <a:r>
              <a:rPr lang="en-US" sz="1700" dirty="0"/>
              <a:t> </a:t>
            </a:r>
            <a:r>
              <a:rPr lang="en-US" sz="1700" dirty="0" err="1"/>
              <a:t>jumlah</a:t>
            </a:r>
            <a:r>
              <a:rPr lang="en-US" sz="1700" dirty="0"/>
              <a:t> </a:t>
            </a:r>
            <a:r>
              <a:rPr lang="en-US" sz="1700" dirty="0" err="1"/>
              <a:t>penduduk</a:t>
            </a:r>
            <a:r>
              <a:rPr lang="en-US" sz="1700" dirty="0"/>
              <a:t>), </a:t>
            </a:r>
            <a:r>
              <a:rPr lang="en-US" sz="1700" dirty="0" err="1"/>
              <a:t>tetapi</a:t>
            </a:r>
            <a:r>
              <a:rPr lang="en-US" sz="1700" dirty="0"/>
              <a:t> </a:t>
            </a:r>
            <a:r>
              <a:rPr lang="en-US" sz="1700" dirty="0" err="1"/>
              <a:t>secara</a:t>
            </a:r>
            <a:r>
              <a:rPr lang="en-US" sz="1700" dirty="0"/>
              <a:t> </a:t>
            </a:r>
            <a:r>
              <a:rPr lang="en-US" sz="1700" dirty="0" err="1"/>
              <a:t>bersamaan</a:t>
            </a:r>
            <a:r>
              <a:rPr lang="en-US" sz="1700" dirty="0"/>
              <a:t> pula </a:t>
            </a:r>
            <a:r>
              <a:rPr lang="en-US" sz="1700" dirty="0" err="1"/>
              <a:t>akan</a:t>
            </a:r>
            <a:r>
              <a:rPr lang="en-US" sz="1700" dirty="0"/>
              <a:t> </a:t>
            </a:r>
            <a:r>
              <a:rPr lang="en-US" sz="1700" dirty="0" err="1"/>
              <a:t>dikurangi</a:t>
            </a:r>
            <a:r>
              <a:rPr lang="en-US" sz="1700" dirty="0"/>
              <a:t> </a:t>
            </a:r>
            <a:r>
              <a:rPr lang="en-US" sz="1700" dirty="0" err="1"/>
              <a:t>oleh</a:t>
            </a:r>
            <a:r>
              <a:rPr lang="en-US" sz="1700" dirty="0"/>
              <a:t> </a:t>
            </a:r>
            <a:r>
              <a:rPr lang="en-US" sz="1700" dirty="0" err="1"/>
              <a:t>jumlah</a:t>
            </a:r>
            <a:r>
              <a:rPr lang="en-US" sz="1700" dirty="0"/>
              <a:t> </a:t>
            </a:r>
            <a:r>
              <a:rPr lang="en-US" sz="1700" dirty="0" err="1"/>
              <a:t>kematian</a:t>
            </a:r>
            <a:r>
              <a:rPr lang="en-US" sz="1700" dirty="0"/>
              <a:t> yang </a:t>
            </a:r>
            <a:r>
              <a:rPr lang="en-US" sz="1700" dirty="0" err="1"/>
              <a:t>terjadi</a:t>
            </a:r>
            <a:r>
              <a:rPr lang="en-US" sz="1700" dirty="0"/>
              <a:t> p</a:t>
            </a:r>
            <a:r>
              <a:rPr lang="id-ID" sz="1700" dirty="0"/>
              <a:t>a</a:t>
            </a:r>
            <a:r>
              <a:rPr lang="en-US" sz="1700" dirty="0" err="1"/>
              <a:t>da</a:t>
            </a:r>
            <a:r>
              <a:rPr lang="en-US" sz="1700" dirty="0"/>
              <a:t> </a:t>
            </a:r>
            <a:r>
              <a:rPr lang="en-US" sz="1700" dirty="0" err="1"/>
              <a:t>semua</a:t>
            </a:r>
            <a:r>
              <a:rPr lang="en-US" sz="1700" dirty="0"/>
              <a:t> </a:t>
            </a:r>
            <a:r>
              <a:rPr lang="en-US" sz="1700" dirty="0" err="1"/>
              <a:t>golongan</a:t>
            </a:r>
            <a:r>
              <a:rPr lang="en-US" sz="1700" dirty="0"/>
              <a:t> </a:t>
            </a:r>
            <a:r>
              <a:rPr lang="en-US" sz="1700" dirty="0" err="1"/>
              <a:t>umur</a:t>
            </a:r>
            <a:r>
              <a:rPr lang="en-US" sz="1700" dirty="0"/>
              <a:t>. </a:t>
            </a:r>
            <a:r>
              <a:rPr lang="en-US" sz="1700" dirty="0" err="1"/>
              <a:t>Sementara</a:t>
            </a:r>
            <a:r>
              <a:rPr lang="en-US" sz="1700" dirty="0"/>
              <a:t> </a:t>
            </a:r>
            <a:r>
              <a:rPr lang="en-US" sz="1700" dirty="0" err="1"/>
              <a:t>itu</a:t>
            </a:r>
            <a:r>
              <a:rPr lang="en-US" sz="1700" dirty="0"/>
              <a:t> </a:t>
            </a:r>
            <a:r>
              <a:rPr lang="en-US" sz="1700" dirty="0" err="1"/>
              <a:t>migrasi</a:t>
            </a:r>
            <a:r>
              <a:rPr lang="en-US" sz="1700" dirty="0"/>
              <a:t> </a:t>
            </a:r>
            <a:r>
              <a:rPr lang="en-US" sz="1700" dirty="0" err="1"/>
              <a:t>juga</a:t>
            </a:r>
            <a:r>
              <a:rPr lang="en-US" sz="1700" dirty="0"/>
              <a:t> </a:t>
            </a:r>
            <a:r>
              <a:rPr lang="en-US" sz="1700" dirty="0" err="1"/>
              <a:t>berperan</a:t>
            </a:r>
            <a:r>
              <a:rPr lang="en-US" sz="1700" dirty="0"/>
              <a:t> ‘ </a:t>
            </a:r>
            <a:r>
              <a:rPr lang="en-US" sz="1700" dirty="0" err="1"/>
              <a:t>imigran</a:t>
            </a:r>
            <a:r>
              <a:rPr lang="en-US" sz="1700" dirty="0"/>
              <a:t>’ ( </a:t>
            </a:r>
            <a:r>
              <a:rPr lang="en-US" sz="1700" dirty="0" err="1"/>
              <a:t>pendatang</a:t>
            </a:r>
            <a:r>
              <a:rPr lang="en-US" sz="1700" dirty="0"/>
              <a:t> ) </a:t>
            </a:r>
            <a:r>
              <a:rPr lang="en-US" sz="1700" dirty="0" err="1"/>
              <a:t>akan</a:t>
            </a:r>
            <a:r>
              <a:rPr lang="en-US" sz="1700" dirty="0"/>
              <a:t> </a:t>
            </a:r>
            <a:r>
              <a:rPr lang="en-US" sz="1700" dirty="0" err="1"/>
              <a:t>menambah</a:t>
            </a:r>
            <a:r>
              <a:rPr lang="en-US" sz="1700" dirty="0"/>
              <a:t> </a:t>
            </a:r>
            <a:r>
              <a:rPr lang="en-US" sz="1700" dirty="0" err="1"/>
              <a:t>dan</a:t>
            </a:r>
            <a:r>
              <a:rPr lang="en-US" sz="1700" dirty="0"/>
              <a:t> ‘</a:t>
            </a:r>
            <a:r>
              <a:rPr lang="en-US" sz="1700" dirty="0" err="1"/>
              <a:t>emigan</a:t>
            </a:r>
            <a:r>
              <a:rPr lang="en-US" sz="1700" dirty="0"/>
              <a:t>’ </a:t>
            </a:r>
            <a:r>
              <a:rPr lang="en-US" sz="1700" dirty="0" err="1"/>
              <a:t>akan</a:t>
            </a:r>
            <a:r>
              <a:rPr lang="en-US" sz="1700" dirty="0"/>
              <a:t> </a:t>
            </a:r>
            <a:r>
              <a:rPr lang="en-US" sz="1700" dirty="0" err="1"/>
              <a:t>mengurangi</a:t>
            </a:r>
            <a:r>
              <a:rPr lang="en-US" sz="1700" dirty="0"/>
              <a:t> </a:t>
            </a:r>
            <a:r>
              <a:rPr lang="en-US" sz="1700" dirty="0" err="1"/>
              <a:t>jumlah</a:t>
            </a:r>
            <a:r>
              <a:rPr lang="en-US" sz="1700" dirty="0"/>
              <a:t> </a:t>
            </a:r>
            <a:r>
              <a:rPr lang="en-US" sz="1700" dirty="0" err="1"/>
              <a:t>penduduk</a:t>
            </a:r>
            <a:r>
              <a:rPr lang="en-US" sz="1700" dirty="0"/>
              <a:t>. </a:t>
            </a:r>
            <a:r>
              <a:rPr lang="en-US" sz="1700" dirty="0" err="1"/>
              <a:t>Jadi</a:t>
            </a:r>
            <a:r>
              <a:rPr lang="en-US" sz="1700" dirty="0"/>
              <a:t> </a:t>
            </a:r>
            <a:r>
              <a:rPr lang="en-US" sz="1700" dirty="0" err="1"/>
              <a:t>dapat</a:t>
            </a:r>
            <a:r>
              <a:rPr lang="en-US" sz="1700" dirty="0"/>
              <a:t> </a:t>
            </a:r>
            <a:r>
              <a:rPr lang="en-US" sz="1700" dirty="0" err="1"/>
              <a:t>disimpulakan</a:t>
            </a:r>
            <a:r>
              <a:rPr lang="en-US" sz="1700" dirty="0"/>
              <a:t> </a:t>
            </a:r>
            <a:r>
              <a:rPr lang="en-US" sz="1700" dirty="0" err="1"/>
              <a:t>bahwa</a:t>
            </a:r>
            <a:r>
              <a:rPr lang="en-US" sz="1700" dirty="0"/>
              <a:t> </a:t>
            </a:r>
            <a:r>
              <a:rPr lang="en-US" sz="1700" dirty="0" err="1"/>
              <a:t>pertumbuhan</a:t>
            </a:r>
            <a:r>
              <a:rPr lang="en-US" sz="1700" dirty="0"/>
              <a:t> </a:t>
            </a:r>
            <a:r>
              <a:rPr lang="en-US" sz="1700" dirty="0" err="1"/>
              <a:t>penduduk</a:t>
            </a:r>
            <a:r>
              <a:rPr lang="en-US" sz="1700" dirty="0"/>
              <a:t> </a:t>
            </a:r>
            <a:r>
              <a:rPr lang="en-US" sz="1700" dirty="0" err="1"/>
              <a:t>dapat</a:t>
            </a:r>
            <a:r>
              <a:rPr lang="en-US" sz="1700" dirty="0"/>
              <a:t> </a:t>
            </a:r>
            <a:r>
              <a:rPr lang="en-US" sz="1700" dirty="0" err="1"/>
              <a:t>disimpulkan</a:t>
            </a:r>
            <a:r>
              <a:rPr lang="en-US" sz="1700" dirty="0"/>
              <a:t> </a:t>
            </a:r>
            <a:r>
              <a:rPr lang="en-US" sz="1700" dirty="0" err="1"/>
              <a:t>oleh</a:t>
            </a:r>
            <a:r>
              <a:rPr lang="en-US" sz="1700" dirty="0"/>
              <a:t> 4 </a:t>
            </a:r>
            <a:r>
              <a:rPr lang="en-US" sz="1700" dirty="0" err="1"/>
              <a:t>komponen</a:t>
            </a:r>
            <a:r>
              <a:rPr lang="en-US" sz="1700" dirty="0"/>
              <a:t> </a:t>
            </a:r>
            <a:r>
              <a:rPr lang="en-US" sz="1700" dirty="0" err="1"/>
              <a:t>yaitu</a:t>
            </a:r>
            <a:r>
              <a:rPr lang="en-US" sz="1700" dirty="0"/>
              <a:t> : </a:t>
            </a:r>
            <a:r>
              <a:rPr lang="en-US" sz="1700" dirty="0" err="1"/>
              <a:t>kelahiran</a:t>
            </a:r>
            <a:r>
              <a:rPr lang="en-US" sz="1700" dirty="0"/>
              <a:t> </a:t>
            </a:r>
            <a:r>
              <a:rPr lang="en-US" sz="1700" b="1" i="1" dirty="0"/>
              <a:t>( </a:t>
            </a:r>
            <a:r>
              <a:rPr lang="en-US" sz="1700" b="1" i="1" dirty="0" err="1"/>
              <a:t>fertilitas</a:t>
            </a:r>
            <a:r>
              <a:rPr lang="en-US" sz="1700" b="1" i="1" dirty="0"/>
              <a:t> ),</a:t>
            </a:r>
            <a:r>
              <a:rPr lang="en-US" sz="1700" dirty="0"/>
              <a:t> </a:t>
            </a:r>
            <a:r>
              <a:rPr lang="en-US" sz="1700" dirty="0" err="1"/>
              <a:t>kematian</a:t>
            </a:r>
            <a:r>
              <a:rPr lang="en-US" sz="1700" dirty="0"/>
              <a:t> </a:t>
            </a:r>
            <a:r>
              <a:rPr lang="en-US" sz="1700" b="1" i="1" dirty="0"/>
              <a:t>( </a:t>
            </a:r>
            <a:r>
              <a:rPr lang="en-US" sz="1700" b="1" i="1" dirty="0" err="1"/>
              <a:t>mortalitas</a:t>
            </a:r>
            <a:r>
              <a:rPr lang="en-US" sz="1700" b="1" i="1" dirty="0"/>
              <a:t> )</a:t>
            </a:r>
            <a:r>
              <a:rPr lang="en-US" sz="1700" dirty="0"/>
              <a:t> </a:t>
            </a:r>
            <a:r>
              <a:rPr lang="en-US" sz="1700" dirty="0" err="1"/>
              <a:t>migrasi</a:t>
            </a:r>
            <a:r>
              <a:rPr lang="en-US" sz="1700" dirty="0"/>
              <a:t> </a:t>
            </a:r>
            <a:r>
              <a:rPr lang="en-US" sz="1700" dirty="0" err="1"/>
              <a:t>masuk</a:t>
            </a:r>
            <a:r>
              <a:rPr lang="en-US" sz="1700" dirty="0"/>
              <a:t> </a:t>
            </a:r>
            <a:r>
              <a:rPr lang="en-US" sz="1700" b="1" i="1" dirty="0"/>
              <a:t>( Indonesia migration ) </a:t>
            </a:r>
            <a:r>
              <a:rPr lang="en-US" sz="1700" dirty="0" err="1"/>
              <a:t>dan</a:t>
            </a:r>
            <a:r>
              <a:rPr lang="en-US" sz="1700" dirty="0"/>
              <a:t> </a:t>
            </a:r>
            <a:r>
              <a:rPr lang="en-US" sz="1700" dirty="0" err="1"/>
              <a:t>migrasi</a:t>
            </a:r>
            <a:r>
              <a:rPr lang="en-US" sz="1700" dirty="0"/>
              <a:t> </a:t>
            </a:r>
            <a:r>
              <a:rPr lang="en-US" sz="1700" dirty="0" err="1"/>
              <a:t>keluar</a:t>
            </a:r>
            <a:r>
              <a:rPr lang="en-US" sz="1700" dirty="0"/>
              <a:t> </a:t>
            </a:r>
            <a:r>
              <a:rPr lang="en-US" sz="1700" b="1" i="1" dirty="0"/>
              <a:t>( out migration )</a:t>
            </a:r>
            <a:r>
              <a:rPr lang="en-US" sz="1700" dirty="0"/>
              <a:t>. </a:t>
            </a:r>
            <a:r>
              <a:rPr lang="en-US" sz="1700" dirty="0" err="1"/>
              <a:t>Selisih</a:t>
            </a:r>
            <a:r>
              <a:rPr lang="en-US" sz="1700" dirty="0"/>
              <a:t> </a:t>
            </a:r>
            <a:r>
              <a:rPr lang="en-US" sz="1700" dirty="0" err="1"/>
              <a:t>antara</a:t>
            </a:r>
            <a:r>
              <a:rPr lang="en-US" sz="1700" dirty="0"/>
              <a:t> </a:t>
            </a:r>
            <a:r>
              <a:rPr lang="en-US" sz="1700" dirty="0" err="1"/>
              <a:t>kelahiran</a:t>
            </a:r>
            <a:r>
              <a:rPr lang="en-US" sz="1700" dirty="0"/>
              <a:t> </a:t>
            </a:r>
            <a:r>
              <a:rPr lang="en-US" sz="1700" dirty="0" err="1"/>
              <a:t>dan</a:t>
            </a:r>
            <a:r>
              <a:rPr lang="en-US" sz="1700" dirty="0"/>
              <a:t> </a:t>
            </a:r>
            <a:r>
              <a:rPr lang="en-US" sz="1700" dirty="0" err="1"/>
              <a:t>kematian</a:t>
            </a:r>
            <a:r>
              <a:rPr lang="en-US" sz="1700" dirty="0"/>
              <a:t> </a:t>
            </a:r>
            <a:r>
              <a:rPr lang="en-US" sz="1700" dirty="0" err="1"/>
              <a:t>disebut</a:t>
            </a:r>
            <a:r>
              <a:rPr lang="en-US" sz="1700" dirty="0"/>
              <a:t> </a:t>
            </a:r>
            <a:r>
              <a:rPr lang="en-US" sz="1700" dirty="0" err="1"/>
              <a:t>pertumbuhan</a:t>
            </a:r>
            <a:r>
              <a:rPr lang="en-US" sz="1700" dirty="0"/>
              <a:t> </a:t>
            </a:r>
            <a:r>
              <a:rPr lang="en-US" sz="1700" dirty="0" err="1"/>
              <a:t>alamiah</a:t>
            </a:r>
            <a:r>
              <a:rPr lang="en-US" sz="1700" dirty="0"/>
              <a:t> </a:t>
            </a:r>
            <a:r>
              <a:rPr lang="en-US" sz="1700" b="1" i="1" dirty="0"/>
              <a:t>( natural increase )</a:t>
            </a:r>
            <a:r>
              <a:rPr lang="en-US" sz="1700" dirty="0"/>
              <a:t>. </a:t>
            </a:r>
            <a:r>
              <a:rPr lang="en-US" sz="1700" dirty="0" err="1"/>
              <a:t>Selisih</a:t>
            </a:r>
            <a:r>
              <a:rPr lang="en-US" sz="1700" dirty="0"/>
              <a:t> </a:t>
            </a:r>
            <a:r>
              <a:rPr lang="en-US" sz="1700" dirty="0" err="1"/>
              <a:t>antara</a:t>
            </a:r>
            <a:r>
              <a:rPr lang="en-US" sz="1700" dirty="0"/>
              <a:t> Indonesia Migration </a:t>
            </a:r>
            <a:r>
              <a:rPr lang="en-US" sz="1700" dirty="0" err="1"/>
              <a:t>dan</a:t>
            </a:r>
            <a:r>
              <a:rPr lang="en-US" sz="1700" dirty="0"/>
              <a:t> out migration </a:t>
            </a:r>
            <a:r>
              <a:rPr lang="en-US" sz="1700" dirty="0" err="1"/>
              <a:t>disebut</a:t>
            </a:r>
            <a:r>
              <a:rPr lang="en-US" sz="1700" dirty="0"/>
              <a:t> net migration </a:t>
            </a:r>
            <a:r>
              <a:rPr lang="en-US" sz="1700" dirty="0" err="1"/>
              <a:t>atau</a:t>
            </a:r>
            <a:r>
              <a:rPr lang="en-US" sz="1700" dirty="0"/>
              <a:t> </a:t>
            </a:r>
            <a:r>
              <a:rPr lang="en-US" sz="1700" dirty="0" err="1"/>
              <a:t>migrasi</a:t>
            </a:r>
            <a:r>
              <a:rPr lang="en-US" sz="1700" dirty="0"/>
              <a:t> </a:t>
            </a:r>
            <a:r>
              <a:rPr lang="en-US" sz="1700" dirty="0" err="1"/>
              <a:t>netto</a:t>
            </a:r>
            <a:r>
              <a:rPr lang="en-US" sz="1700" dirty="0"/>
              <a:t>. </a:t>
            </a:r>
            <a:r>
              <a:rPr lang="en-US" sz="1700" dirty="0" err="1"/>
              <a:t>Jadi</a:t>
            </a:r>
            <a:r>
              <a:rPr lang="en-US" sz="1700" dirty="0"/>
              <a:t> </a:t>
            </a:r>
            <a:r>
              <a:rPr lang="en-US" sz="1700" dirty="0" err="1"/>
              <a:t>pertumbuhan</a:t>
            </a:r>
            <a:r>
              <a:rPr lang="en-US" sz="1700" dirty="0"/>
              <a:t> </a:t>
            </a:r>
            <a:r>
              <a:rPr lang="en-US" sz="1700" dirty="0" err="1"/>
              <a:t>penduduk</a:t>
            </a:r>
            <a:r>
              <a:rPr lang="en-US" sz="1700" dirty="0"/>
              <a:t> </a:t>
            </a:r>
            <a:r>
              <a:rPr lang="en-US" sz="1700" dirty="0" err="1"/>
              <a:t>hanya</a:t>
            </a:r>
            <a:r>
              <a:rPr lang="en-US" sz="1700" dirty="0"/>
              <a:t> </a:t>
            </a:r>
            <a:r>
              <a:rPr lang="en-US" sz="1700" dirty="0" err="1"/>
              <a:t>dipengaruhi</a:t>
            </a:r>
            <a:r>
              <a:rPr lang="en-US" sz="1700" dirty="0"/>
              <a:t> </a:t>
            </a:r>
            <a:r>
              <a:rPr lang="en-US" sz="1700" dirty="0" err="1"/>
              <a:t>oleh</a:t>
            </a:r>
            <a:r>
              <a:rPr lang="en-US" sz="1700" dirty="0"/>
              <a:t> 2 </a:t>
            </a:r>
            <a:r>
              <a:rPr lang="en-US" sz="1700" dirty="0" err="1"/>
              <a:t>cara</a:t>
            </a:r>
            <a:r>
              <a:rPr lang="en-US" sz="1700" dirty="0"/>
              <a:t> </a:t>
            </a:r>
            <a:r>
              <a:rPr lang="en-US" sz="1700" dirty="0" err="1"/>
              <a:t>yaitu</a:t>
            </a:r>
            <a:r>
              <a:rPr lang="en-US" sz="1700" dirty="0"/>
              <a:t> </a:t>
            </a:r>
            <a:r>
              <a:rPr lang="en-US" sz="1700" dirty="0" err="1"/>
              <a:t>melalui</a:t>
            </a:r>
            <a:r>
              <a:rPr lang="en-US" sz="1700" dirty="0"/>
              <a:t> </a:t>
            </a:r>
            <a:r>
              <a:rPr lang="en-US" sz="1700" dirty="0" err="1"/>
              <a:t>perubahan</a:t>
            </a:r>
            <a:r>
              <a:rPr lang="en-US" sz="1700" dirty="0"/>
              <a:t> </a:t>
            </a:r>
            <a:r>
              <a:rPr lang="en-US" sz="1700" dirty="0" err="1"/>
              <a:t>reproduksi</a:t>
            </a:r>
            <a:r>
              <a:rPr lang="en-US" sz="1700" dirty="0"/>
              <a:t> </a:t>
            </a:r>
            <a:r>
              <a:rPr lang="en-US" sz="1700" dirty="0" err="1"/>
              <a:t>dan</a:t>
            </a:r>
            <a:r>
              <a:rPr lang="en-US" sz="1700" dirty="0"/>
              <a:t> </a:t>
            </a:r>
            <a:r>
              <a:rPr lang="en-US" sz="1700" dirty="0" err="1"/>
              <a:t>migrasi</a:t>
            </a:r>
            <a:r>
              <a:rPr lang="en-US" sz="1700" dirty="0"/>
              <a:t> </a:t>
            </a:r>
            <a:r>
              <a:rPr lang="en-US" sz="1700" dirty="0" err="1"/>
              <a:t>netto</a:t>
            </a:r>
            <a:r>
              <a:rPr lang="en-US" sz="1700" dirty="0"/>
              <a:t>.</a:t>
            </a:r>
            <a:endParaRPr lang="id-ID" sz="1700" dirty="0"/>
          </a:p>
          <a:p>
            <a:endParaRPr lang="id-ID" sz="1700" dirty="0"/>
          </a:p>
        </p:txBody>
      </p:sp>
      <p:sp>
        <p:nvSpPr>
          <p:cNvPr id="8" name="TextBox 7"/>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9" name="Straight Connector 8"/>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5</a:t>
            </a:r>
            <a:endParaRPr lang="en-US" sz="1300" b="1" dirty="0">
              <a:solidFill>
                <a:srgbClr val="FFFFFF"/>
              </a:solidFill>
              <a:latin typeface="Tahoma" pitchFamily="34" charset="0"/>
              <a:ea typeface="Tahoma" pitchFamily="34" charset="0"/>
              <a:cs typeface="Tahoma"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933259" y="3545486"/>
            <a:ext cx="3250406" cy="12192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83377" tIns="41687" rIns="83377" bIns="41687" anchor="ctr"/>
          <a:lstStyle/>
          <a:p>
            <a:pPr algn="ctr" eaLnBrk="0" hangingPunct="0">
              <a:defRPr/>
            </a:pPr>
            <a:r>
              <a:rPr lang="en-US" sz="1900" b="1" dirty="0">
                <a:solidFill>
                  <a:srgbClr val="FFFF00"/>
                </a:solidFill>
                <a:ea typeface="MS PGothic" pitchFamily="34" charset="-128"/>
                <a:cs typeface="Calibri" pitchFamily="34" charset="0"/>
              </a:rPr>
              <a:t>PP N</a:t>
            </a:r>
            <a:r>
              <a:rPr lang="id-ID" sz="1900" b="1" dirty="0">
                <a:solidFill>
                  <a:srgbClr val="FFFF00"/>
                </a:solidFill>
                <a:ea typeface="MS PGothic" pitchFamily="34" charset="-128"/>
                <a:cs typeface="Calibri" pitchFamily="34" charset="0"/>
              </a:rPr>
              <a:t>o</a:t>
            </a:r>
            <a:r>
              <a:rPr lang="en-US" sz="1900" b="1" dirty="0">
                <a:solidFill>
                  <a:srgbClr val="FFFF00"/>
                </a:solidFill>
                <a:ea typeface="MS PGothic" pitchFamily="34" charset="-128"/>
                <a:cs typeface="Calibri" pitchFamily="34" charset="0"/>
              </a:rPr>
              <a:t>. 102 TH 2012</a:t>
            </a:r>
            <a:br>
              <a:rPr lang="id-ID" sz="1900" b="1" dirty="0">
                <a:solidFill>
                  <a:srgbClr val="FFFFFF"/>
                </a:solidFill>
                <a:ea typeface="MS PGothic" pitchFamily="34" charset="-128"/>
                <a:cs typeface="Calibri" pitchFamily="34" charset="0"/>
              </a:rPr>
            </a:br>
            <a:r>
              <a:rPr lang="id-ID" sz="1400" b="1" dirty="0">
                <a:solidFill>
                  <a:srgbClr val="FFFFFF"/>
                </a:solidFill>
                <a:ea typeface="MS PGothic" pitchFamily="34" charset="-128"/>
                <a:cs typeface="Calibri" pitchFamily="34" charset="0"/>
              </a:rPr>
              <a:t>Ttg </a:t>
            </a:r>
            <a:r>
              <a:rPr lang="en-US" sz="1400" b="1" dirty="0" err="1">
                <a:solidFill>
                  <a:srgbClr val="FFFFFF"/>
                </a:solidFill>
                <a:ea typeface="MS PGothic" pitchFamily="34" charset="-128"/>
                <a:cs typeface="Calibri" pitchFamily="34" charset="0"/>
              </a:rPr>
              <a:t>Perubahan</a:t>
            </a:r>
            <a:r>
              <a:rPr lang="id-ID" sz="1400" b="1" dirty="0">
                <a:solidFill>
                  <a:srgbClr val="FFFFFF"/>
                </a:solidFill>
                <a:ea typeface="MS PGothic" pitchFamily="34" charset="-128"/>
                <a:cs typeface="Calibri" pitchFamily="34" charset="0"/>
              </a:rPr>
              <a:t> </a:t>
            </a:r>
            <a:r>
              <a:rPr lang="en-US" sz="1400" b="1" dirty="0" err="1">
                <a:solidFill>
                  <a:srgbClr val="FFFFFF"/>
                </a:solidFill>
                <a:ea typeface="MS PGothic" pitchFamily="34" charset="-128"/>
                <a:cs typeface="Calibri" pitchFamily="34" charset="0"/>
              </a:rPr>
              <a:t>atas</a:t>
            </a:r>
            <a:r>
              <a:rPr lang="en-US" sz="1400" b="1" dirty="0">
                <a:solidFill>
                  <a:srgbClr val="FFFFFF"/>
                </a:solidFill>
                <a:ea typeface="MS PGothic" pitchFamily="34" charset="-128"/>
                <a:cs typeface="Calibri" pitchFamily="34" charset="0"/>
              </a:rPr>
              <a:t> PP</a:t>
            </a:r>
            <a:r>
              <a:rPr lang="id-ID" sz="1400" b="1" dirty="0">
                <a:solidFill>
                  <a:srgbClr val="FFFFFF"/>
                </a:solidFill>
                <a:ea typeface="MS PGothic" pitchFamily="34" charset="-128"/>
                <a:cs typeface="Calibri" pitchFamily="34" charset="0"/>
              </a:rPr>
              <a:t> No.</a:t>
            </a:r>
            <a:r>
              <a:rPr lang="en-US" sz="1400" b="1" dirty="0">
                <a:solidFill>
                  <a:srgbClr val="FFFFFF"/>
                </a:solidFill>
                <a:ea typeface="MS PGothic" pitchFamily="34" charset="-128"/>
                <a:cs typeface="Calibri" pitchFamily="34" charset="0"/>
              </a:rPr>
              <a:t>37</a:t>
            </a:r>
            <a:r>
              <a:rPr lang="id-ID" sz="1400" b="1" dirty="0">
                <a:solidFill>
                  <a:srgbClr val="FFFFFF"/>
                </a:solidFill>
                <a:ea typeface="MS PGothic" pitchFamily="34" charset="-128"/>
                <a:cs typeface="Calibri" pitchFamily="34" charset="0"/>
              </a:rPr>
              <a:t> Tahun 200</a:t>
            </a:r>
            <a:r>
              <a:rPr lang="en-US" sz="1400" b="1" dirty="0">
                <a:solidFill>
                  <a:srgbClr val="FFFFFF"/>
                </a:solidFill>
                <a:ea typeface="MS PGothic" pitchFamily="34" charset="-128"/>
                <a:cs typeface="Calibri" pitchFamily="34" charset="0"/>
              </a:rPr>
              <a:t>7 </a:t>
            </a:r>
            <a:r>
              <a:rPr lang="id-ID" sz="1400" b="1" dirty="0">
                <a:solidFill>
                  <a:srgbClr val="FFFFFF"/>
                </a:solidFill>
                <a:ea typeface="MS PGothic" pitchFamily="34" charset="-128"/>
                <a:cs typeface="Calibri" pitchFamily="34" charset="0"/>
              </a:rPr>
              <a:t>Ttg Pelaksanaan UU No.23 Tahun 2006</a:t>
            </a:r>
            <a:r>
              <a:rPr lang="en-US" sz="1400" b="1" dirty="0">
                <a:solidFill>
                  <a:srgbClr val="FFFFFF"/>
                </a:solidFill>
                <a:ea typeface="MS PGothic" pitchFamily="34" charset="-128"/>
                <a:cs typeface="Calibri" pitchFamily="34" charset="0"/>
              </a:rPr>
              <a:t> </a:t>
            </a:r>
            <a:r>
              <a:rPr lang="en-US" sz="1400" b="1" dirty="0" err="1">
                <a:solidFill>
                  <a:srgbClr val="FFFFFF"/>
                </a:solidFill>
                <a:ea typeface="MS PGothic" pitchFamily="34" charset="-128"/>
                <a:cs typeface="Calibri" pitchFamily="34" charset="0"/>
              </a:rPr>
              <a:t>ttg</a:t>
            </a:r>
            <a:r>
              <a:rPr lang="en-US" sz="1400" b="1" dirty="0">
                <a:solidFill>
                  <a:srgbClr val="FFFFFF"/>
                </a:solidFill>
                <a:ea typeface="MS PGothic" pitchFamily="34" charset="-128"/>
                <a:cs typeface="Calibri" pitchFamily="34" charset="0"/>
              </a:rPr>
              <a:t> </a:t>
            </a:r>
            <a:r>
              <a:rPr lang="en-US" sz="1400" b="1" dirty="0" err="1">
                <a:solidFill>
                  <a:srgbClr val="FFFFFF"/>
                </a:solidFill>
                <a:ea typeface="MS PGothic" pitchFamily="34" charset="-128"/>
                <a:cs typeface="Calibri" pitchFamily="34" charset="0"/>
              </a:rPr>
              <a:t>Adminduk</a:t>
            </a:r>
            <a:endParaRPr lang="en-US" sz="1400" b="1" dirty="0">
              <a:solidFill>
                <a:srgbClr val="FFFFFF"/>
              </a:solidFill>
              <a:ea typeface="MS PGothic" pitchFamily="34" charset="-128"/>
              <a:cs typeface="Calibri" pitchFamily="34" charset="0"/>
            </a:endParaRPr>
          </a:p>
        </p:txBody>
      </p:sp>
      <p:sp>
        <p:nvSpPr>
          <p:cNvPr id="11" name="TextBox 10"/>
          <p:cNvSpPr txBox="1"/>
          <p:nvPr/>
        </p:nvSpPr>
        <p:spPr>
          <a:xfrm>
            <a:off x="5534721" y="1058185"/>
            <a:ext cx="3243528" cy="71205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lIns="83377" tIns="41687" rIns="83377" bIns="41687">
            <a:spAutoFit/>
          </a:bodyPr>
          <a:lstStyle/>
          <a:p>
            <a:pPr algn="ctr" eaLnBrk="0" hangingPunct="0">
              <a:lnSpc>
                <a:spcPct val="80000"/>
              </a:lnSpc>
              <a:defRPr/>
            </a:pPr>
            <a:r>
              <a:rPr lang="en-US" b="1" dirty="0">
                <a:solidFill>
                  <a:prstClr val="black"/>
                </a:solidFill>
                <a:ea typeface="MS PGothic" pitchFamily="34" charset="-128"/>
                <a:cs typeface="Calibri" pitchFamily="34" charset="0"/>
              </a:rPr>
              <a:t>Hal-Hal </a:t>
            </a:r>
            <a:r>
              <a:rPr lang="en-US" b="1" dirty="0" err="1">
                <a:solidFill>
                  <a:prstClr val="black"/>
                </a:solidFill>
                <a:ea typeface="MS PGothic" pitchFamily="34" charset="-128"/>
                <a:cs typeface="Calibri" pitchFamily="34" charset="0"/>
              </a:rPr>
              <a:t>Mengenai</a:t>
            </a:r>
            <a:r>
              <a:rPr lang="en-US" b="1" dirty="0">
                <a:solidFill>
                  <a:prstClr val="black"/>
                </a:solidFill>
                <a:ea typeface="MS PGothic" pitchFamily="34" charset="-128"/>
                <a:cs typeface="Calibri" pitchFamily="34" charset="0"/>
              </a:rPr>
              <a:t> </a:t>
            </a:r>
            <a:r>
              <a:rPr lang="en-US" b="1" dirty="0" err="1">
                <a:solidFill>
                  <a:prstClr val="black"/>
                </a:solidFill>
                <a:ea typeface="MS PGothic" pitchFamily="34" charset="-128"/>
                <a:cs typeface="Calibri" pitchFamily="34" charset="0"/>
              </a:rPr>
              <a:t>Warga</a:t>
            </a:r>
            <a:r>
              <a:rPr lang="en-US" b="1" dirty="0">
                <a:solidFill>
                  <a:prstClr val="black"/>
                </a:solidFill>
                <a:ea typeface="MS PGothic" pitchFamily="34" charset="-128"/>
                <a:cs typeface="Calibri" pitchFamily="34" charset="0"/>
              </a:rPr>
              <a:t> Negara </a:t>
            </a:r>
            <a:r>
              <a:rPr lang="en-US" b="1" dirty="0" err="1">
                <a:solidFill>
                  <a:prstClr val="black"/>
                </a:solidFill>
                <a:ea typeface="MS PGothic" pitchFamily="34" charset="-128"/>
                <a:cs typeface="Calibri" pitchFamily="34" charset="0"/>
              </a:rPr>
              <a:t>dan</a:t>
            </a:r>
            <a:r>
              <a:rPr lang="en-US" b="1" dirty="0">
                <a:solidFill>
                  <a:prstClr val="black"/>
                </a:solidFill>
                <a:ea typeface="MS PGothic" pitchFamily="34" charset="-128"/>
                <a:cs typeface="Calibri" pitchFamily="34" charset="0"/>
              </a:rPr>
              <a:t> </a:t>
            </a:r>
            <a:r>
              <a:rPr lang="en-US" b="1" dirty="0" err="1">
                <a:solidFill>
                  <a:prstClr val="black"/>
                </a:solidFill>
                <a:ea typeface="MS PGothic" pitchFamily="34" charset="-128"/>
                <a:cs typeface="Calibri" pitchFamily="34" charset="0"/>
              </a:rPr>
              <a:t>Penduduk</a:t>
            </a:r>
            <a:r>
              <a:rPr lang="en-US" b="1" dirty="0">
                <a:solidFill>
                  <a:prstClr val="black"/>
                </a:solidFill>
                <a:ea typeface="MS PGothic" pitchFamily="34" charset="-128"/>
                <a:cs typeface="Calibri" pitchFamily="34" charset="0"/>
              </a:rPr>
              <a:t> </a:t>
            </a:r>
            <a:r>
              <a:rPr lang="en-US" b="1" dirty="0" err="1">
                <a:solidFill>
                  <a:prstClr val="black"/>
                </a:solidFill>
                <a:ea typeface="MS PGothic" pitchFamily="34" charset="-128"/>
                <a:cs typeface="Calibri" pitchFamily="34" charset="0"/>
              </a:rPr>
              <a:t>Diatur</a:t>
            </a:r>
            <a:r>
              <a:rPr lang="en-US" b="1" dirty="0">
                <a:solidFill>
                  <a:prstClr val="black"/>
                </a:solidFill>
                <a:ea typeface="MS PGothic" pitchFamily="34" charset="-128"/>
                <a:cs typeface="Calibri" pitchFamily="34" charset="0"/>
              </a:rPr>
              <a:t> </a:t>
            </a:r>
            <a:r>
              <a:rPr lang="en-US" b="1" dirty="0" err="1">
                <a:solidFill>
                  <a:prstClr val="black"/>
                </a:solidFill>
                <a:ea typeface="MS PGothic" pitchFamily="34" charset="-128"/>
                <a:cs typeface="Calibri" pitchFamily="34" charset="0"/>
              </a:rPr>
              <a:t>dengan</a:t>
            </a:r>
            <a:r>
              <a:rPr lang="en-US" b="1" dirty="0">
                <a:solidFill>
                  <a:prstClr val="black"/>
                </a:solidFill>
                <a:ea typeface="MS PGothic" pitchFamily="34" charset="-128"/>
                <a:cs typeface="Calibri" pitchFamily="34" charset="0"/>
              </a:rPr>
              <a:t> </a:t>
            </a:r>
            <a:r>
              <a:rPr lang="en-US" b="1" dirty="0" err="1">
                <a:solidFill>
                  <a:prstClr val="black"/>
                </a:solidFill>
                <a:ea typeface="MS PGothic" pitchFamily="34" charset="-128"/>
                <a:cs typeface="Calibri" pitchFamily="34" charset="0"/>
              </a:rPr>
              <a:t>Undang</a:t>
            </a:r>
            <a:r>
              <a:rPr lang="en-US" b="1" dirty="0">
                <a:solidFill>
                  <a:prstClr val="black"/>
                </a:solidFill>
                <a:ea typeface="MS PGothic" pitchFamily="34" charset="-128"/>
                <a:cs typeface="Calibri" pitchFamily="34" charset="0"/>
              </a:rPr>
              <a:t> </a:t>
            </a:r>
            <a:r>
              <a:rPr lang="en-US" b="1" dirty="0" err="1">
                <a:solidFill>
                  <a:prstClr val="black"/>
                </a:solidFill>
                <a:ea typeface="MS PGothic" pitchFamily="34" charset="-128"/>
                <a:cs typeface="Calibri" pitchFamily="34" charset="0"/>
              </a:rPr>
              <a:t>Undang</a:t>
            </a:r>
            <a:endParaRPr lang="en-US" b="1" dirty="0">
              <a:solidFill>
                <a:prstClr val="black"/>
              </a:solidFill>
              <a:ea typeface="MS PGothic" pitchFamily="34" charset="-128"/>
              <a:cs typeface="Calibri" pitchFamily="34" charset="0"/>
            </a:endParaRPr>
          </a:p>
        </p:txBody>
      </p:sp>
      <p:sp>
        <p:nvSpPr>
          <p:cNvPr id="12" name="Rounded Rectangle 11"/>
          <p:cNvSpPr/>
          <p:nvPr/>
        </p:nvSpPr>
        <p:spPr>
          <a:xfrm>
            <a:off x="1491490" y="2129753"/>
            <a:ext cx="3561688" cy="928687"/>
          </a:xfrm>
          <a:prstGeom prst="roundRect">
            <a:avLst/>
          </a:prstGeom>
          <a:solidFill>
            <a:srgbClr val="92D050"/>
          </a:solidFill>
          <a:ln>
            <a:solidFill>
              <a:schemeClr val="accent4">
                <a:lumMod val="75000"/>
              </a:schemeClr>
            </a:solidFill>
          </a:ln>
        </p:spPr>
        <p:style>
          <a:lnRef idx="1">
            <a:schemeClr val="accent1"/>
          </a:lnRef>
          <a:fillRef idx="2">
            <a:schemeClr val="accent1"/>
          </a:fillRef>
          <a:effectRef idx="1">
            <a:schemeClr val="accent1"/>
          </a:effectRef>
          <a:fontRef idx="minor">
            <a:schemeClr val="dk1"/>
          </a:fontRef>
        </p:style>
        <p:txBody>
          <a:bodyPr lIns="83377" tIns="41687" rIns="83377" bIns="41687" anchor="ctr"/>
          <a:lstStyle/>
          <a:p>
            <a:pPr algn="ctr" eaLnBrk="0" hangingPunct="0">
              <a:defRPr/>
            </a:pPr>
            <a:r>
              <a:rPr lang="en-US" b="1" dirty="0">
                <a:solidFill>
                  <a:srgbClr val="002060"/>
                </a:solidFill>
                <a:ea typeface="MS PGothic" pitchFamily="34" charset="-128"/>
                <a:cs typeface="Calibri" pitchFamily="34" charset="0"/>
              </a:rPr>
              <a:t>UNDANG-UNDANG N</a:t>
            </a:r>
            <a:r>
              <a:rPr lang="id-ID" b="1" dirty="0">
                <a:solidFill>
                  <a:srgbClr val="002060"/>
                </a:solidFill>
                <a:ea typeface="MS PGothic" pitchFamily="34" charset="-128"/>
                <a:cs typeface="Calibri" pitchFamily="34" charset="0"/>
              </a:rPr>
              <a:t>o</a:t>
            </a:r>
            <a:r>
              <a:rPr lang="en-US" b="1" dirty="0">
                <a:solidFill>
                  <a:srgbClr val="002060"/>
                </a:solidFill>
                <a:ea typeface="MS PGothic" pitchFamily="34" charset="-128"/>
                <a:cs typeface="Calibri" pitchFamily="34" charset="0"/>
              </a:rPr>
              <a:t>. 23 TH 2006 T</a:t>
            </a:r>
            <a:r>
              <a:rPr lang="id-ID" b="1" dirty="0">
                <a:solidFill>
                  <a:srgbClr val="002060"/>
                </a:solidFill>
                <a:ea typeface="MS PGothic" pitchFamily="34" charset="-128"/>
                <a:cs typeface="Calibri" pitchFamily="34" charset="0"/>
              </a:rPr>
              <a:t>EN</a:t>
            </a:r>
            <a:r>
              <a:rPr lang="en-US" b="1" dirty="0">
                <a:solidFill>
                  <a:srgbClr val="002060"/>
                </a:solidFill>
                <a:ea typeface="MS PGothic" pitchFamily="34" charset="-128"/>
                <a:cs typeface="Calibri" pitchFamily="34" charset="0"/>
              </a:rPr>
              <a:t>T</a:t>
            </a:r>
            <a:r>
              <a:rPr lang="id-ID" b="1" dirty="0">
                <a:solidFill>
                  <a:srgbClr val="002060"/>
                </a:solidFill>
                <a:ea typeface="MS PGothic" pitchFamily="34" charset="-128"/>
                <a:cs typeface="Calibri" pitchFamily="34" charset="0"/>
              </a:rPr>
              <a:t>AN</a:t>
            </a:r>
            <a:r>
              <a:rPr lang="en-US" b="1" dirty="0">
                <a:solidFill>
                  <a:srgbClr val="002060"/>
                </a:solidFill>
                <a:ea typeface="MS PGothic" pitchFamily="34" charset="-128"/>
                <a:cs typeface="Calibri" pitchFamily="34" charset="0"/>
              </a:rPr>
              <a:t>G ADMINISTRASI KEPENDUDUKAN</a:t>
            </a:r>
          </a:p>
        </p:txBody>
      </p:sp>
      <p:sp>
        <p:nvSpPr>
          <p:cNvPr id="13" name="Rounded Rectangle 12"/>
          <p:cNvSpPr/>
          <p:nvPr/>
        </p:nvSpPr>
        <p:spPr>
          <a:xfrm>
            <a:off x="650796" y="5233245"/>
            <a:ext cx="3869558" cy="126759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847" tIns="41687" rIns="9847" bIns="41687" anchor="ctr"/>
          <a:lstStyle/>
          <a:p>
            <a:pPr algn="ctr" eaLnBrk="0" hangingPunct="0">
              <a:defRPr/>
            </a:pPr>
            <a:r>
              <a:rPr lang="en-US" sz="1900" b="1" dirty="0">
                <a:solidFill>
                  <a:srgbClr val="FFFF00"/>
                </a:solidFill>
                <a:ea typeface="MS PGothic" pitchFamily="34" charset="-128"/>
                <a:cs typeface="Calibri" pitchFamily="34" charset="0"/>
              </a:rPr>
              <a:t>PERPRES N</a:t>
            </a:r>
            <a:r>
              <a:rPr lang="id-ID" sz="1900" b="1" dirty="0">
                <a:solidFill>
                  <a:srgbClr val="FFFF00"/>
                </a:solidFill>
                <a:ea typeface="MS PGothic" pitchFamily="34" charset="-128"/>
                <a:cs typeface="Calibri" pitchFamily="34" charset="0"/>
              </a:rPr>
              <a:t>o</a:t>
            </a:r>
            <a:r>
              <a:rPr lang="en-US" sz="1900" b="1" dirty="0">
                <a:solidFill>
                  <a:srgbClr val="FFFF00"/>
                </a:solidFill>
                <a:ea typeface="MS PGothic" pitchFamily="34" charset="-128"/>
                <a:cs typeface="Calibri" pitchFamily="34" charset="0"/>
              </a:rPr>
              <a:t>. 112 Th. 2013</a:t>
            </a:r>
            <a:br>
              <a:rPr lang="id-ID" sz="1900" b="1" dirty="0">
                <a:solidFill>
                  <a:srgbClr val="FFFFFF"/>
                </a:solidFill>
                <a:ea typeface="MS PGothic" pitchFamily="34" charset="-128"/>
                <a:cs typeface="Calibri" pitchFamily="34" charset="0"/>
              </a:rPr>
            </a:br>
            <a:r>
              <a:rPr lang="id-ID" sz="1500" b="1" dirty="0">
                <a:solidFill>
                  <a:srgbClr val="FFFFFF"/>
                </a:solidFill>
                <a:ea typeface="MS PGothic" pitchFamily="34" charset="-128"/>
                <a:cs typeface="Calibri" pitchFamily="34" charset="0"/>
              </a:rPr>
              <a:t>Tentang  </a:t>
            </a:r>
            <a:r>
              <a:rPr lang="en-US" sz="1500" b="1" dirty="0" err="1">
                <a:solidFill>
                  <a:srgbClr val="FFFFFF"/>
                </a:solidFill>
                <a:ea typeface="MS PGothic" pitchFamily="34" charset="-128"/>
                <a:cs typeface="Calibri" pitchFamily="34" charset="0"/>
              </a:rPr>
              <a:t>Perubahan</a:t>
            </a:r>
            <a:r>
              <a:rPr lang="en-US" sz="1500" b="1" dirty="0">
                <a:solidFill>
                  <a:srgbClr val="FFFFFF"/>
                </a:solidFill>
                <a:ea typeface="MS PGothic" pitchFamily="34" charset="-128"/>
                <a:cs typeface="Calibri" pitchFamily="34" charset="0"/>
              </a:rPr>
              <a:t> </a:t>
            </a:r>
            <a:r>
              <a:rPr lang="en-US" sz="1500" b="1" dirty="0" err="1">
                <a:solidFill>
                  <a:srgbClr val="FFFFFF"/>
                </a:solidFill>
                <a:ea typeface="MS PGothic" pitchFamily="34" charset="-128"/>
                <a:cs typeface="Calibri" pitchFamily="34" charset="0"/>
              </a:rPr>
              <a:t>ke</a:t>
            </a:r>
            <a:r>
              <a:rPr lang="en-US" sz="1500" b="1" dirty="0">
                <a:solidFill>
                  <a:srgbClr val="FFFFFF"/>
                </a:solidFill>
                <a:ea typeface="MS PGothic" pitchFamily="34" charset="-128"/>
                <a:cs typeface="Calibri" pitchFamily="34" charset="0"/>
              </a:rPr>
              <a:t> IV  </a:t>
            </a:r>
            <a:r>
              <a:rPr lang="en-US" sz="1500" b="1" dirty="0" err="1">
                <a:solidFill>
                  <a:srgbClr val="FFFFFF"/>
                </a:solidFill>
                <a:ea typeface="MS PGothic" pitchFamily="34" charset="-128"/>
                <a:cs typeface="Calibri" pitchFamily="34" charset="0"/>
              </a:rPr>
              <a:t>Atas</a:t>
            </a:r>
            <a:r>
              <a:rPr lang="en-US" sz="1500" b="1" dirty="0">
                <a:solidFill>
                  <a:srgbClr val="FFFFFF"/>
                </a:solidFill>
                <a:ea typeface="MS PGothic" pitchFamily="34" charset="-128"/>
                <a:cs typeface="Calibri" pitchFamily="34" charset="0"/>
              </a:rPr>
              <a:t> </a:t>
            </a:r>
            <a:r>
              <a:rPr lang="en-US" sz="1500" b="1" dirty="0" err="1">
                <a:solidFill>
                  <a:srgbClr val="FFFFFF"/>
                </a:solidFill>
                <a:ea typeface="MS PGothic" pitchFamily="34" charset="-128"/>
                <a:cs typeface="Calibri" pitchFamily="34" charset="0"/>
              </a:rPr>
              <a:t>Perpres</a:t>
            </a:r>
            <a:r>
              <a:rPr lang="en-US" sz="1500" b="1" dirty="0">
                <a:solidFill>
                  <a:srgbClr val="FFFFFF"/>
                </a:solidFill>
                <a:ea typeface="MS PGothic" pitchFamily="34" charset="-128"/>
                <a:cs typeface="Calibri" pitchFamily="34" charset="0"/>
              </a:rPr>
              <a:t> No. 26 </a:t>
            </a:r>
            <a:r>
              <a:rPr lang="en-US" sz="1500" b="1" dirty="0" err="1">
                <a:solidFill>
                  <a:srgbClr val="FFFFFF"/>
                </a:solidFill>
                <a:ea typeface="MS PGothic" pitchFamily="34" charset="-128"/>
                <a:cs typeface="Calibri" pitchFamily="34" charset="0"/>
              </a:rPr>
              <a:t>Tahun</a:t>
            </a:r>
            <a:r>
              <a:rPr lang="en-US" sz="1500" b="1" dirty="0">
                <a:solidFill>
                  <a:srgbClr val="FFFFFF"/>
                </a:solidFill>
                <a:ea typeface="MS PGothic" pitchFamily="34" charset="-128"/>
                <a:cs typeface="Calibri" pitchFamily="34" charset="0"/>
              </a:rPr>
              <a:t> 2009</a:t>
            </a:r>
            <a:r>
              <a:rPr lang="id-ID" sz="1500" b="1" dirty="0">
                <a:solidFill>
                  <a:srgbClr val="FFFFFF"/>
                </a:solidFill>
                <a:ea typeface="MS PGothic" pitchFamily="34" charset="-128"/>
                <a:cs typeface="Calibri" pitchFamily="34" charset="0"/>
              </a:rPr>
              <a:t> ttg Penerapan KTP Berbasis NIK Secara nasional</a:t>
            </a:r>
            <a:endParaRPr lang="en-US" sz="1500" b="1" dirty="0">
              <a:solidFill>
                <a:srgbClr val="FFFFFF"/>
              </a:solidFill>
              <a:ea typeface="MS PGothic" pitchFamily="34" charset="-128"/>
              <a:cs typeface="Calibri" pitchFamily="34" charset="0"/>
            </a:endParaRPr>
          </a:p>
        </p:txBody>
      </p:sp>
      <p:sp>
        <p:nvSpPr>
          <p:cNvPr id="15" name="Rounded Rectangle 14"/>
          <p:cNvSpPr/>
          <p:nvPr/>
        </p:nvSpPr>
        <p:spPr>
          <a:xfrm>
            <a:off x="700392" y="3558494"/>
            <a:ext cx="3250406" cy="12192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83377" tIns="41687" rIns="83377" bIns="41687" anchor="ctr"/>
          <a:lstStyle/>
          <a:p>
            <a:pPr algn="ctr" eaLnBrk="0" hangingPunct="0">
              <a:defRPr/>
            </a:pPr>
            <a:r>
              <a:rPr lang="en-US" sz="1900" b="1" dirty="0">
                <a:solidFill>
                  <a:srgbClr val="FFFF00"/>
                </a:solidFill>
                <a:ea typeface="MS PGothic" pitchFamily="34" charset="-128"/>
                <a:cs typeface="Calibri" pitchFamily="34" charset="0"/>
              </a:rPr>
              <a:t>PP N</a:t>
            </a:r>
            <a:r>
              <a:rPr lang="id-ID" sz="1900" b="1" dirty="0">
                <a:solidFill>
                  <a:srgbClr val="FFFF00"/>
                </a:solidFill>
                <a:ea typeface="MS PGothic" pitchFamily="34" charset="-128"/>
                <a:cs typeface="Calibri" pitchFamily="34" charset="0"/>
              </a:rPr>
              <a:t>o</a:t>
            </a:r>
            <a:r>
              <a:rPr lang="en-US" sz="1900" b="1" dirty="0">
                <a:solidFill>
                  <a:srgbClr val="FFFF00"/>
                </a:solidFill>
                <a:ea typeface="MS PGothic" pitchFamily="34" charset="-128"/>
                <a:cs typeface="Calibri" pitchFamily="34" charset="0"/>
              </a:rPr>
              <a:t>. 37 TH 2007</a:t>
            </a:r>
            <a:br>
              <a:rPr lang="id-ID" sz="1900" b="1" dirty="0">
                <a:solidFill>
                  <a:srgbClr val="FFFFFF"/>
                </a:solidFill>
                <a:ea typeface="MS PGothic" pitchFamily="34" charset="-128"/>
                <a:cs typeface="Calibri" pitchFamily="34" charset="0"/>
              </a:rPr>
            </a:br>
            <a:r>
              <a:rPr lang="id-ID" sz="1400" b="1" dirty="0">
                <a:solidFill>
                  <a:srgbClr val="FFFFFF"/>
                </a:solidFill>
                <a:ea typeface="MS PGothic" pitchFamily="34" charset="-128"/>
                <a:cs typeface="Calibri" pitchFamily="34" charset="0"/>
              </a:rPr>
              <a:t>Ttg Pelaksanaan UU No.23 Tahun 2006</a:t>
            </a:r>
            <a:r>
              <a:rPr lang="en-US" sz="1400" b="1" dirty="0">
                <a:solidFill>
                  <a:srgbClr val="FFFFFF"/>
                </a:solidFill>
                <a:ea typeface="MS PGothic" pitchFamily="34" charset="-128"/>
                <a:cs typeface="Calibri" pitchFamily="34" charset="0"/>
              </a:rPr>
              <a:t> </a:t>
            </a:r>
            <a:r>
              <a:rPr lang="en-US" sz="1400" b="1" dirty="0" err="1">
                <a:solidFill>
                  <a:srgbClr val="FFFFFF"/>
                </a:solidFill>
                <a:ea typeface="MS PGothic" pitchFamily="34" charset="-128"/>
                <a:cs typeface="Calibri" pitchFamily="34" charset="0"/>
              </a:rPr>
              <a:t>ttg</a:t>
            </a:r>
            <a:r>
              <a:rPr lang="en-US" sz="1400" b="1" dirty="0">
                <a:solidFill>
                  <a:srgbClr val="FFFFFF"/>
                </a:solidFill>
                <a:ea typeface="MS PGothic" pitchFamily="34" charset="-128"/>
                <a:cs typeface="Calibri" pitchFamily="34" charset="0"/>
              </a:rPr>
              <a:t> </a:t>
            </a:r>
            <a:r>
              <a:rPr lang="en-US" sz="1400" b="1" dirty="0" err="1">
                <a:solidFill>
                  <a:srgbClr val="FFFFFF"/>
                </a:solidFill>
                <a:ea typeface="MS PGothic" pitchFamily="34" charset="-128"/>
                <a:cs typeface="Calibri" pitchFamily="34" charset="0"/>
              </a:rPr>
              <a:t>Adminduk</a:t>
            </a:r>
            <a:endParaRPr lang="en-US" sz="1400" b="1" dirty="0">
              <a:solidFill>
                <a:srgbClr val="FFFFFF"/>
              </a:solidFill>
              <a:ea typeface="MS PGothic" pitchFamily="34" charset="-128"/>
              <a:cs typeface="Calibri" pitchFamily="34" charset="0"/>
            </a:endParaRPr>
          </a:p>
        </p:txBody>
      </p:sp>
      <p:sp>
        <p:nvSpPr>
          <p:cNvPr id="16" name="Bent Arrow 15"/>
          <p:cNvSpPr/>
          <p:nvPr/>
        </p:nvSpPr>
        <p:spPr>
          <a:xfrm flipV="1">
            <a:off x="777777" y="1986876"/>
            <a:ext cx="653522" cy="517525"/>
          </a:xfrm>
          <a:prstGeom prst="bentArrow">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3377" tIns="41687" rIns="83377" bIns="41687" anchor="ctr"/>
          <a:lstStyle/>
          <a:p>
            <a:pPr algn="ctr" eaLnBrk="0" hangingPunct="0">
              <a:defRPr/>
            </a:pPr>
            <a:endParaRPr lang="id-ID">
              <a:solidFill>
                <a:prstClr val="black"/>
              </a:solidFill>
            </a:endParaRPr>
          </a:p>
        </p:txBody>
      </p:sp>
      <p:sp>
        <p:nvSpPr>
          <p:cNvPr id="17" name="Rounded Rectangle 16"/>
          <p:cNvSpPr/>
          <p:nvPr/>
        </p:nvSpPr>
        <p:spPr>
          <a:xfrm>
            <a:off x="416623" y="915316"/>
            <a:ext cx="4636558" cy="1071563"/>
          </a:xfrm>
          <a:prstGeom prst="roundRect">
            <a:avLst/>
          </a:prstGeom>
          <a:solidFill>
            <a:srgbClr val="00B050"/>
          </a:solidFill>
          <a:ln>
            <a:solidFill>
              <a:schemeClr val="bg1"/>
            </a:solidFill>
          </a:ln>
        </p:spPr>
        <p:style>
          <a:lnRef idx="1">
            <a:schemeClr val="accent2"/>
          </a:lnRef>
          <a:fillRef idx="2">
            <a:schemeClr val="accent2"/>
          </a:fillRef>
          <a:effectRef idx="1">
            <a:schemeClr val="accent2"/>
          </a:effectRef>
          <a:fontRef idx="minor">
            <a:schemeClr val="dk1"/>
          </a:fontRef>
        </p:style>
        <p:txBody>
          <a:bodyPr lIns="83377" tIns="41687" rIns="83377" bIns="41687" anchor="ctr"/>
          <a:lstStyle/>
          <a:p>
            <a:pPr algn="ctr" eaLnBrk="0" hangingPunct="0">
              <a:defRPr/>
            </a:pPr>
            <a:r>
              <a:rPr lang="en-US" sz="2000" b="1" dirty="0">
                <a:solidFill>
                  <a:prstClr val="white"/>
                </a:solidFill>
                <a:ea typeface="MS PGothic" pitchFamily="34" charset="-128"/>
                <a:cs typeface="Calibri" pitchFamily="34" charset="0"/>
              </a:rPr>
              <a:t>UNDANG </a:t>
            </a:r>
            <a:r>
              <a:rPr lang="en-US" sz="2000" b="1" dirty="0" err="1">
                <a:solidFill>
                  <a:prstClr val="white"/>
                </a:solidFill>
                <a:ea typeface="MS PGothic" pitchFamily="34" charset="-128"/>
                <a:cs typeface="Calibri" pitchFamily="34" charset="0"/>
              </a:rPr>
              <a:t>UNDANG</a:t>
            </a:r>
            <a:r>
              <a:rPr lang="en-US" sz="2000" b="1" dirty="0">
                <a:solidFill>
                  <a:prstClr val="white"/>
                </a:solidFill>
                <a:ea typeface="MS PGothic" pitchFamily="34" charset="-128"/>
                <a:cs typeface="Calibri" pitchFamily="34" charset="0"/>
              </a:rPr>
              <a:t> DASAR 1945 PASAL 26 AYAT (3)</a:t>
            </a:r>
          </a:p>
        </p:txBody>
      </p:sp>
      <p:sp>
        <p:nvSpPr>
          <p:cNvPr id="18" name="Right Arrow 17"/>
          <p:cNvSpPr/>
          <p:nvPr/>
        </p:nvSpPr>
        <p:spPr>
          <a:xfrm>
            <a:off x="5111652" y="1272494"/>
            <a:ext cx="405872" cy="457200"/>
          </a:xfrm>
          <a:prstGeom prst="rightArrow">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3377" tIns="41687" rIns="83377" bIns="41687" anchor="ctr"/>
          <a:lstStyle/>
          <a:p>
            <a:pPr algn="ctr" eaLnBrk="0" hangingPunct="0">
              <a:defRPr/>
            </a:pPr>
            <a:endParaRPr lang="en-US">
              <a:solidFill>
                <a:prstClr val="white"/>
              </a:solidFill>
            </a:endParaRPr>
          </a:p>
        </p:txBody>
      </p:sp>
      <p:sp>
        <p:nvSpPr>
          <p:cNvPr id="19" name="Right Arrow 18"/>
          <p:cNvSpPr/>
          <p:nvPr/>
        </p:nvSpPr>
        <p:spPr>
          <a:xfrm rot="5400000">
            <a:off x="2320572" y="3016553"/>
            <a:ext cx="436563" cy="581290"/>
          </a:xfrm>
          <a:prstGeom prst="rightArrow">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3377" tIns="41687" rIns="83377" bIns="41687" anchor="ctr"/>
          <a:lstStyle/>
          <a:p>
            <a:pPr algn="ctr" eaLnBrk="0" hangingPunct="0">
              <a:defRPr/>
            </a:pPr>
            <a:endParaRPr lang="en-US">
              <a:solidFill>
                <a:prstClr val="white"/>
              </a:solidFill>
            </a:endParaRPr>
          </a:p>
        </p:txBody>
      </p:sp>
      <p:sp>
        <p:nvSpPr>
          <p:cNvPr id="20" name="Rounded Rectangle 19"/>
          <p:cNvSpPr/>
          <p:nvPr/>
        </p:nvSpPr>
        <p:spPr>
          <a:xfrm>
            <a:off x="5294291" y="2129751"/>
            <a:ext cx="3637361" cy="1000125"/>
          </a:xfrm>
          <a:prstGeom prst="roundRect">
            <a:avLst/>
          </a:prstGeom>
          <a:solidFill>
            <a:srgbClr val="92D050"/>
          </a:solidFill>
          <a:ln>
            <a:solidFill>
              <a:schemeClr val="accent4">
                <a:lumMod val="75000"/>
              </a:schemeClr>
            </a:solidFill>
          </a:ln>
        </p:spPr>
        <p:style>
          <a:lnRef idx="1">
            <a:schemeClr val="accent1"/>
          </a:lnRef>
          <a:fillRef idx="2">
            <a:schemeClr val="accent1"/>
          </a:fillRef>
          <a:effectRef idx="1">
            <a:schemeClr val="accent1"/>
          </a:effectRef>
          <a:fontRef idx="minor">
            <a:schemeClr val="dk1"/>
          </a:fontRef>
        </p:style>
        <p:txBody>
          <a:bodyPr lIns="83377" tIns="41687" rIns="83377" bIns="41687" anchor="ctr"/>
          <a:lstStyle/>
          <a:p>
            <a:pPr algn="ctr" eaLnBrk="0" hangingPunct="0">
              <a:defRPr/>
            </a:pPr>
            <a:r>
              <a:rPr lang="en-US" b="1" dirty="0">
                <a:solidFill>
                  <a:srgbClr val="002060"/>
                </a:solidFill>
                <a:ea typeface="MS PGothic" pitchFamily="34" charset="-128"/>
                <a:cs typeface="Calibri" pitchFamily="34" charset="0"/>
              </a:rPr>
              <a:t>UNDANG-UNDANG N</a:t>
            </a:r>
            <a:r>
              <a:rPr lang="id-ID" b="1" dirty="0">
                <a:solidFill>
                  <a:srgbClr val="002060"/>
                </a:solidFill>
                <a:ea typeface="MS PGothic" pitchFamily="34" charset="-128"/>
                <a:cs typeface="Calibri" pitchFamily="34" charset="0"/>
              </a:rPr>
              <a:t>o</a:t>
            </a:r>
            <a:r>
              <a:rPr lang="en-US" b="1" dirty="0">
                <a:solidFill>
                  <a:srgbClr val="002060"/>
                </a:solidFill>
                <a:ea typeface="MS PGothic" pitchFamily="34" charset="-128"/>
                <a:cs typeface="Calibri" pitchFamily="34" charset="0"/>
              </a:rPr>
              <a:t>. 24 TH 2013 T</a:t>
            </a:r>
            <a:r>
              <a:rPr lang="id-ID" b="1" dirty="0">
                <a:solidFill>
                  <a:srgbClr val="002060"/>
                </a:solidFill>
                <a:ea typeface="MS PGothic" pitchFamily="34" charset="-128"/>
                <a:cs typeface="Calibri" pitchFamily="34" charset="0"/>
              </a:rPr>
              <a:t>EN</a:t>
            </a:r>
            <a:r>
              <a:rPr lang="en-US" b="1" dirty="0">
                <a:solidFill>
                  <a:srgbClr val="002060"/>
                </a:solidFill>
                <a:ea typeface="MS PGothic" pitchFamily="34" charset="-128"/>
                <a:cs typeface="Calibri" pitchFamily="34" charset="0"/>
              </a:rPr>
              <a:t>T</a:t>
            </a:r>
            <a:r>
              <a:rPr lang="id-ID" b="1" dirty="0">
                <a:solidFill>
                  <a:srgbClr val="002060"/>
                </a:solidFill>
                <a:ea typeface="MS PGothic" pitchFamily="34" charset="-128"/>
                <a:cs typeface="Calibri" pitchFamily="34" charset="0"/>
              </a:rPr>
              <a:t>AN</a:t>
            </a:r>
            <a:r>
              <a:rPr lang="en-US" b="1" dirty="0">
                <a:solidFill>
                  <a:srgbClr val="002060"/>
                </a:solidFill>
                <a:ea typeface="MS PGothic" pitchFamily="34" charset="-128"/>
                <a:cs typeface="Calibri" pitchFamily="34" charset="0"/>
              </a:rPr>
              <a:t>G PERUBAHAN UU NO. 23 TAHUN 2006</a:t>
            </a:r>
          </a:p>
        </p:txBody>
      </p:sp>
      <p:sp>
        <p:nvSpPr>
          <p:cNvPr id="21" name="Flowchart: Decision 20"/>
          <p:cNvSpPr/>
          <p:nvPr/>
        </p:nvSpPr>
        <p:spPr>
          <a:xfrm>
            <a:off x="4984729" y="2344066"/>
            <a:ext cx="386953" cy="612775"/>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3377" tIns="41687" rIns="83377" bIns="41687" anchor="ctr"/>
          <a:lstStyle/>
          <a:p>
            <a:pPr algn="ctr" eaLnBrk="0" hangingPunct="0">
              <a:defRPr/>
            </a:pPr>
            <a:endParaRPr lang="en-US">
              <a:solidFill>
                <a:prstClr val="white"/>
              </a:solidFill>
            </a:endParaRPr>
          </a:p>
        </p:txBody>
      </p:sp>
      <p:sp>
        <p:nvSpPr>
          <p:cNvPr id="22" name="Diamond 21"/>
          <p:cNvSpPr/>
          <p:nvPr/>
        </p:nvSpPr>
        <p:spPr>
          <a:xfrm>
            <a:off x="4520357" y="5404735"/>
            <a:ext cx="464344" cy="91440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3377" tIns="41687" rIns="83377" bIns="41687" anchor="ctr"/>
          <a:lstStyle/>
          <a:p>
            <a:pPr algn="ctr" eaLnBrk="0" hangingPunct="0">
              <a:defRPr/>
            </a:pPr>
            <a:endParaRPr lang="en-US">
              <a:solidFill>
                <a:prstClr val="white"/>
              </a:solidFill>
            </a:endParaRPr>
          </a:p>
        </p:txBody>
      </p:sp>
      <p:sp>
        <p:nvSpPr>
          <p:cNvPr id="23" name="Rounded Rectangle 22"/>
          <p:cNvSpPr/>
          <p:nvPr/>
        </p:nvSpPr>
        <p:spPr>
          <a:xfrm>
            <a:off x="5000425" y="5223580"/>
            <a:ext cx="3869557" cy="127725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2672" tIns="41687" rIns="42672" bIns="41687" anchor="ctr"/>
          <a:lstStyle/>
          <a:p>
            <a:pPr algn="ctr" eaLnBrk="0" hangingPunct="0">
              <a:defRPr/>
            </a:pPr>
            <a:r>
              <a:rPr lang="en-US" b="1" dirty="0">
                <a:solidFill>
                  <a:srgbClr val="FFFF00"/>
                </a:solidFill>
                <a:latin typeface="Tahoma" pitchFamily="34" charset="0"/>
                <a:ea typeface="Tahoma" pitchFamily="34" charset="0"/>
                <a:cs typeface="Tahoma" pitchFamily="34" charset="0"/>
              </a:rPr>
              <a:t>PERPRES N</a:t>
            </a:r>
            <a:r>
              <a:rPr lang="id-ID" b="1" dirty="0">
                <a:solidFill>
                  <a:srgbClr val="FFFF00"/>
                </a:solidFill>
                <a:latin typeface="Tahoma" pitchFamily="34" charset="0"/>
                <a:ea typeface="Tahoma" pitchFamily="34" charset="0"/>
                <a:cs typeface="Tahoma" pitchFamily="34" charset="0"/>
              </a:rPr>
              <a:t>o</a:t>
            </a:r>
            <a:r>
              <a:rPr lang="en-US" b="1" dirty="0">
                <a:solidFill>
                  <a:srgbClr val="FFFF00"/>
                </a:solidFill>
                <a:latin typeface="Tahoma" pitchFamily="34" charset="0"/>
                <a:ea typeface="Tahoma" pitchFamily="34" charset="0"/>
                <a:cs typeface="Tahoma" pitchFamily="34" charset="0"/>
              </a:rPr>
              <a:t>. 2</a:t>
            </a:r>
            <a:r>
              <a:rPr lang="id-ID" b="1" dirty="0">
                <a:solidFill>
                  <a:srgbClr val="FFFF00"/>
                </a:solidFill>
                <a:latin typeface="Tahoma" pitchFamily="34" charset="0"/>
                <a:ea typeface="Tahoma" pitchFamily="34" charset="0"/>
                <a:cs typeface="Tahoma" pitchFamily="34" charset="0"/>
              </a:rPr>
              <a:t>6</a:t>
            </a:r>
            <a:r>
              <a:rPr lang="en-US" b="1" dirty="0">
                <a:solidFill>
                  <a:srgbClr val="FFFF00"/>
                </a:solidFill>
                <a:latin typeface="Tahoma" pitchFamily="34" charset="0"/>
                <a:ea typeface="Tahoma" pitchFamily="34" charset="0"/>
                <a:cs typeface="Tahoma" pitchFamily="34" charset="0"/>
              </a:rPr>
              <a:t> TH 20</a:t>
            </a:r>
            <a:r>
              <a:rPr lang="id-ID" b="1" dirty="0">
                <a:solidFill>
                  <a:srgbClr val="FFFF00"/>
                </a:solidFill>
                <a:latin typeface="Tahoma" pitchFamily="34" charset="0"/>
                <a:ea typeface="Tahoma" pitchFamily="34" charset="0"/>
                <a:cs typeface="Tahoma" pitchFamily="34" charset="0"/>
              </a:rPr>
              <a:t>1</a:t>
            </a:r>
            <a:r>
              <a:rPr lang="en-US" b="1" dirty="0">
                <a:solidFill>
                  <a:srgbClr val="FFFF00"/>
                </a:solidFill>
                <a:latin typeface="Tahoma" pitchFamily="34" charset="0"/>
                <a:ea typeface="Tahoma" pitchFamily="34" charset="0"/>
                <a:cs typeface="Tahoma" pitchFamily="34" charset="0"/>
              </a:rPr>
              <a:t>8</a:t>
            </a:r>
            <a:br>
              <a:rPr lang="id-ID" b="1" dirty="0">
                <a:solidFill>
                  <a:srgbClr val="FFFFFF"/>
                </a:solidFill>
                <a:latin typeface="Tahoma" pitchFamily="34" charset="0"/>
                <a:ea typeface="Tahoma" pitchFamily="34" charset="0"/>
                <a:cs typeface="Tahoma" pitchFamily="34" charset="0"/>
              </a:rPr>
            </a:br>
            <a:r>
              <a:rPr lang="id-ID" sz="1500" b="1" dirty="0">
                <a:solidFill>
                  <a:srgbClr val="FFFFFF"/>
                </a:solidFill>
                <a:latin typeface="Tahoma" pitchFamily="34" charset="0"/>
                <a:ea typeface="Tahoma" pitchFamily="34" charset="0"/>
                <a:cs typeface="Tahoma" pitchFamily="34" charset="0"/>
              </a:rPr>
              <a:t>Ttg Pe</a:t>
            </a:r>
            <a:r>
              <a:rPr lang="en-US" sz="1500" b="1" dirty="0" err="1">
                <a:solidFill>
                  <a:srgbClr val="FFFFFF"/>
                </a:solidFill>
                <a:latin typeface="Tahoma" pitchFamily="34" charset="0"/>
                <a:ea typeface="Tahoma" pitchFamily="34" charset="0"/>
                <a:cs typeface="Tahoma" pitchFamily="34" charset="0"/>
              </a:rPr>
              <a:t>rsyaratan</a:t>
            </a:r>
            <a:r>
              <a:rPr lang="en-US" sz="1500" b="1" dirty="0">
                <a:solidFill>
                  <a:srgbClr val="FFFFFF"/>
                </a:solidFill>
                <a:latin typeface="Tahoma" pitchFamily="34" charset="0"/>
                <a:ea typeface="Tahoma" pitchFamily="34" charset="0"/>
                <a:cs typeface="Tahoma" pitchFamily="34" charset="0"/>
              </a:rPr>
              <a:t> </a:t>
            </a:r>
            <a:r>
              <a:rPr lang="en-US" sz="1500" b="1" dirty="0" err="1">
                <a:solidFill>
                  <a:srgbClr val="FFFFFF"/>
                </a:solidFill>
                <a:latin typeface="Tahoma" pitchFamily="34" charset="0"/>
                <a:ea typeface="Tahoma" pitchFamily="34" charset="0"/>
                <a:cs typeface="Tahoma" pitchFamily="34" charset="0"/>
              </a:rPr>
              <a:t>dan</a:t>
            </a:r>
            <a:r>
              <a:rPr lang="en-US" sz="1500" b="1" dirty="0">
                <a:solidFill>
                  <a:srgbClr val="FFFFFF"/>
                </a:solidFill>
                <a:latin typeface="Tahoma" pitchFamily="34" charset="0"/>
                <a:ea typeface="Tahoma" pitchFamily="34" charset="0"/>
                <a:cs typeface="Tahoma" pitchFamily="34" charset="0"/>
              </a:rPr>
              <a:t> Tata Cara  </a:t>
            </a:r>
            <a:r>
              <a:rPr lang="en-US" sz="1500" b="1" dirty="0" err="1">
                <a:solidFill>
                  <a:srgbClr val="FFFFFF"/>
                </a:solidFill>
                <a:latin typeface="Tahoma" pitchFamily="34" charset="0"/>
                <a:ea typeface="Tahoma" pitchFamily="34" charset="0"/>
                <a:cs typeface="Tahoma" pitchFamily="34" charset="0"/>
              </a:rPr>
              <a:t>Dafduk</a:t>
            </a:r>
            <a:r>
              <a:rPr lang="en-US" sz="1500" b="1" dirty="0">
                <a:solidFill>
                  <a:srgbClr val="FFFFFF"/>
                </a:solidFill>
                <a:latin typeface="Tahoma" pitchFamily="34" charset="0"/>
                <a:ea typeface="Tahoma" pitchFamily="34" charset="0"/>
                <a:cs typeface="Tahoma" pitchFamily="34" charset="0"/>
              </a:rPr>
              <a:t> </a:t>
            </a:r>
            <a:r>
              <a:rPr lang="en-US" sz="1500" b="1" dirty="0" err="1">
                <a:solidFill>
                  <a:srgbClr val="FFFFFF"/>
                </a:solidFill>
                <a:latin typeface="Tahoma" pitchFamily="34" charset="0"/>
                <a:ea typeface="Tahoma" pitchFamily="34" charset="0"/>
                <a:cs typeface="Tahoma" pitchFamily="34" charset="0"/>
              </a:rPr>
              <a:t>dan</a:t>
            </a:r>
            <a:r>
              <a:rPr lang="en-US" sz="1500" b="1" dirty="0">
                <a:solidFill>
                  <a:srgbClr val="FFFFFF"/>
                </a:solidFill>
                <a:latin typeface="Tahoma" pitchFamily="34" charset="0"/>
                <a:ea typeface="Tahoma" pitchFamily="34" charset="0"/>
                <a:cs typeface="Tahoma" pitchFamily="34" charset="0"/>
              </a:rPr>
              <a:t> </a:t>
            </a:r>
            <a:r>
              <a:rPr lang="en-US" sz="1500" b="1" dirty="0" err="1">
                <a:solidFill>
                  <a:srgbClr val="FFFFFF"/>
                </a:solidFill>
                <a:latin typeface="Tahoma" pitchFamily="34" charset="0"/>
                <a:ea typeface="Tahoma" pitchFamily="34" charset="0"/>
                <a:cs typeface="Tahoma" pitchFamily="34" charset="0"/>
              </a:rPr>
              <a:t>Capil</a:t>
            </a:r>
            <a:r>
              <a:rPr lang="en-US" sz="1500" b="1" dirty="0">
                <a:solidFill>
                  <a:srgbClr val="FFFFFF"/>
                </a:solidFill>
                <a:latin typeface="Tahoma" pitchFamily="34" charset="0"/>
                <a:ea typeface="Tahoma" pitchFamily="34" charset="0"/>
                <a:cs typeface="Tahoma" pitchFamily="34" charset="0"/>
              </a:rPr>
              <a:t> </a:t>
            </a:r>
            <a:r>
              <a:rPr lang="id-ID" sz="1500" b="1" dirty="0">
                <a:solidFill>
                  <a:srgbClr val="FFFFFF"/>
                </a:solidFill>
                <a:latin typeface="Tahoma" pitchFamily="34" charset="0"/>
                <a:ea typeface="Tahoma" pitchFamily="34" charset="0"/>
                <a:cs typeface="Tahoma" pitchFamily="34" charset="0"/>
              </a:rPr>
              <a:t> </a:t>
            </a:r>
            <a:br>
              <a:rPr lang="id-ID" sz="1500" b="1" dirty="0">
                <a:solidFill>
                  <a:srgbClr val="FFFFFF"/>
                </a:solidFill>
                <a:latin typeface="Tahoma" pitchFamily="34" charset="0"/>
                <a:ea typeface="Tahoma" pitchFamily="34" charset="0"/>
                <a:cs typeface="Tahoma" pitchFamily="34" charset="0"/>
              </a:rPr>
            </a:br>
            <a:r>
              <a:rPr lang="id-ID" sz="1500" b="1" dirty="0">
                <a:solidFill>
                  <a:srgbClr val="FFFFFF"/>
                </a:solidFill>
                <a:latin typeface="Tahoma" pitchFamily="34" charset="0"/>
                <a:ea typeface="Tahoma" pitchFamily="34" charset="0"/>
                <a:cs typeface="Tahoma" pitchFamily="34" charset="0"/>
              </a:rPr>
              <a:t>(Diundangkan 18 Oktober 2018)</a:t>
            </a:r>
            <a:endParaRPr lang="en-US" sz="1500" b="1" dirty="0">
              <a:solidFill>
                <a:srgbClr val="FFFFFF"/>
              </a:solidFill>
              <a:latin typeface="Tahoma" pitchFamily="34" charset="0"/>
              <a:ea typeface="Tahoma" pitchFamily="34" charset="0"/>
              <a:cs typeface="Tahoma" pitchFamily="34" charset="0"/>
            </a:endParaRPr>
          </a:p>
        </p:txBody>
      </p:sp>
      <p:sp>
        <p:nvSpPr>
          <p:cNvPr id="24" name="Down Arrow 23"/>
          <p:cNvSpPr/>
          <p:nvPr/>
        </p:nvSpPr>
        <p:spPr>
          <a:xfrm>
            <a:off x="2275999" y="4786323"/>
            <a:ext cx="524536" cy="428625"/>
          </a:xfrm>
          <a:prstGeom prst="downArrow">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83377" tIns="41687" rIns="83377" bIns="41687" anchor="ctr"/>
          <a:lstStyle/>
          <a:p>
            <a:pPr algn="ctr" eaLnBrk="0" hangingPunct="0">
              <a:defRPr/>
            </a:pPr>
            <a:endParaRPr lang="en-US">
              <a:solidFill>
                <a:prstClr val="white"/>
              </a:solidFill>
            </a:endParaRPr>
          </a:p>
        </p:txBody>
      </p:sp>
      <p:sp>
        <p:nvSpPr>
          <p:cNvPr id="25" name="Flowchart: Decision 24"/>
          <p:cNvSpPr/>
          <p:nvPr/>
        </p:nvSpPr>
        <p:spPr>
          <a:xfrm>
            <a:off x="3765577" y="3806151"/>
            <a:ext cx="386953" cy="612775"/>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3377" tIns="41687" rIns="83377" bIns="41687" anchor="ctr"/>
          <a:lstStyle/>
          <a:p>
            <a:pPr algn="ctr" eaLnBrk="0" hangingPunct="0">
              <a:defRPr/>
            </a:pPr>
            <a:endParaRPr lang="en-US">
              <a:solidFill>
                <a:prstClr val="white"/>
              </a:solidFill>
            </a:endParaRPr>
          </a:p>
        </p:txBody>
      </p:sp>
      <p:sp>
        <p:nvSpPr>
          <p:cNvPr id="26" name="Title 1"/>
          <p:cNvSpPr txBox="1"/>
          <p:nvPr/>
        </p:nvSpPr>
        <p:spPr>
          <a:xfrm>
            <a:off x="-200472" y="214314"/>
            <a:ext cx="9906000" cy="642918"/>
          </a:xfrm>
          <a:prstGeom prst="rect">
            <a:avLst/>
          </a:prstGeom>
          <a:noFill/>
        </p:spPr>
        <p:txBody>
          <a:bodyPr lIns="83377" tIns="41687" rIns="83377" bIns="41687"/>
          <a:lstStyle/>
          <a:p>
            <a:pPr algn="ctr" eaLnBrk="0" hangingPunct="0">
              <a:defRPr/>
            </a:pPr>
            <a:r>
              <a:rPr lang="id-ID" sz="4000" b="1" dirty="0">
                <a:ln w="6350">
                  <a:noFill/>
                </a:ln>
                <a:solidFill>
                  <a:prstClr val="black"/>
                </a:solidFill>
                <a:effectLst>
                  <a:outerShdw blurRad="38100" dist="38100" dir="2700000" algn="tl">
                    <a:srgbClr val="000000">
                      <a:alpha val="43137"/>
                    </a:srgbClr>
                  </a:outerShdw>
                </a:effectLst>
                <a:cs typeface="Arial" charset="0"/>
              </a:rPr>
              <a:t>C. </a:t>
            </a:r>
            <a:r>
              <a:rPr lang="en-US" sz="4000" b="1" dirty="0">
                <a:ln w="6350">
                  <a:noFill/>
                </a:ln>
                <a:solidFill>
                  <a:prstClr val="black"/>
                </a:solidFill>
                <a:effectLst>
                  <a:outerShdw blurRad="38100" dist="38100" dir="2700000" algn="tl">
                    <a:srgbClr val="000000">
                      <a:alpha val="43137"/>
                    </a:srgbClr>
                  </a:outerShdw>
                </a:effectLst>
                <a:cs typeface="Arial" charset="0"/>
              </a:rPr>
              <a:t>DASAR </a:t>
            </a:r>
            <a:r>
              <a:rPr lang="id-ID" sz="4000" b="1" dirty="0">
                <a:ln w="6350">
                  <a:noFill/>
                </a:ln>
                <a:solidFill>
                  <a:prstClr val="black"/>
                </a:solidFill>
                <a:effectLst>
                  <a:outerShdw blurRad="38100" dist="38100" dir="2700000" algn="tl">
                    <a:srgbClr val="000000">
                      <a:alpha val="43137"/>
                    </a:srgbClr>
                  </a:outerShdw>
                </a:effectLst>
                <a:cs typeface="Arial" charset="0"/>
              </a:rPr>
              <a:t> </a:t>
            </a:r>
            <a:r>
              <a:rPr lang="en-US" sz="4000" b="1" dirty="0">
                <a:ln w="6350">
                  <a:noFill/>
                </a:ln>
                <a:solidFill>
                  <a:prstClr val="black"/>
                </a:solidFill>
                <a:effectLst>
                  <a:outerShdw blurRad="38100" dist="38100" dir="2700000" algn="tl">
                    <a:srgbClr val="000000">
                      <a:alpha val="43137"/>
                    </a:srgbClr>
                  </a:outerShdw>
                </a:effectLst>
                <a:cs typeface="Arial" charset="0"/>
              </a:rPr>
              <a:t>HUKUM</a:t>
            </a:r>
          </a:p>
        </p:txBody>
      </p:sp>
      <p:sp>
        <p:nvSpPr>
          <p:cNvPr id="27" name="TextBox 26"/>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28" name="Straight Connector 27"/>
          <p:cNvCxnSpPr/>
          <p:nvPr/>
        </p:nvCxnSpPr>
        <p:spPr>
          <a:xfrm>
            <a:off x="756970"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66191"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a:solidFill>
                  <a:srgbClr val="FFFFFF"/>
                </a:solidFill>
                <a:latin typeface="Tahoma" pitchFamily="34" charset="0"/>
                <a:ea typeface="Tahoma" pitchFamily="34" charset="0"/>
                <a:cs typeface="Tahoma" pitchFamily="34" charset="0"/>
              </a:rPr>
              <a:t>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7" name="Rectangle 36">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9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3377" tIns="41687" rIns="83377" bIns="41687" rtlCol="0" anchor="ctr"/>
          <a:lstStyle/>
          <a:p>
            <a:pPr algn="ctr"/>
            <a:endParaRPr lang="en-US"/>
          </a:p>
        </p:txBody>
      </p:sp>
      <p:sp>
        <p:nvSpPr>
          <p:cNvPr id="68" name="Rectangle 38">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905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3377" tIns="41687" rIns="83377" bIns="41687" rtlCol="0" anchor="ctr"/>
          <a:lstStyle/>
          <a:p>
            <a:pPr algn="ctr"/>
            <a:endParaRPr lang="en-US"/>
          </a:p>
        </p:txBody>
      </p:sp>
      <p:pic>
        <p:nvPicPr>
          <p:cNvPr id="41" name="Picture 40">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1" y="0"/>
            <a:ext cx="9906000" cy="6858000"/>
          </a:xfrm>
          <a:prstGeom prst="rect">
            <a:avLst/>
          </a:prstGeom>
        </p:spPr>
      </p:pic>
      <p:sp>
        <p:nvSpPr>
          <p:cNvPr id="2" name="Title 1"/>
          <p:cNvSpPr>
            <a:spLocks noGrp="1"/>
          </p:cNvSpPr>
          <p:nvPr>
            <p:ph type="title"/>
          </p:nvPr>
        </p:nvSpPr>
        <p:spPr>
          <a:xfrm>
            <a:off x="520068" y="2053641"/>
            <a:ext cx="2981193" cy="2760098"/>
          </a:xfrm>
        </p:spPr>
        <p:txBody>
          <a:bodyPr>
            <a:normAutofit fontScale="90000"/>
          </a:bodyPr>
          <a:lstStyle/>
          <a:p>
            <a:r>
              <a:rPr lang="en-US" b="1" dirty="0">
                <a:solidFill>
                  <a:srgbClr val="FFFFFF"/>
                </a:solidFill>
              </a:rPr>
              <a:t>DASAR HUKUM PENERAPAN TTE</a:t>
            </a:r>
          </a:p>
        </p:txBody>
      </p:sp>
      <p:sp>
        <p:nvSpPr>
          <p:cNvPr id="28" name="Content Placeholder 2"/>
          <p:cNvSpPr>
            <a:spLocks noGrp="1"/>
          </p:cNvSpPr>
          <p:nvPr>
            <p:ph idx="1"/>
          </p:nvPr>
        </p:nvSpPr>
        <p:spPr>
          <a:xfrm>
            <a:off x="4948593" y="801871"/>
            <a:ext cx="4311193" cy="5530893"/>
          </a:xfrm>
        </p:spPr>
        <p:txBody>
          <a:bodyPr anchor="ctr">
            <a:normAutofit fontScale="92500" lnSpcReduction="10000"/>
          </a:bodyPr>
          <a:lstStyle/>
          <a:p>
            <a:pPr marL="468986" indent="-468986">
              <a:buFont typeface="+mj-lt"/>
              <a:buAutoNum type="arabicPeriod"/>
            </a:pPr>
            <a:r>
              <a:rPr lang="en-US" sz="2200" dirty="0" err="1">
                <a:solidFill>
                  <a:srgbClr val="000000"/>
                </a:solidFill>
              </a:rPr>
              <a:t>Undang-Undang</a:t>
            </a:r>
            <a:r>
              <a:rPr lang="en-US" sz="2200" dirty="0">
                <a:solidFill>
                  <a:srgbClr val="000000"/>
                </a:solidFill>
              </a:rPr>
              <a:t> </a:t>
            </a:r>
            <a:r>
              <a:rPr lang="en-US" sz="2200" dirty="0" err="1">
                <a:solidFill>
                  <a:srgbClr val="000000"/>
                </a:solidFill>
              </a:rPr>
              <a:t>Nomor</a:t>
            </a:r>
            <a:r>
              <a:rPr lang="en-US" sz="2200" dirty="0">
                <a:solidFill>
                  <a:srgbClr val="000000"/>
                </a:solidFill>
              </a:rPr>
              <a:t> 11 </a:t>
            </a:r>
            <a:r>
              <a:rPr lang="en-US" sz="2200" dirty="0" err="1">
                <a:solidFill>
                  <a:srgbClr val="000000"/>
                </a:solidFill>
              </a:rPr>
              <a:t>Tahun</a:t>
            </a:r>
            <a:r>
              <a:rPr lang="en-US" sz="2200" dirty="0">
                <a:solidFill>
                  <a:srgbClr val="000000"/>
                </a:solidFill>
              </a:rPr>
              <a:t> 2008 </a:t>
            </a:r>
            <a:r>
              <a:rPr lang="en-US" sz="2200" dirty="0" err="1">
                <a:solidFill>
                  <a:srgbClr val="000000"/>
                </a:solidFill>
              </a:rPr>
              <a:t>Tentang</a:t>
            </a:r>
            <a:r>
              <a:rPr lang="en-US" sz="2200" dirty="0">
                <a:solidFill>
                  <a:srgbClr val="000000"/>
                </a:solidFill>
              </a:rPr>
              <a:t> </a:t>
            </a:r>
            <a:r>
              <a:rPr lang="en-US" sz="2200" dirty="0" err="1">
                <a:solidFill>
                  <a:srgbClr val="000000"/>
                </a:solidFill>
              </a:rPr>
              <a:t>Informasi</a:t>
            </a:r>
            <a:r>
              <a:rPr lang="en-US" sz="2200" dirty="0">
                <a:solidFill>
                  <a:srgbClr val="000000"/>
                </a:solidFill>
              </a:rPr>
              <a:t> dan </a:t>
            </a:r>
            <a:r>
              <a:rPr lang="en-US" sz="2200" dirty="0" err="1">
                <a:solidFill>
                  <a:srgbClr val="000000"/>
                </a:solidFill>
              </a:rPr>
              <a:t>Transaksi</a:t>
            </a:r>
            <a:r>
              <a:rPr lang="en-US" sz="2200" dirty="0">
                <a:solidFill>
                  <a:srgbClr val="000000"/>
                </a:solidFill>
              </a:rPr>
              <a:t> </a:t>
            </a:r>
            <a:r>
              <a:rPr lang="en-US" sz="2200" dirty="0" err="1">
                <a:solidFill>
                  <a:srgbClr val="000000"/>
                </a:solidFill>
              </a:rPr>
              <a:t>Elekronik</a:t>
            </a:r>
            <a:r>
              <a:rPr lang="en-US" sz="2200" dirty="0">
                <a:solidFill>
                  <a:srgbClr val="000000"/>
                </a:solidFill>
              </a:rPr>
              <a:t> yang </a:t>
            </a:r>
            <a:r>
              <a:rPr lang="en-US" sz="2200" dirty="0" err="1">
                <a:solidFill>
                  <a:srgbClr val="000000"/>
                </a:solidFill>
              </a:rPr>
              <a:t>kemudian</a:t>
            </a:r>
            <a:r>
              <a:rPr lang="en-US" sz="2200" dirty="0">
                <a:solidFill>
                  <a:srgbClr val="000000"/>
                </a:solidFill>
              </a:rPr>
              <a:t> </a:t>
            </a:r>
            <a:r>
              <a:rPr lang="en-US" sz="2200" dirty="0" err="1">
                <a:solidFill>
                  <a:srgbClr val="000000"/>
                </a:solidFill>
              </a:rPr>
              <a:t>dilakukan</a:t>
            </a:r>
            <a:r>
              <a:rPr lang="en-US" sz="2200" dirty="0">
                <a:solidFill>
                  <a:srgbClr val="000000"/>
                </a:solidFill>
              </a:rPr>
              <a:t> </a:t>
            </a:r>
            <a:r>
              <a:rPr lang="en-US" sz="2200" dirty="0" err="1">
                <a:solidFill>
                  <a:srgbClr val="000000"/>
                </a:solidFill>
              </a:rPr>
              <a:t>perubahan</a:t>
            </a:r>
            <a:r>
              <a:rPr lang="en-US" sz="2200" dirty="0">
                <a:solidFill>
                  <a:srgbClr val="000000"/>
                </a:solidFill>
              </a:rPr>
              <a:t> </a:t>
            </a:r>
            <a:r>
              <a:rPr lang="en-US" sz="2200" dirty="0" err="1">
                <a:solidFill>
                  <a:srgbClr val="000000"/>
                </a:solidFill>
              </a:rPr>
              <a:t>menjadi</a:t>
            </a:r>
            <a:r>
              <a:rPr lang="en-US" sz="2200" dirty="0">
                <a:solidFill>
                  <a:srgbClr val="000000"/>
                </a:solidFill>
              </a:rPr>
              <a:t> </a:t>
            </a:r>
            <a:r>
              <a:rPr lang="en-US" sz="2200" dirty="0" err="1">
                <a:solidFill>
                  <a:srgbClr val="000000"/>
                </a:solidFill>
              </a:rPr>
              <a:t>Undang-Undang</a:t>
            </a:r>
            <a:r>
              <a:rPr lang="en-US" sz="2200" dirty="0">
                <a:solidFill>
                  <a:srgbClr val="000000"/>
                </a:solidFill>
              </a:rPr>
              <a:t> </a:t>
            </a:r>
            <a:r>
              <a:rPr lang="en-US" sz="2200" dirty="0" err="1">
                <a:solidFill>
                  <a:srgbClr val="000000"/>
                </a:solidFill>
              </a:rPr>
              <a:t>Nomor</a:t>
            </a:r>
            <a:r>
              <a:rPr lang="en-US" sz="2200" dirty="0">
                <a:solidFill>
                  <a:srgbClr val="000000"/>
                </a:solidFill>
              </a:rPr>
              <a:t> 19 </a:t>
            </a:r>
            <a:r>
              <a:rPr lang="en-US" sz="2200" dirty="0" err="1">
                <a:solidFill>
                  <a:srgbClr val="000000"/>
                </a:solidFill>
              </a:rPr>
              <a:t>Tahun</a:t>
            </a:r>
            <a:r>
              <a:rPr lang="en-US" sz="2200" dirty="0">
                <a:solidFill>
                  <a:srgbClr val="000000"/>
                </a:solidFill>
              </a:rPr>
              <a:t> 2016 </a:t>
            </a:r>
            <a:r>
              <a:rPr lang="en-US" sz="2200" dirty="0" err="1">
                <a:solidFill>
                  <a:srgbClr val="000000"/>
                </a:solidFill>
              </a:rPr>
              <a:t>Tentang</a:t>
            </a:r>
            <a:r>
              <a:rPr lang="en-US" sz="2200" dirty="0">
                <a:solidFill>
                  <a:srgbClr val="000000"/>
                </a:solidFill>
              </a:rPr>
              <a:t> </a:t>
            </a:r>
            <a:r>
              <a:rPr lang="en-US" sz="2200" dirty="0" err="1">
                <a:solidFill>
                  <a:srgbClr val="000000"/>
                </a:solidFill>
              </a:rPr>
              <a:t>Perubahan</a:t>
            </a:r>
            <a:r>
              <a:rPr lang="en-US" sz="2200" dirty="0">
                <a:solidFill>
                  <a:srgbClr val="000000"/>
                </a:solidFill>
              </a:rPr>
              <a:t> </a:t>
            </a:r>
            <a:r>
              <a:rPr lang="en-US" sz="2200" dirty="0" err="1">
                <a:solidFill>
                  <a:srgbClr val="000000"/>
                </a:solidFill>
              </a:rPr>
              <a:t>atas</a:t>
            </a:r>
            <a:r>
              <a:rPr lang="en-US" sz="2200" dirty="0">
                <a:solidFill>
                  <a:srgbClr val="000000"/>
                </a:solidFill>
              </a:rPr>
              <a:t> UU No 11 </a:t>
            </a:r>
            <a:r>
              <a:rPr lang="en-US" sz="2200" dirty="0" err="1">
                <a:solidFill>
                  <a:srgbClr val="000000"/>
                </a:solidFill>
              </a:rPr>
              <a:t>Tahun</a:t>
            </a:r>
            <a:r>
              <a:rPr lang="en-US" sz="2200" dirty="0">
                <a:solidFill>
                  <a:srgbClr val="000000"/>
                </a:solidFill>
              </a:rPr>
              <a:t> 2008 </a:t>
            </a:r>
            <a:r>
              <a:rPr lang="en-US" sz="2200" dirty="0" err="1">
                <a:solidFill>
                  <a:srgbClr val="000000"/>
                </a:solidFill>
              </a:rPr>
              <a:t>Tentang</a:t>
            </a:r>
            <a:r>
              <a:rPr lang="en-US" sz="2200" dirty="0">
                <a:solidFill>
                  <a:srgbClr val="000000"/>
                </a:solidFill>
              </a:rPr>
              <a:t> </a:t>
            </a:r>
            <a:r>
              <a:rPr lang="en-US" sz="2200" dirty="0" err="1">
                <a:solidFill>
                  <a:srgbClr val="000000"/>
                </a:solidFill>
              </a:rPr>
              <a:t>Informasi</a:t>
            </a:r>
            <a:r>
              <a:rPr lang="en-US" sz="2200" dirty="0">
                <a:solidFill>
                  <a:srgbClr val="000000"/>
                </a:solidFill>
              </a:rPr>
              <a:t> dan </a:t>
            </a:r>
            <a:r>
              <a:rPr lang="en-US" sz="2200" dirty="0" err="1">
                <a:solidFill>
                  <a:srgbClr val="000000"/>
                </a:solidFill>
              </a:rPr>
              <a:t>Transaksi</a:t>
            </a:r>
            <a:r>
              <a:rPr lang="en-US" sz="2200" dirty="0">
                <a:solidFill>
                  <a:srgbClr val="000000"/>
                </a:solidFill>
              </a:rPr>
              <a:t> </a:t>
            </a:r>
            <a:r>
              <a:rPr lang="en-US" sz="2200" dirty="0" err="1">
                <a:solidFill>
                  <a:srgbClr val="000000"/>
                </a:solidFill>
              </a:rPr>
              <a:t>Elektronik</a:t>
            </a:r>
            <a:r>
              <a:rPr lang="en-US" sz="2200" dirty="0">
                <a:solidFill>
                  <a:srgbClr val="000000"/>
                </a:solidFill>
              </a:rPr>
              <a:t>.</a:t>
            </a:r>
          </a:p>
          <a:p>
            <a:pPr marL="468986" indent="-468986">
              <a:buFont typeface="+mj-lt"/>
              <a:buAutoNum type="arabicPeriod"/>
            </a:pPr>
            <a:r>
              <a:rPr lang="en-US" sz="2200" dirty="0" err="1">
                <a:solidFill>
                  <a:srgbClr val="000000"/>
                </a:solidFill>
              </a:rPr>
              <a:t>Peraturan</a:t>
            </a:r>
            <a:r>
              <a:rPr lang="en-US" sz="2200" dirty="0">
                <a:solidFill>
                  <a:srgbClr val="000000"/>
                </a:solidFill>
              </a:rPr>
              <a:t> </a:t>
            </a:r>
            <a:r>
              <a:rPr lang="en-US" sz="2200" dirty="0" err="1">
                <a:solidFill>
                  <a:srgbClr val="000000"/>
                </a:solidFill>
              </a:rPr>
              <a:t>Pemerintah</a:t>
            </a:r>
            <a:r>
              <a:rPr lang="en-US" sz="2200" dirty="0">
                <a:solidFill>
                  <a:srgbClr val="000000"/>
                </a:solidFill>
              </a:rPr>
              <a:t> </a:t>
            </a:r>
            <a:r>
              <a:rPr lang="en-US" sz="2200" dirty="0" err="1">
                <a:solidFill>
                  <a:srgbClr val="000000"/>
                </a:solidFill>
              </a:rPr>
              <a:t>Nomor</a:t>
            </a:r>
            <a:r>
              <a:rPr lang="en-US" sz="2200" dirty="0">
                <a:solidFill>
                  <a:srgbClr val="000000"/>
                </a:solidFill>
              </a:rPr>
              <a:t> 82 </a:t>
            </a:r>
            <a:r>
              <a:rPr lang="en-US" sz="2200" dirty="0" err="1">
                <a:solidFill>
                  <a:srgbClr val="000000"/>
                </a:solidFill>
              </a:rPr>
              <a:t>Tahun</a:t>
            </a:r>
            <a:r>
              <a:rPr lang="en-US" sz="2200" dirty="0">
                <a:solidFill>
                  <a:srgbClr val="000000"/>
                </a:solidFill>
              </a:rPr>
              <a:t> 2012 </a:t>
            </a:r>
            <a:r>
              <a:rPr lang="en-US" sz="2200" dirty="0" err="1">
                <a:solidFill>
                  <a:srgbClr val="000000"/>
                </a:solidFill>
              </a:rPr>
              <a:t>Ttg</a:t>
            </a:r>
            <a:r>
              <a:rPr lang="en-US" sz="2200" dirty="0">
                <a:solidFill>
                  <a:srgbClr val="000000"/>
                </a:solidFill>
              </a:rPr>
              <a:t> </a:t>
            </a:r>
            <a:r>
              <a:rPr lang="en-US" sz="2200" dirty="0" err="1">
                <a:solidFill>
                  <a:srgbClr val="000000"/>
                </a:solidFill>
              </a:rPr>
              <a:t>Penyelenggaraan</a:t>
            </a:r>
            <a:r>
              <a:rPr lang="en-US" sz="2200" dirty="0">
                <a:solidFill>
                  <a:srgbClr val="000000"/>
                </a:solidFill>
              </a:rPr>
              <a:t> </a:t>
            </a:r>
            <a:r>
              <a:rPr lang="en-US" sz="2200" dirty="0" err="1">
                <a:solidFill>
                  <a:srgbClr val="000000"/>
                </a:solidFill>
              </a:rPr>
              <a:t>Sistem</a:t>
            </a:r>
            <a:r>
              <a:rPr lang="en-US" sz="2200" dirty="0">
                <a:solidFill>
                  <a:srgbClr val="000000"/>
                </a:solidFill>
              </a:rPr>
              <a:t> dan </a:t>
            </a:r>
            <a:r>
              <a:rPr lang="en-US" sz="2200" dirty="0" err="1">
                <a:solidFill>
                  <a:srgbClr val="000000"/>
                </a:solidFill>
              </a:rPr>
              <a:t>Transaksi</a:t>
            </a:r>
            <a:r>
              <a:rPr lang="en-US" sz="2200" dirty="0">
                <a:solidFill>
                  <a:srgbClr val="000000"/>
                </a:solidFill>
              </a:rPr>
              <a:t> </a:t>
            </a:r>
            <a:r>
              <a:rPr lang="en-US" sz="2200" dirty="0" err="1">
                <a:solidFill>
                  <a:srgbClr val="000000"/>
                </a:solidFill>
              </a:rPr>
              <a:t>Elektronik</a:t>
            </a:r>
            <a:endParaRPr lang="en-US" sz="2200" dirty="0">
              <a:solidFill>
                <a:srgbClr val="000000"/>
              </a:solidFill>
            </a:endParaRPr>
          </a:p>
          <a:p>
            <a:pPr marL="468986" indent="-468986">
              <a:buFont typeface="+mj-lt"/>
              <a:buAutoNum type="arabicPeriod"/>
            </a:pPr>
            <a:r>
              <a:rPr lang="en-US" sz="2200" dirty="0" err="1">
                <a:solidFill>
                  <a:srgbClr val="000000"/>
                </a:solidFill>
              </a:rPr>
              <a:t>Perkominfo</a:t>
            </a:r>
            <a:r>
              <a:rPr lang="en-US" sz="2200" dirty="0">
                <a:solidFill>
                  <a:srgbClr val="000000"/>
                </a:solidFill>
              </a:rPr>
              <a:t> </a:t>
            </a:r>
            <a:r>
              <a:rPr lang="en-US" sz="2200" dirty="0" err="1">
                <a:solidFill>
                  <a:srgbClr val="000000"/>
                </a:solidFill>
              </a:rPr>
              <a:t>Nomor</a:t>
            </a:r>
            <a:r>
              <a:rPr lang="en-US" sz="2200" dirty="0">
                <a:solidFill>
                  <a:srgbClr val="000000"/>
                </a:solidFill>
              </a:rPr>
              <a:t> 11 </a:t>
            </a:r>
            <a:r>
              <a:rPr lang="en-US" sz="2200" dirty="0" err="1">
                <a:solidFill>
                  <a:srgbClr val="000000"/>
                </a:solidFill>
              </a:rPr>
              <a:t>Tahun</a:t>
            </a:r>
            <a:r>
              <a:rPr lang="en-US" sz="2200" dirty="0">
                <a:solidFill>
                  <a:srgbClr val="000000"/>
                </a:solidFill>
              </a:rPr>
              <a:t> 2018 </a:t>
            </a:r>
            <a:r>
              <a:rPr lang="en-US" sz="2200" dirty="0" err="1">
                <a:solidFill>
                  <a:srgbClr val="000000"/>
                </a:solidFill>
              </a:rPr>
              <a:t>Ttg</a:t>
            </a:r>
            <a:r>
              <a:rPr lang="en-US" sz="2200" dirty="0">
                <a:solidFill>
                  <a:srgbClr val="000000"/>
                </a:solidFill>
              </a:rPr>
              <a:t> </a:t>
            </a:r>
            <a:r>
              <a:rPr lang="en-US" sz="2200" dirty="0" err="1">
                <a:solidFill>
                  <a:srgbClr val="000000"/>
                </a:solidFill>
              </a:rPr>
              <a:t>Penyelenggaraan</a:t>
            </a:r>
            <a:r>
              <a:rPr lang="en-US" sz="2200" dirty="0">
                <a:solidFill>
                  <a:srgbClr val="000000"/>
                </a:solidFill>
              </a:rPr>
              <a:t> </a:t>
            </a:r>
            <a:r>
              <a:rPr lang="en-US" sz="2200" dirty="0" err="1">
                <a:solidFill>
                  <a:srgbClr val="000000"/>
                </a:solidFill>
              </a:rPr>
              <a:t>Sertifikasi</a:t>
            </a:r>
            <a:r>
              <a:rPr lang="en-US" sz="2200" dirty="0">
                <a:solidFill>
                  <a:srgbClr val="000000"/>
                </a:solidFill>
              </a:rPr>
              <a:t> </a:t>
            </a:r>
            <a:r>
              <a:rPr lang="en-US" sz="2200" dirty="0" err="1">
                <a:solidFill>
                  <a:srgbClr val="000000"/>
                </a:solidFill>
              </a:rPr>
              <a:t>Elektronik</a:t>
            </a:r>
            <a:endParaRPr lang="en-US" sz="2200" dirty="0">
              <a:solidFill>
                <a:srgbClr val="000000"/>
              </a:solidFill>
            </a:endParaRPr>
          </a:p>
          <a:p>
            <a:pPr marL="468986" indent="-468986">
              <a:buFont typeface="+mj-lt"/>
              <a:buAutoNum type="arabicPeriod"/>
            </a:pPr>
            <a:r>
              <a:rPr lang="en-US" sz="2200" dirty="0" err="1">
                <a:solidFill>
                  <a:srgbClr val="000000"/>
                </a:solidFill>
              </a:rPr>
              <a:t>Permendagri</a:t>
            </a:r>
            <a:r>
              <a:rPr lang="en-US" sz="2200" dirty="0">
                <a:solidFill>
                  <a:srgbClr val="000000"/>
                </a:solidFill>
              </a:rPr>
              <a:t> </a:t>
            </a:r>
            <a:r>
              <a:rPr lang="en-US" sz="2200" dirty="0" err="1">
                <a:solidFill>
                  <a:srgbClr val="000000"/>
                </a:solidFill>
              </a:rPr>
              <a:t>Nomor</a:t>
            </a:r>
            <a:r>
              <a:rPr lang="en-US" sz="2200" dirty="0">
                <a:solidFill>
                  <a:srgbClr val="000000"/>
                </a:solidFill>
              </a:rPr>
              <a:t> 7 </a:t>
            </a:r>
            <a:r>
              <a:rPr lang="en-US" sz="2200" dirty="0" err="1">
                <a:solidFill>
                  <a:srgbClr val="000000"/>
                </a:solidFill>
              </a:rPr>
              <a:t>Tahun</a:t>
            </a:r>
            <a:r>
              <a:rPr lang="en-US" sz="2200" dirty="0">
                <a:solidFill>
                  <a:srgbClr val="000000"/>
                </a:solidFill>
              </a:rPr>
              <a:t> 2019 </a:t>
            </a:r>
            <a:r>
              <a:rPr lang="en-US" sz="2200" dirty="0" err="1">
                <a:solidFill>
                  <a:srgbClr val="000000"/>
                </a:solidFill>
              </a:rPr>
              <a:t>Ttg</a:t>
            </a:r>
            <a:r>
              <a:rPr lang="en-US" sz="2200" dirty="0">
                <a:solidFill>
                  <a:srgbClr val="000000"/>
                </a:solidFill>
              </a:rPr>
              <a:t> </a:t>
            </a:r>
            <a:r>
              <a:rPr lang="en-US" sz="2200" dirty="0" err="1">
                <a:solidFill>
                  <a:srgbClr val="000000"/>
                </a:solidFill>
              </a:rPr>
              <a:t>Pelayanan</a:t>
            </a:r>
            <a:r>
              <a:rPr lang="en-US" sz="2200" dirty="0">
                <a:solidFill>
                  <a:srgbClr val="000000"/>
                </a:solidFill>
              </a:rPr>
              <a:t> </a:t>
            </a:r>
            <a:r>
              <a:rPr lang="en-US" sz="2200" dirty="0" err="1">
                <a:solidFill>
                  <a:srgbClr val="000000"/>
                </a:solidFill>
              </a:rPr>
              <a:t>Administrasi</a:t>
            </a:r>
            <a:r>
              <a:rPr lang="en-US" sz="2200" dirty="0">
                <a:solidFill>
                  <a:srgbClr val="000000"/>
                </a:solidFill>
              </a:rPr>
              <a:t> </a:t>
            </a:r>
            <a:r>
              <a:rPr lang="en-US" sz="2200" dirty="0" err="1">
                <a:solidFill>
                  <a:srgbClr val="000000"/>
                </a:solidFill>
              </a:rPr>
              <a:t>Kependudukan</a:t>
            </a:r>
            <a:r>
              <a:rPr lang="en-US" sz="2200" dirty="0">
                <a:solidFill>
                  <a:srgbClr val="000000"/>
                </a:solidFill>
              </a:rPr>
              <a:t> </a:t>
            </a:r>
            <a:r>
              <a:rPr lang="en-US" sz="2200" dirty="0" err="1">
                <a:solidFill>
                  <a:srgbClr val="000000"/>
                </a:solidFill>
              </a:rPr>
              <a:t>secara</a:t>
            </a:r>
            <a:r>
              <a:rPr lang="en-US" sz="2200" dirty="0">
                <a:solidFill>
                  <a:srgbClr val="000000"/>
                </a:solidFill>
              </a:rPr>
              <a:t> Daring.</a:t>
            </a:r>
          </a:p>
          <a:p>
            <a:pPr marL="0" indent="0">
              <a:buNone/>
            </a:pPr>
            <a:endParaRPr lang="en-US" sz="1800" dirty="0">
              <a:solidFill>
                <a:srgbClr val="000000"/>
              </a:solidFill>
            </a:endParaRPr>
          </a:p>
        </p:txBody>
      </p:sp>
      <p:sp>
        <p:nvSpPr>
          <p:cNvPr id="13" name="TextBox 12"/>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4" name="Straight Connector 13"/>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7</a:t>
            </a:r>
            <a:endParaRPr lang="en-US" sz="1300" b="1" dirty="0">
              <a:solidFill>
                <a:srgbClr val="FFFFFF"/>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53026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488" y="836712"/>
            <a:ext cx="8915401" cy="5040560"/>
          </a:xfrm>
        </p:spPr>
        <p:txBody>
          <a:bodyPr>
            <a:normAutofit/>
          </a:bodyPr>
          <a:lstStyle/>
          <a:p>
            <a:pPr algn="just">
              <a:buNone/>
            </a:pPr>
            <a:r>
              <a:rPr lang="id-ID" b="1" dirty="0"/>
              <a:t>D. </a:t>
            </a:r>
            <a:r>
              <a:rPr lang="en-US" b="1" dirty="0" err="1"/>
              <a:t>Tujuan</a:t>
            </a:r>
            <a:endParaRPr lang="id-ID" b="1" dirty="0"/>
          </a:p>
          <a:p>
            <a:pPr algn="just">
              <a:buNone/>
            </a:pPr>
            <a:r>
              <a:rPr lang="id-ID" sz="1800" dirty="0"/>
              <a:t>	</a:t>
            </a:r>
            <a:r>
              <a:rPr lang="en-US" sz="1800" dirty="0" err="1"/>
              <a:t>Tujuan</a:t>
            </a:r>
            <a:r>
              <a:rPr lang="en-US" sz="1800" dirty="0"/>
              <a:t> </a:t>
            </a:r>
            <a:r>
              <a:rPr lang="en-US" sz="1800" dirty="0" err="1"/>
              <a:t>penyusunan</a:t>
            </a:r>
            <a:r>
              <a:rPr lang="en-US" sz="1800" dirty="0"/>
              <a:t> </a:t>
            </a:r>
            <a:r>
              <a:rPr lang="en-US" sz="1800" dirty="0" err="1"/>
              <a:t>profil</a:t>
            </a:r>
            <a:r>
              <a:rPr lang="en-US" sz="1800" dirty="0"/>
              <a:t> </a:t>
            </a:r>
            <a:r>
              <a:rPr lang="en-US" sz="1800" dirty="0" err="1"/>
              <a:t>perkembangan</a:t>
            </a:r>
            <a:r>
              <a:rPr lang="en-US" sz="1800" dirty="0"/>
              <a:t> </a:t>
            </a:r>
            <a:r>
              <a:rPr lang="en-US" sz="1800" dirty="0" err="1"/>
              <a:t>kependudukan</a:t>
            </a:r>
            <a:r>
              <a:rPr lang="en-US" sz="1800" dirty="0"/>
              <a:t> </a:t>
            </a:r>
            <a:r>
              <a:rPr lang="en-US" sz="1800" dirty="0" err="1"/>
              <a:t>ini</a:t>
            </a:r>
            <a:r>
              <a:rPr lang="en-US" sz="1800" dirty="0"/>
              <a:t> </a:t>
            </a:r>
            <a:r>
              <a:rPr lang="en-US" sz="1800" dirty="0" err="1"/>
              <a:t>adalah</a:t>
            </a:r>
            <a:r>
              <a:rPr lang="en-US" sz="1800" dirty="0"/>
              <a:t> </a:t>
            </a:r>
            <a:r>
              <a:rPr lang="en-US" sz="1800" dirty="0" err="1"/>
              <a:t>memberikan</a:t>
            </a:r>
            <a:r>
              <a:rPr lang="en-US" sz="1800" dirty="0"/>
              <a:t> </a:t>
            </a:r>
            <a:r>
              <a:rPr lang="en-US" sz="1800" dirty="0" err="1"/>
              <a:t>gambaran</a:t>
            </a:r>
            <a:r>
              <a:rPr lang="en-US" sz="1800" dirty="0"/>
              <a:t> </a:t>
            </a:r>
            <a:r>
              <a:rPr lang="en-US" sz="1800" dirty="0" err="1"/>
              <a:t>informasi</a:t>
            </a:r>
            <a:r>
              <a:rPr lang="en-US" sz="1800" dirty="0"/>
              <a:t> yang </a:t>
            </a:r>
            <a:r>
              <a:rPr lang="en-US" sz="1800" dirty="0" err="1"/>
              <a:t>akurat</a:t>
            </a:r>
            <a:r>
              <a:rPr lang="en-US" sz="1800" dirty="0"/>
              <a:t> </a:t>
            </a:r>
            <a:r>
              <a:rPr lang="en-US" sz="1800" dirty="0" err="1"/>
              <a:t>berkaitan</a:t>
            </a:r>
            <a:r>
              <a:rPr lang="en-US" sz="1800" dirty="0"/>
              <a:t> </a:t>
            </a:r>
            <a:r>
              <a:rPr lang="en-US" sz="1800" dirty="0" err="1"/>
              <a:t>dengan</a:t>
            </a:r>
            <a:r>
              <a:rPr lang="en-US" sz="1800" dirty="0"/>
              <a:t> </a:t>
            </a:r>
            <a:r>
              <a:rPr lang="en-US" sz="1800" dirty="0" err="1"/>
              <a:t>demografi</a:t>
            </a:r>
            <a:r>
              <a:rPr lang="en-US" sz="1800" dirty="0"/>
              <a:t> </a:t>
            </a:r>
            <a:r>
              <a:rPr lang="en-US" sz="1800" dirty="0" err="1"/>
              <a:t>kependudukan</a:t>
            </a:r>
            <a:r>
              <a:rPr lang="en-US" sz="1800" dirty="0"/>
              <a:t> </a:t>
            </a:r>
            <a:r>
              <a:rPr lang="en-US" sz="1800" dirty="0" err="1"/>
              <a:t>serta</a:t>
            </a:r>
            <a:r>
              <a:rPr lang="en-US" sz="1800" dirty="0"/>
              <a:t> </a:t>
            </a:r>
            <a:r>
              <a:rPr lang="en-US" sz="1800" dirty="0" err="1"/>
              <a:t>perkembangan</a:t>
            </a:r>
            <a:r>
              <a:rPr lang="en-US" sz="1800" dirty="0"/>
              <a:t> </a:t>
            </a:r>
            <a:r>
              <a:rPr lang="en-US" sz="1800" dirty="0" err="1"/>
              <a:t>kependududukan</a:t>
            </a:r>
            <a:r>
              <a:rPr lang="en-US" sz="1800" dirty="0"/>
              <a:t> di </a:t>
            </a:r>
            <a:r>
              <a:rPr lang="en-US" sz="1800" dirty="0" err="1"/>
              <a:t>Kabupaten</a:t>
            </a:r>
            <a:r>
              <a:rPr lang="en-US" sz="1800" dirty="0"/>
              <a:t> </a:t>
            </a:r>
            <a:r>
              <a:rPr lang="en-US" sz="1800" dirty="0" err="1"/>
              <a:t>Banggai</a:t>
            </a:r>
            <a:r>
              <a:rPr lang="en-US" sz="1800" dirty="0"/>
              <a:t> </a:t>
            </a:r>
            <a:r>
              <a:rPr lang="en-US" sz="1800" dirty="0" err="1"/>
              <a:t>Propinsi</a:t>
            </a:r>
            <a:r>
              <a:rPr lang="en-US" sz="1800" dirty="0"/>
              <a:t> Sulawesi Tengah </a:t>
            </a:r>
            <a:r>
              <a:rPr lang="en-US" sz="1800" dirty="0" err="1"/>
              <a:t>sampai</a:t>
            </a:r>
            <a:r>
              <a:rPr lang="en-US" sz="1800" dirty="0"/>
              <a:t> </a:t>
            </a:r>
            <a:r>
              <a:rPr lang="en-US" sz="1800" dirty="0" err="1"/>
              <a:t>dengan</a:t>
            </a:r>
            <a:r>
              <a:rPr lang="en-US" sz="1800" dirty="0"/>
              <a:t> </a:t>
            </a:r>
            <a:r>
              <a:rPr lang="en-US" sz="1800" dirty="0" err="1"/>
              <a:t>tahun</a:t>
            </a:r>
            <a:r>
              <a:rPr lang="en-US" sz="1800" dirty="0"/>
              <a:t> 2022 </a:t>
            </a:r>
            <a:r>
              <a:rPr lang="en-US" sz="1800" dirty="0" err="1"/>
              <a:t>bagi</a:t>
            </a:r>
            <a:r>
              <a:rPr lang="en-US" sz="1800" dirty="0"/>
              <a:t> </a:t>
            </a:r>
            <a:r>
              <a:rPr lang="en-US" sz="1800" dirty="0" err="1"/>
              <a:t>pihak</a:t>
            </a:r>
            <a:r>
              <a:rPr lang="en-US" sz="1800" dirty="0"/>
              <a:t> - </a:t>
            </a:r>
            <a:r>
              <a:rPr lang="en-US" sz="1800" dirty="0" err="1"/>
              <a:t>pihak</a:t>
            </a:r>
            <a:r>
              <a:rPr lang="en-US" sz="1800" dirty="0"/>
              <a:t> yang </a:t>
            </a:r>
            <a:r>
              <a:rPr lang="en-US" sz="1800" dirty="0" err="1"/>
              <a:t>terkait</a:t>
            </a:r>
            <a:r>
              <a:rPr lang="en-US" sz="1800" dirty="0"/>
              <a:t> dan </a:t>
            </a:r>
            <a:r>
              <a:rPr lang="en-US" sz="1800" dirty="0" err="1"/>
              <a:t>masyarakat</a:t>
            </a:r>
            <a:r>
              <a:rPr lang="en-US" sz="1800" dirty="0"/>
              <a:t> pada </a:t>
            </a:r>
            <a:r>
              <a:rPr lang="en-US" sz="1800" dirty="0" err="1"/>
              <a:t>umumnya</a:t>
            </a:r>
            <a:r>
              <a:rPr lang="en-US" sz="1800" dirty="0"/>
              <a:t>. </a:t>
            </a:r>
            <a:r>
              <a:rPr lang="en-US" sz="1800" dirty="0" err="1"/>
              <a:t>Sedangkan</a:t>
            </a:r>
            <a:r>
              <a:rPr lang="en-US" sz="1800" dirty="0"/>
              <a:t> </a:t>
            </a:r>
            <a:r>
              <a:rPr lang="en-US" sz="1800" dirty="0" err="1"/>
              <a:t>tujuan</a:t>
            </a:r>
            <a:r>
              <a:rPr lang="en-US" sz="1800" dirty="0"/>
              <a:t> </a:t>
            </a:r>
            <a:r>
              <a:rPr lang="en-US" sz="1800" dirty="0" err="1"/>
              <a:t>khususnya</a:t>
            </a:r>
            <a:r>
              <a:rPr lang="en-US" sz="1800" dirty="0"/>
              <a:t> </a:t>
            </a:r>
            <a:r>
              <a:rPr lang="en-US" sz="1800" dirty="0" err="1"/>
              <a:t>adalah</a:t>
            </a:r>
            <a:r>
              <a:rPr lang="en-US" sz="1800" dirty="0"/>
              <a:t> :</a:t>
            </a:r>
            <a:endParaRPr lang="id-ID" sz="1800" dirty="0"/>
          </a:p>
          <a:p>
            <a:pPr marL="802438" lvl="1" indent="-468986" algn="just">
              <a:buFont typeface="+mj-lt"/>
              <a:buAutoNum type="alphaUcPeriod"/>
            </a:pPr>
            <a:r>
              <a:rPr lang="en-US" sz="1800" dirty="0" err="1"/>
              <a:t>Mendiskripsikan</a:t>
            </a:r>
            <a:r>
              <a:rPr lang="en-US" sz="1800" dirty="0"/>
              <a:t> </a:t>
            </a:r>
            <a:r>
              <a:rPr lang="en-US" sz="1800" dirty="0" err="1"/>
              <a:t>aspek</a:t>
            </a:r>
            <a:r>
              <a:rPr lang="en-US" sz="1800" dirty="0"/>
              <a:t> </a:t>
            </a:r>
            <a:r>
              <a:rPr lang="en-US" sz="1800" dirty="0" err="1"/>
              <a:t>kualitas</a:t>
            </a:r>
            <a:r>
              <a:rPr lang="en-US" sz="1800" dirty="0"/>
              <a:t> </a:t>
            </a:r>
            <a:r>
              <a:rPr lang="en-US" sz="1800" dirty="0" err="1"/>
              <a:t>penduduk</a:t>
            </a:r>
            <a:r>
              <a:rPr lang="en-US" sz="1800" dirty="0"/>
              <a:t> </a:t>
            </a:r>
            <a:r>
              <a:rPr lang="en-US" sz="1800" dirty="0" err="1"/>
              <a:t>kabupaen</a:t>
            </a:r>
            <a:r>
              <a:rPr lang="en-US" sz="1800" dirty="0"/>
              <a:t> </a:t>
            </a:r>
            <a:r>
              <a:rPr lang="en-US" sz="1800" dirty="0" err="1"/>
              <a:t>Banggai</a:t>
            </a:r>
            <a:r>
              <a:rPr lang="en-US" sz="1800" dirty="0"/>
              <a:t> </a:t>
            </a:r>
            <a:r>
              <a:rPr lang="en-US" sz="1800" dirty="0" err="1"/>
              <a:t>Propinsi</a:t>
            </a:r>
            <a:r>
              <a:rPr lang="en-US" sz="1800" dirty="0"/>
              <a:t> Sulawesi Tengah, </a:t>
            </a:r>
            <a:r>
              <a:rPr lang="en-US" sz="1800" dirty="0" err="1"/>
              <a:t>yaitu</a:t>
            </a:r>
            <a:r>
              <a:rPr lang="en-US" sz="1800" dirty="0"/>
              <a:t> </a:t>
            </a:r>
            <a:r>
              <a:rPr lang="en-US" sz="1800" dirty="0" err="1"/>
              <a:t>jumlah</a:t>
            </a:r>
            <a:r>
              <a:rPr lang="en-US" sz="1800" dirty="0"/>
              <a:t>, </a:t>
            </a:r>
            <a:r>
              <a:rPr lang="en-US" sz="1800" dirty="0" err="1"/>
              <a:t>komposisi</a:t>
            </a:r>
            <a:r>
              <a:rPr lang="en-US" sz="1800" dirty="0"/>
              <a:t> </a:t>
            </a:r>
            <a:r>
              <a:rPr lang="en-US" sz="1800" dirty="0" err="1"/>
              <a:t>dan</a:t>
            </a:r>
            <a:r>
              <a:rPr lang="en-US" sz="1800" dirty="0"/>
              <a:t> </a:t>
            </a:r>
            <a:r>
              <a:rPr lang="en-US" sz="1800" dirty="0" err="1"/>
              <a:t>distribusi</a:t>
            </a:r>
            <a:r>
              <a:rPr lang="en-US" sz="1800" dirty="0"/>
              <a:t> </a:t>
            </a:r>
            <a:r>
              <a:rPr lang="en-US" sz="1800" dirty="0" err="1"/>
              <a:t>penduduk</a:t>
            </a:r>
            <a:r>
              <a:rPr lang="en-US" sz="1800" dirty="0"/>
              <a:t>.</a:t>
            </a:r>
            <a:endParaRPr lang="id-ID" sz="1800" dirty="0"/>
          </a:p>
          <a:p>
            <a:pPr marL="802438" lvl="1" indent="-468986" algn="just">
              <a:buFont typeface="+mj-lt"/>
              <a:buAutoNum type="alphaUcPeriod"/>
            </a:pPr>
            <a:r>
              <a:rPr lang="en-US" sz="1800" dirty="0" err="1"/>
              <a:t>Mendiskripsikan</a:t>
            </a:r>
            <a:r>
              <a:rPr lang="en-US" sz="1800" dirty="0"/>
              <a:t> </a:t>
            </a:r>
            <a:r>
              <a:rPr lang="en-US" sz="1800" dirty="0" err="1"/>
              <a:t>aspek</a:t>
            </a:r>
            <a:r>
              <a:rPr lang="en-US" sz="1800" dirty="0"/>
              <a:t> </a:t>
            </a:r>
            <a:r>
              <a:rPr lang="en-US" sz="1800" dirty="0" err="1"/>
              <a:t>faktor-faktor</a:t>
            </a:r>
            <a:r>
              <a:rPr lang="en-US" sz="1800" dirty="0"/>
              <a:t> yang </a:t>
            </a:r>
            <a:r>
              <a:rPr lang="en-US" sz="1800" dirty="0" err="1"/>
              <a:t>berkaitan</a:t>
            </a:r>
            <a:r>
              <a:rPr lang="en-US" sz="1800" dirty="0"/>
              <a:t> </a:t>
            </a:r>
            <a:r>
              <a:rPr lang="en-US" sz="1800" dirty="0" err="1"/>
              <a:t>dengan</a:t>
            </a:r>
            <a:r>
              <a:rPr lang="en-US" sz="1800" dirty="0"/>
              <a:t> </a:t>
            </a:r>
            <a:r>
              <a:rPr lang="en-US" sz="1800" dirty="0" err="1"/>
              <a:t>jumlah</a:t>
            </a:r>
            <a:r>
              <a:rPr lang="en-US" sz="1800" dirty="0"/>
              <a:t>, </a:t>
            </a:r>
            <a:r>
              <a:rPr lang="en-US" sz="1800" dirty="0" err="1"/>
              <a:t>komposisi</a:t>
            </a:r>
            <a:r>
              <a:rPr lang="en-US" sz="1800" dirty="0"/>
              <a:t> </a:t>
            </a:r>
            <a:r>
              <a:rPr lang="en-US" sz="1800" dirty="0" err="1"/>
              <a:t>dan</a:t>
            </a:r>
            <a:r>
              <a:rPr lang="en-US" sz="1800" dirty="0"/>
              <a:t> </a:t>
            </a:r>
            <a:r>
              <a:rPr lang="en-US" sz="1800" dirty="0" err="1"/>
              <a:t>distribusi</a:t>
            </a:r>
            <a:r>
              <a:rPr lang="en-US" sz="1800" dirty="0"/>
              <a:t> </a:t>
            </a:r>
            <a:r>
              <a:rPr lang="en-US" sz="1800" dirty="0" err="1"/>
              <a:t>penduduk</a:t>
            </a:r>
            <a:r>
              <a:rPr lang="en-US" sz="1800" dirty="0"/>
              <a:t> </a:t>
            </a:r>
            <a:r>
              <a:rPr lang="en-US" sz="1800" dirty="0" err="1"/>
              <a:t>Kabupaten</a:t>
            </a:r>
            <a:r>
              <a:rPr lang="en-US" sz="1800" dirty="0"/>
              <a:t> </a:t>
            </a:r>
            <a:r>
              <a:rPr lang="en-US" sz="1800" dirty="0" err="1"/>
              <a:t>Banggai</a:t>
            </a:r>
            <a:r>
              <a:rPr lang="en-US" sz="1800" dirty="0"/>
              <a:t> </a:t>
            </a:r>
            <a:r>
              <a:rPr lang="en-US" sz="1800" dirty="0" err="1"/>
              <a:t>Propinsi</a:t>
            </a:r>
            <a:r>
              <a:rPr lang="en-US" sz="1800" dirty="0"/>
              <a:t> Sulawesi Tengah </a:t>
            </a:r>
            <a:r>
              <a:rPr lang="en-US" sz="1800" dirty="0" err="1"/>
              <a:t>yaitu</a:t>
            </a:r>
            <a:r>
              <a:rPr lang="en-US" sz="1800" dirty="0"/>
              <a:t> </a:t>
            </a:r>
            <a:r>
              <a:rPr lang="en-US" sz="1800" dirty="0" err="1"/>
              <a:t>kelahiran</a:t>
            </a:r>
            <a:r>
              <a:rPr lang="en-US" sz="1800" dirty="0"/>
              <a:t>, </a:t>
            </a:r>
            <a:r>
              <a:rPr lang="en-US" sz="1800" dirty="0" err="1"/>
              <a:t>kematian</a:t>
            </a:r>
            <a:r>
              <a:rPr lang="en-US" sz="1800" dirty="0"/>
              <a:t> </a:t>
            </a:r>
            <a:r>
              <a:rPr lang="en-US" sz="1800" dirty="0" err="1"/>
              <a:t>dan</a:t>
            </a:r>
            <a:r>
              <a:rPr lang="en-US" sz="1800" dirty="0"/>
              <a:t> </a:t>
            </a:r>
            <a:r>
              <a:rPr lang="en-US" sz="1800" dirty="0" err="1"/>
              <a:t>migrasi</a:t>
            </a:r>
            <a:r>
              <a:rPr lang="en-US" sz="1800" dirty="0"/>
              <a:t>.</a:t>
            </a:r>
            <a:endParaRPr lang="id-ID" sz="1800" dirty="0"/>
          </a:p>
          <a:p>
            <a:pPr marL="802438" lvl="1" indent="-468986" algn="just">
              <a:buFont typeface="+mj-lt"/>
              <a:buAutoNum type="alphaUcPeriod"/>
            </a:pPr>
            <a:r>
              <a:rPr lang="en-US" sz="1800" dirty="0" err="1"/>
              <a:t>Mendiskripsikan</a:t>
            </a:r>
            <a:r>
              <a:rPr lang="en-US" sz="1800" dirty="0"/>
              <a:t> </a:t>
            </a:r>
            <a:r>
              <a:rPr lang="en-US" sz="1800" dirty="0" err="1"/>
              <a:t>aspek-aspek</a:t>
            </a:r>
            <a:r>
              <a:rPr lang="en-US" sz="1800" dirty="0"/>
              <a:t> </a:t>
            </a:r>
            <a:r>
              <a:rPr lang="en-US" sz="1800" dirty="0" err="1"/>
              <a:t>kependudukan</a:t>
            </a:r>
            <a:r>
              <a:rPr lang="en-US" sz="1800" dirty="0"/>
              <a:t> yang </a:t>
            </a:r>
            <a:r>
              <a:rPr lang="en-US" sz="1800" dirty="0" err="1"/>
              <a:t>berkaitan</a:t>
            </a:r>
            <a:r>
              <a:rPr lang="en-US" sz="1800" dirty="0"/>
              <a:t> </a:t>
            </a:r>
            <a:r>
              <a:rPr lang="en-US" sz="1800" dirty="0" err="1"/>
              <a:t>dengan</a:t>
            </a:r>
            <a:r>
              <a:rPr lang="en-US" sz="1800" dirty="0"/>
              <a:t> </a:t>
            </a:r>
            <a:r>
              <a:rPr lang="en-US" sz="1800" dirty="0" err="1"/>
              <a:t>kualitas</a:t>
            </a:r>
            <a:r>
              <a:rPr lang="id-ID" sz="1800" dirty="0"/>
              <a:t> </a:t>
            </a:r>
            <a:r>
              <a:rPr lang="en-US" sz="1800" dirty="0" err="1"/>
              <a:t>penduduk</a:t>
            </a:r>
            <a:r>
              <a:rPr lang="en-US" sz="1800" dirty="0"/>
              <a:t> </a:t>
            </a:r>
            <a:r>
              <a:rPr lang="en-US" sz="1800" dirty="0" err="1"/>
              <a:t>kabupaten</a:t>
            </a:r>
            <a:r>
              <a:rPr lang="en-US" sz="1800" dirty="0"/>
              <a:t> </a:t>
            </a:r>
            <a:r>
              <a:rPr lang="en-US" sz="1800" dirty="0" err="1"/>
              <a:t>Banggai</a:t>
            </a:r>
            <a:r>
              <a:rPr lang="en-US" sz="1800" dirty="0"/>
              <a:t> </a:t>
            </a:r>
            <a:r>
              <a:rPr lang="en-US" sz="1800" dirty="0" err="1"/>
              <a:t>Propinsi</a:t>
            </a:r>
            <a:r>
              <a:rPr lang="en-US" sz="1800" dirty="0"/>
              <a:t> Sulawesi Tengah </a:t>
            </a:r>
            <a:r>
              <a:rPr lang="en-US" sz="1800" dirty="0" err="1"/>
              <a:t>seperti</a:t>
            </a:r>
            <a:r>
              <a:rPr lang="en-US" sz="1800" dirty="0"/>
              <a:t> </a:t>
            </a:r>
            <a:r>
              <a:rPr lang="en-US" sz="1800" dirty="0" err="1"/>
              <a:t>kesehatan</a:t>
            </a:r>
            <a:r>
              <a:rPr lang="en-US" sz="1800" dirty="0"/>
              <a:t>, </a:t>
            </a:r>
            <a:r>
              <a:rPr lang="en-US" sz="1800" dirty="0" err="1"/>
              <a:t>pendidikan</a:t>
            </a:r>
            <a:r>
              <a:rPr lang="en-US" sz="1800" dirty="0"/>
              <a:t>, </a:t>
            </a:r>
            <a:r>
              <a:rPr lang="en-US" sz="1800" dirty="0" err="1"/>
              <a:t>tingkat</a:t>
            </a:r>
            <a:r>
              <a:rPr lang="en-US" sz="1800" dirty="0"/>
              <a:t> </a:t>
            </a:r>
            <a:r>
              <a:rPr lang="en-US" sz="1800" dirty="0" err="1"/>
              <a:t>kesejahteraan</a:t>
            </a:r>
            <a:r>
              <a:rPr lang="en-US" sz="1800" dirty="0"/>
              <a:t>, </a:t>
            </a:r>
            <a:r>
              <a:rPr lang="en-US" sz="1800" dirty="0" err="1"/>
              <a:t>ketenagakerjaan</a:t>
            </a:r>
            <a:r>
              <a:rPr lang="en-US" sz="1800" dirty="0"/>
              <a:t>, </a:t>
            </a:r>
            <a:r>
              <a:rPr lang="en-US" sz="1800" dirty="0" err="1"/>
              <a:t>indeks</a:t>
            </a:r>
            <a:r>
              <a:rPr lang="en-US" sz="1800" dirty="0"/>
              <a:t> </a:t>
            </a:r>
            <a:r>
              <a:rPr lang="en-US" sz="1800" dirty="0" err="1"/>
              <a:t>pembangumnan</a:t>
            </a:r>
            <a:r>
              <a:rPr lang="en-US" sz="1800" dirty="0"/>
              <a:t> </a:t>
            </a:r>
            <a:r>
              <a:rPr lang="en-US" sz="1800" dirty="0" err="1"/>
              <a:t>manusia</a:t>
            </a:r>
            <a:r>
              <a:rPr lang="en-US" sz="1800" dirty="0"/>
              <a:t> </a:t>
            </a:r>
            <a:r>
              <a:rPr lang="en-US" sz="1800" dirty="0" err="1"/>
              <a:t>dan</a:t>
            </a:r>
            <a:r>
              <a:rPr lang="en-US" sz="1800" dirty="0"/>
              <a:t> </a:t>
            </a:r>
            <a:r>
              <a:rPr lang="en-US" sz="1800" dirty="0" err="1"/>
              <a:t>sebagainya</a:t>
            </a:r>
            <a:r>
              <a:rPr lang="en-US" sz="1800" dirty="0"/>
              <a:t>.</a:t>
            </a:r>
            <a:endParaRPr lang="id-ID" sz="1800" dirty="0"/>
          </a:p>
          <a:p>
            <a:pPr>
              <a:buNone/>
            </a:pPr>
            <a:endParaRPr lang="id-ID" dirty="0"/>
          </a:p>
        </p:txBody>
      </p:sp>
      <p:sp>
        <p:nvSpPr>
          <p:cNvPr id="7" name="TextBox 6"/>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2" name="Straight Connector 11"/>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a:solidFill>
                  <a:srgbClr val="FFFFFF"/>
                </a:solidFill>
                <a:latin typeface="Tahoma" pitchFamily="34" charset="0"/>
                <a:ea typeface="Tahoma" pitchFamily="34" charset="0"/>
                <a:cs typeface="Tahoma" pitchFamily="34" charset="0"/>
              </a:rPr>
              <a:t>8</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443" y="1196751"/>
            <a:ext cx="8645578" cy="5313302"/>
          </a:xfrm>
          <a:prstGeom prst="rect">
            <a:avLst/>
          </a:prstGeom>
          <a:noFill/>
        </p:spPr>
        <p:txBody>
          <a:bodyPr wrap="square" lIns="80316" tIns="40158" rIns="80316" bIns="40158" rtlCol="0">
            <a:spAutoFit/>
          </a:bodyPr>
          <a:lstStyle/>
          <a:p>
            <a:pPr algn="just"/>
            <a:r>
              <a:rPr lang="id-ID" dirty="0"/>
              <a:t>Kabupaten Banggai merupakan salah satu daerah otonom dan masuk dalam wilayah Provinsi Sulawesi Tengah beribukota di Luwuk, terletak pada titik koordinat antara 122</a:t>
            </a:r>
            <a:r>
              <a:rPr lang="id-ID" baseline="30000" dirty="0"/>
              <a:t>0</a:t>
            </a:r>
            <a:r>
              <a:rPr lang="id-ID" dirty="0"/>
              <a:t>23’ dan 124</a:t>
            </a:r>
            <a:r>
              <a:rPr lang="id-ID" baseline="30000" dirty="0"/>
              <a:t>0</a:t>
            </a:r>
            <a:r>
              <a:rPr lang="id-ID" dirty="0"/>
              <a:t>20’ Bujur Timur, serta 0</a:t>
            </a:r>
            <a:r>
              <a:rPr lang="id-ID" baseline="30000" dirty="0"/>
              <a:t>0</a:t>
            </a:r>
            <a:r>
              <a:rPr lang="id-ID" dirty="0"/>
              <a:t>30’ dan 2</a:t>
            </a:r>
            <a:r>
              <a:rPr lang="id-ID" baseline="30000" dirty="0"/>
              <a:t>0</a:t>
            </a:r>
            <a:r>
              <a:rPr lang="id-ID" dirty="0"/>
              <a:t>20’ Lintang Selatan, memiliki Luas wilayah daratan ± 9.672,70 Km² atau sekitar 14,22 % dari luas Provinsi Sulawesi Tengah dan luas laut ± 20.309,68 Km² dengan garis pantai sepanjang 613,25 km. Wilayah Kabupaten Banggai berbatasan dengan :</a:t>
            </a:r>
          </a:p>
          <a:p>
            <a:pPr algn="just">
              <a:buFont typeface="Wingdings" pitchFamily="2" charset="2"/>
              <a:buChar char="q"/>
            </a:pPr>
            <a:r>
              <a:rPr lang="id-ID" dirty="0"/>
              <a:t>Sebelah Utara berbatasan dengan Teluk Tomini</a:t>
            </a:r>
          </a:p>
          <a:p>
            <a:pPr algn="just">
              <a:buFont typeface="Wingdings" pitchFamily="2" charset="2"/>
              <a:buChar char="q"/>
            </a:pPr>
            <a:r>
              <a:rPr lang="id-ID" dirty="0"/>
              <a:t>Sebelah Timur berbatasan dengan Laut Maluku dan Kabupaten Banggai Kepulauan</a:t>
            </a:r>
          </a:p>
          <a:p>
            <a:pPr algn="just">
              <a:buFont typeface="Wingdings" pitchFamily="2" charset="2"/>
              <a:buChar char="q"/>
            </a:pPr>
            <a:r>
              <a:rPr lang="id-ID" dirty="0"/>
              <a:t>Sebelah Selatan berbatasan dengan Selat Peling dan Kabupaten Banggai Kepulauan</a:t>
            </a:r>
          </a:p>
          <a:p>
            <a:pPr algn="just">
              <a:buFont typeface="Wingdings" pitchFamily="2" charset="2"/>
              <a:buChar char="q"/>
            </a:pPr>
            <a:r>
              <a:rPr lang="id-ID" dirty="0"/>
              <a:t>Sebelah Barat berbatasan dengan Kabupaten Tojo Una-una dan Kabupaten Morowali Utara</a:t>
            </a:r>
          </a:p>
          <a:p>
            <a:pPr algn="just"/>
            <a:r>
              <a:rPr lang="id-ID" dirty="0"/>
              <a:t>Secara administratif wilayah Kabupaten Banggai terbagi atas 23 kecamatan, 291 desa serta 46 kelurahan.</a:t>
            </a:r>
          </a:p>
          <a:p>
            <a:pPr algn="just"/>
            <a:r>
              <a:rPr lang="id-ID" dirty="0"/>
              <a:t>Daerah Kabupaten Banggai resmi berdiri berdasarkan Undang-Undang Nomor 29 Tahun 1959 (Lembaran Negara RI Nomor 74, Tambahan Lembaran Negara RI Nomor 1822) tanggal 1 April 1959 tentang Pembentukan Daerah Tingkat II di Sulawesi, selajutnya dengan ditetapkan Undang-Undang Nomor 51 Tahun 1999 (Lembaran Negara RI Nomor 179, Tambahan Lembaran Negara RI Nomor 3900), tentang Pembentukan Kabupaten Buol, Kabupaten Morowali, dan Kabupaten Banggai Kepulauan maka secara yuridis wilayah Kabupaten Banggai telah terpisah dengan Kabupaten Banggai Kepulauan.</a:t>
            </a:r>
          </a:p>
        </p:txBody>
      </p:sp>
      <p:sp>
        <p:nvSpPr>
          <p:cNvPr id="5" name="Rounded Rectangle 4"/>
          <p:cNvSpPr/>
          <p:nvPr/>
        </p:nvSpPr>
        <p:spPr>
          <a:xfrm>
            <a:off x="704337" y="404664"/>
            <a:ext cx="4824728" cy="4218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3377" tIns="41687" rIns="83377" bIns="41687" rtlCol="0" anchor="ctr"/>
          <a:lstStyle/>
          <a:p>
            <a:r>
              <a:rPr lang="id-ID" sz="1800" b="1" dirty="0"/>
              <a:t>E. Gambaran Umum Kabupaten Banggai</a:t>
            </a:r>
            <a:endParaRPr lang="id-ID" dirty="0"/>
          </a:p>
        </p:txBody>
      </p:sp>
      <p:sp>
        <p:nvSpPr>
          <p:cNvPr id="10" name="TextBox 9"/>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1" name="Straight Connector 10"/>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9</a:t>
            </a:r>
            <a:endParaRPr lang="en-US" sz="1300" b="1" dirty="0">
              <a:solidFill>
                <a:srgbClr val="FFFFFF"/>
              </a:solidFill>
              <a:latin typeface="Tahoma" pitchFamily="34" charset="0"/>
              <a:ea typeface="Tahoma" pitchFamily="34" charset="0"/>
              <a:cs typeface="Tahoma" pitchFamily="34" charset="0"/>
            </a:endParaRPr>
          </a:p>
        </p:txBody>
      </p:sp>
      <p:sp>
        <p:nvSpPr>
          <p:cNvPr id="8" name="TextBox 7"/>
          <p:cNvSpPr txBox="1"/>
          <p:nvPr/>
        </p:nvSpPr>
        <p:spPr>
          <a:xfrm>
            <a:off x="797182" y="908720"/>
            <a:ext cx="2419037" cy="342710"/>
          </a:xfrm>
          <a:prstGeom prst="rect">
            <a:avLst/>
          </a:prstGeom>
          <a:noFill/>
        </p:spPr>
        <p:txBody>
          <a:bodyPr wrap="none" lIns="80316" tIns="40158" rIns="80316" bIns="40158" rtlCol="0">
            <a:spAutoFit/>
          </a:bodyPr>
          <a:lstStyle/>
          <a:p>
            <a:r>
              <a:rPr lang="id-ID" b="1" i="1" dirty="0"/>
              <a:t>1. Letak dan Geografis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TA ADMINISTRASI KABUPATEN BANGGAI PURWA.jpg"/>
          <p:cNvPicPr>
            <a:picLocks noChangeAspect="1"/>
          </p:cNvPicPr>
          <p:nvPr/>
        </p:nvPicPr>
        <p:blipFill>
          <a:blip r:embed="rId2" cstate="print"/>
          <a:stretch>
            <a:fillRect/>
          </a:stretch>
        </p:blipFill>
        <p:spPr>
          <a:xfrm>
            <a:off x="704528" y="523989"/>
            <a:ext cx="7985152" cy="5912025"/>
          </a:xfrm>
          <a:prstGeom prst="rect">
            <a:avLst/>
          </a:prstGeom>
        </p:spPr>
      </p:pic>
      <p:sp>
        <p:nvSpPr>
          <p:cNvPr id="8" name="TextBox 7"/>
          <p:cNvSpPr txBox="1"/>
          <p:nvPr/>
        </p:nvSpPr>
        <p:spPr>
          <a:xfrm>
            <a:off x="2984613" y="188640"/>
            <a:ext cx="3491702" cy="342710"/>
          </a:xfrm>
          <a:prstGeom prst="rect">
            <a:avLst/>
          </a:prstGeom>
          <a:noFill/>
        </p:spPr>
        <p:txBody>
          <a:bodyPr wrap="none" lIns="80316" tIns="40158" rIns="80316" bIns="40158" rtlCol="0">
            <a:spAutoFit/>
          </a:bodyPr>
          <a:lstStyle/>
          <a:p>
            <a:r>
              <a:rPr lang="id-ID" dirty="0"/>
              <a:t>Gambar 1.1 Peta Kabupaten Banggai</a:t>
            </a:r>
          </a:p>
        </p:txBody>
      </p:sp>
      <p:sp>
        <p:nvSpPr>
          <p:cNvPr id="9" name="TextBox 8"/>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0" name="Straight Connector 9"/>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a:solidFill>
                  <a:srgbClr val="FFFFFF"/>
                </a:solidFill>
                <a:latin typeface="Tahoma" pitchFamily="34" charset="0"/>
                <a:ea typeface="Tahoma" pitchFamily="34" charset="0"/>
                <a:cs typeface="Tahoma" pitchFamily="34" charset="0"/>
              </a:rPr>
              <a:t>10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0560" y="891017"/>
            <a:ext cx="8174928" cy="3220421"/>
          </a:xfrm>
          <a:prstGeom prst="rect">
            <a:avLst/>
          </a:prstGeom>
          <a:noFill/>
        </p:spPr>
        <p:txBody>
          <a:bodyPr wrap="square" lIns="80316" tIns="40158" rIns="80316" bIns="40158" rtlCol="0">
            <a:spAutoFit/>
          </a:bodyPr>
          <a:lstStyle/>
          <a:p>
            <a:r>
              <a:rPr lang="id-ID" dirty="0"/>
              <a:t>Wilayah Kabupaten Banggai sebagian besar merupakan pegunungan dan perbukitan serta dataran rendah yang umumnya terdapat di kaki pegunungan dan pesisir.</a:t>
            </a:r>
          </a:p>
          <a:p>
            <a:pPr algn="just"/>
            <a:r>
              <a:rPr lang="id-ID" dirty="0"/>
              <a:t>Kondisi topografi Kabupaten Banggai didominasi oleh kawasan perbukitan dengan kategori kemiringan lereng curam (25-40%) hingga sangat curam (&gt;40%) sebesar ±395.094,96 Ha atau sekitar ±40.83 % dari luas wilayah. Sedangkan untuk kemiringan lereng yang termasuk kategori landai – agak curam – curam (15-25%) sebesar ±213,856.75 Ha atau sekitar 22,10% dari luas wilayah. Kemiringan lereng yang termasuk kategori datar – landai (8-15%) seluas ±167,901.22 Ha atau sekitar 17,35 % dari luas wilayah. Terakhir, yang termasuk kategori sangat datar (0-8%) seluas ±190,874.07 Ha atau sekitar 19,72 % dari luas wilayah. Berdasarkan kondisi topografi tersebut, dapat diketahui bahwa lahan datar di Kabupaten Banggai terbatas sehingga lahan yang dapat dijadikan kawasan budidaya juga menjadi terbatas.</a:t>
            </a:r>
          </a:p>
        </p:txBody>
      </p:sp>
      <p:sp>
        <p:nvSpPr>
          <p:cNvPr id="5" name="TextBox 4"/>
          <p:cNvSpPr txBox="1"/>
          <p:nvPr/>
        </p:nvSpPr>
        <p:spPr>
          <a:xfrm>
            <a:off x="990443" y="566002"/>
            <a:ext cx="1268273" cy="342710"/>
          </a:xfrm>
          <a:prstGeom prst="rect">
            <a:avLst/>
          </a:prstGeom>
          <a:noFill/>
        </p:spPr>
        <p:txBody>
          <a:bodyPr wrap="none" lIns="80316" tIns="40158" rIns="80316" bIns="40158" rtlCol="0">
            <a:spAutoFit/>
          </a:bodyPr>
          <a:lstStyle/>
          <a:p>
            <a:r>
              <a:rPr lang="id-ID" b="1" i="1" dirty="0"/>
              <a:t>2. Topologi</a:t>
            </a:r>
          </a:p>
        </p:txBody>
      </p:sp>
      <p:sp>
        <p:nvSpPr>
          <p:cNvPr id="6" name="TextBox 5"/>
          <p:cNvSpPr txBox="1"/>
          <p:nvPr/>
        </p:nvSpPr>
        <p:spPr>
          <a:xfrm>
            <a:off x="1149957" y="4869162"/>
            <a:ext cx="8285346" cy="1389151"/>
          </a:xfrm>
          <a:prstGeom prst="rect">
            <a:avLst/>
          </a:prstGeom>
          <a:noFill/>
        </p:spPr>
        <p:txBody>
          <a:bodyPr wrap="square" lIns="80316" tIns="40158" rIns="80316" bIns="40158" rtlCol="0">
            <a:spAutoFit/>
          </a:bodyPr>
          <a:lstStyle/>
          <a:p>
            <a:pPr algn="just"/>
            <a:r>
              <a:rPr lang="id-ID" dirty="0"/>
              <a:t>Kondisi morfologi Kabupaten Banggai memiliki keanekagaraman kondisi alam, dimana terdapat pegunungan, sungai-sungai yang masih sangat jernih serta pulau-pulau kecil yang tersebar mengelilingi wilayah kabupaten. Desa-desa di Kabupaten Banggai pada umumnya terletak pada ketinggian kurang dari 500 m di atas permukaan laut dengan bentuk permukaan tanah didominasi oleh daratan dan perbukitan.</a:t>
            </a:r>
          </a:p>
        </p:txBody>
      </p:sp>
      <p:sp>
        <p:nvSpPr>
          <p:cNvPr id="7" name="TextBox 6"/>
          <p:cNvSpPr txBox="1"/>
          <p:nvPr/>
        </p:nvSpPr>
        <p:spPr>
          <a:xfrm>
            <a:off x="930406" y="4526442"/>
            <a:ext cx="1394910" cy="342710"/>
          </a:xfrm>
          <a:prstGeom prst="rect">
            <a:avLst/>
          </a:prstGeom>
          <a:noFill/>
        </p:spPr>
        <p:txBody>
          <a:bodyPr wrap="none" lIns="80316" tIns="40158" rIns="80316" bIns="40158" rtlCol="0">
            <a:spAutoFit/>
          </a:bodyPr>
          <a:lstStyle/>
          <a:p>
            <a:r>
              <a:rPr lang="id-ID" b="1" i="1" dirty="0"/>
              <a:t>3. Morfologi</a:t>
            </a:r>
          </a:p>
        </p:txBody>
      </p:sp>
      <p:sp>
        <p:nvSpPr>
          <p:cNvPr id="13" name="TextBox 12"/>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4" name="Straight Connector 13"/>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11</a:t>
            </a:r>
            <a:endParaRPr lang="en-US" sz="1300" b="1" dirty="0">
              <a:solidFill>
                <a:srgbClr val="FFFFFF"/>
              </a:solidFill>
              <a:latin typeface="Tahoma" pitchFamily="34" charset="0"/>
              <a:ea typeface="Tahoma" pitchFamily="34" charset="0"/>
              <a:cs typeface="Tahom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939" y="68627"/>
            <a:ext cx="3677196" cy="749772"/>
          </a:xfrm>
        </p:spPr>
        <p:txBody>
          <a:bodyPr>
            <a:normAutofit fontScale="90000"/>
          </a:bodyPr>
          <a:lstStyle/>
          <a:p>
            <a:r>
              <a:rPr lang="id-ID" dirty="0"/>
              <a:t>Daftar Isi</a:t>
            </a:r>
          </a:p>
        </p:txBody>
      </p:sp>
      <p:sp>
        <p:nvSpPr>
          <p:cNvPr id="6" name="Content Placeholder 2"/>
          <p:cNvSpPr>
            <a:spLocks noGrp="1"/>
          </p:cNvSpPr>
          <p:nvPr>
            <p:ph idx="1"/>
          </p:nvPr>
        </p:nvSpPr>
        <p:spPr>
          <a:xfrm>
            <a:off x="429578" y="754417"/>
            <a:ext cx="8945772" cy="5280634"/>
          </a:xfrm>
        </p:spPr>
        <p:txBody>
          <a:bodyPr>
            <a:noAutofit/>
          </a:bodyPr>
          <a:lstStyle/>
          <a:p>
            <a:pPr algn="just"/>
            <a:r>
              <a:rPr lang="id-ID" sz="1700" dirty="0"/>
              <a:t>Kata Pengantar			 ................................................................................ 	i</a:t>
            </a:r>
          </a:p>
          <a:p>
            <a:pPr algn="just"/>
            <a:r>
              <a:rPr lang="id-ID" sz="1700" dirty="0"/>
              <a:t>Daftar Isi			 ................................................................................ 	ii</a:t>
            </a:r>
          </a:p>
          <a:p>
            <a:pPr algn="just"/>
            <a:r>
              <a:rPr lang="id-ID" sz="1700" dirty="0"/>
              <a:t>Daftar Tabel			 ................................................................................ 	v</a:t>
            </a:r>
          </a:p>
          <a:p>
            <a:pPr algn="just"/>
            <a:r>
              <a:rPr lang="id-ID" sz="1700" dirty="0"/>
              <a:t>Daftar Gambar			 ................................................................................ 	vii</a:t>
            </a:r>
          </a:p>
          <a:p>
            <a:pPr algn="just"/>
            <a:r>
              <a:rPr lang="id-ID" sz="1700" dirty="0"/>
              <a:t>Bab I Pendahuluan		 ................................................................................ 	1</a:t>
            </a:r>
          </a:p>
          <a:p>
            <a:pPr marL="760037" lvl="1" indent="-401576" algn="just">
              <a:buClrTx/>
              <a:buFont typeface="+mj-lt"/>
              <a:buAutoNum type="alphaUcPeriod"/>
            </a:pPr>
            <a:r>
              <a:rPr lang="id-ID" sz="1700" dirty="0"/>
              <a:t>Sejarah Singkat		 ................................................................................ 	1</a:t>
            </a:r>
          </a:p>
          <a:p>
            <a:pPr marL="760037" lvl="1" indent="-401576" algn="just">
              <a:buClrTx/>
              <a:buFont typeface="+mj-lt"/>
              <a:buAutoNum type="alphaUcPeriod"/>
            </a:pPr>
            <a:r>
              <a:rPr lang="id-ID" sz="1700" dirty="0"/>
              <a:t>Latar Belakang		 ................................................................................ 	4</a:t>
            </a:r>
          </a:p>
          <a:p>
            <a:pPr marL="760037" lvl="1" indent="-401576" algn="just">
              <a:buClrTx/>
              <a:buFont typeface="+mj-lt"/>
              <a:buAutoNum type="alphaUcPeriod"/>
            </a:pPr>
            <a:r>
              <a:rPr lang="id-ID" sz="1700" dirty="0"/>
              <a:t>Dasar Hukum		 ................................................................................ 	6</a:t>
            </a:r>
          </a:p>
          <a:p>
            <a:pPr marL="760037" lvl="1" indent="-401576" algn="just">
              <a:buClrTx/>
              <a:buFont typeface="+mj-lt"/>
              <a:buAutoNum type="alphaUcPeriod"/>
            </a:pPr>
            <a:r>
              <a:rPr lang="id-ID" sz="1700" dirty="0"/>
              <a:t>Tujuan			 ................................................................................ 	8</a:t>
            </a:r>
          </a:p>
          <a:p>
            <a:pPr marL="760037" lvl="1" indent="-401576" algn="just">
              <a:buClrTx/>
              <a:buFont typeface="+mj-lt"/>
              <a:buAutoNum type="alphaUcPeriod"/>
            </a:pPr>
            <a:r>
              <a:rPr lang="id-ID" sz="1700" dirty="0"/>
              <a:t>Gambaran Umum		 ................................................................................ 	9</a:t>
            </a:r>
          </a:p>
          <a:p>
            <a:pPr marL="1010127" lvl="2" indent="-401576" algn="just">
              <a:buClrTx/>
              <a:buFont typeface="+mj-lt"/>
              <a:buAutoNum type="arabicPeriod"/>
            </a:pPr>
            <a:r>
              <a:rPr lang="id-ID" sz="1700" dirty="0"/>
              <a:t>Letak Geografis		 ................................................................................ 	9</a:t>
            </a:r>
          </a:p>
          <a:p>
            <a:pPr marL="1010127" lvl="2" indent="-401576" algn="just">
              <a:buClrTx/>
              <a:buFont typeface="+mj-lt"/>
              <a:buAutoNum type="arabicPeriod"/>
            </a:pPr>
            <a:r>
              <a:rPr lang="id-ID" sz="1700" dirty="0"/>
              <a:t>Topologi			 ................................................................................ 	11</a:t>
            </a:r>
          </a:p>
          <a:p>
            <a:pPr marL="1010127" lvl="2" indent="-401576" algn="just">
              <a:buClrTx/>
              <a:buFont typeface="+mj-lt"/>
              <a:buAutoNum type="arabicPeriod"/>
            </a:pPr>
            <a:r>
              <a:rPr lang="id-ID" sz="1700" dirty="0"/>
              <a:t>Morfologi		 ................................................................................ 	11</a:t>
            </a:r>
          </a:p>
          <a:p>
            <a:pPr marL="1010127" lvl="2" indent="-401576" algn="just">
              <a:buClrTx/>
              <a:buFont typeface="+mj-lt"/>
              <a:buAutoNum type="arabicPeriod"/>
            </a:pPr>
            <a:r>
              <a:rPr lang="id-ID" sz="1700" dirty="0"/>
              <a:t>Aksesibilitas		 ................................................................................ 	12</a:t>
            </a:r>
          </a:p>
          <a:p>
            <a:pPr algn="just"/>
            <a:r>
              <a:rPr lang="id-ID" sz="1700" dirty="0"/>
              <a:t>Bab II Pembahasan		 ................................................................................ 	13</a:t>
            </a:r>
          </a:p>
          <a:p>
            <a:pPr marL="760037" lvl="1" indent="-401576" algn="just">
              <a:buClrTx/>
              <a:buFont typeface="+mj-lt"/>
              <a:buAutoNum type="alphaUcPeriod"/>
            </a:pPr>
            <a:r>
              <a:rPr lang="id-ID" sz="1700" dirty="0"/>
              <a:t>Data Kuantitas Penduduk	 ................................................................................ 	14</a:t>
            </a:r>
          </a:p>
          <a:p>
            <a:pPr marL="1010127" lvl="2" indent="-401576" algn="just">
              <a:buClrTx/>
              <a:buFont typeface="+mj-lt"/>
              <a:buAutoNum type="arabicPeriod"/>
            </a:pPr>
            <a:r>
              <a:rPr lang="id-ID" sz="1700" dirty="0"/>
              <a:t>Jumlah Penduduk Berdasarkan Jenis Kelamin 	................................................ 	14</a:t>
            </a:r>
          </a:p>
        </p:txBody>
      </p:sp>
      <p:sp>
        <p:nvSpPr>
          <p:cNvPr id="8" name="TextBox 7"/>
          <p:cNvSpPr txBox="1"/>
          <p:nvPr/>
        </p:nvSpPr>
        <p:spPr>
          <a:xfrm>
            <a:off x="56032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3" name="Straight Connector 12"/>
          <p:cNvCxnSpPr>
            <a:cxnSpLocks/>
          </p:cNvCxnSpPr>
          <p:nvPr/>
        </p:nvCxnSpPr>
        <p:spPr>
          <a:xfrm>
            <a:off x="636734" y="6564831"/>
            <a:ext cx="9269266"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a:off x="645955" y="6609877"/>
            <a:ext cx="926004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Oval 16"/>
          <p:cNvSpPr>
            <a:spLocks noChangeArrowheads="1"/>
          </p:cNvSpPr>
          <p:nvPr/>
        </p:nvSpPr>
        <p:spPr bwMode="auto">
          <a:xfrm>
            <a:off x="13169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ii</a:t>
            </a:r>
            <a:endParaRPr lang="en-US" sz="1300" b="1" dirty="0">
              <a:solidFill>
                <a:srgbClr val="FFFFFF"/>
              </a:solidFill>
              <a:latin typeface="Tahoma" pitchFamily="34" charset="0"/>
              <a:ea typeface="Tahoma" pitchFamily="34" charset="0"/>
              <a:cs typeface="Tahoma"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8620" y="342945"/>
            <a:ext cx="8285346" cy="1650761"/>
          </a:xfrm>
          <a:prstGeom prst="rect">
            <a:avLst/>
          </a:prstGeom>
          <a:noFill/>
        </p:spPr>
        <p:txBody>
          <a:bodyPr wrap="square" lIns="80316" tIns="40158" rIns="80316" bIns="40158" rtlCol="0">
            <a:spAutoFit/>
          </a:bodyPr>
          <a:lstStyle/>
          <a:p>
            <a:pPr algn="just"/>
            <a:r>
              <a:rPr lang="id-ID" dirty="0"/>
              <a:t>Pada desa tersebut terdapat juga pegunungan, namun dengan jumlah persentase yang lebih kecil dibandingkan dengan daratan dan perbukitan. Desa yang terletak pada ketinggian 500–700 m di atas permukaan laut, pada umumnya didominasi oleh bentuk permukaan tanah yang terdiri dari perbukitan atau pegunungan. Sedangkan untuk desa yang terletak pada ketinggian lebih besar dari 700 m di atas permukaan laut, pada umumnya memiliki bentuk permukaan tanah yang didominasi oleh pegunungan.</a:t>
            </a:r>
          </a:p>
        </p:txBody>
      </p:sp>
      <p:sp>
        <p:nvSpPr>
          <p:cNvPr id="6" name="TextBox 5"/>
          <p:cNvSpPr txBox="1"/>
          <p:nvPr/>
        </p:nvSpPr>
        <p:spPr>
          <a:xfrm>
            <a:off x="668620" y="2276873"/>
            <a:ext cx="8285346" cy="4264904"/>
          </a:xfrm>
          <a:prstGeom prst="rect">
            <a:avLst/>
          </a:prstGeom>
          <a:noFill/>
        </p:spPr>
        <p:txBody>
          <a:bodyPr wrap="square" lIns="80316" tIns="40158" rIns="80316" bIns="40158" rtlCol="0">
            <a:spAutoFit/>
          </a:bodyPr>
          <a:lstStyle/>
          <a:p>
            <a:pPr algn="just"/>
            <a:r>
              <a:rPr lang="id-ID" dirty="0"/>
              <a:t>Untuk menuju ke Kabupaten Banggai dapat ditempuh melalui transportasi darat, laut maupun udara. Dari Kota Palu ibukota Provinsi, menuju Luwuk ibukota Kabupaten Banggai dapat ditempuh melalui jalan darat memakai sarana perhubungan kendaraan umum yaitu bus-bus kecil dan sedang, atau dengan kendaraan carteran, menempuh jarak  Palu – Luwuk sekitar 610 km, demikian pula dari Kota Makassar dapat ditempuh melalui jalur darat.</a:t>
            </a:r>
          </a:p>
          <a:p>
            <a:pPr algn="just"/>
            <a:r>
              <a:rPr lang="id-ID" dirty="0"/>
              <a:t>Melalui transportasi udara terdapat 4 perusahaan penerbangan (Garuda, Sriwijaya Air, Wings Air dan Express Air) yang melayani rute-rute penerbangan reguler setiap hari menuju Luwuk dari Palu, Makassar dan Manado.</a:t>
            </a:r>
          </a:p>
          <a:p>
            <a:pPr algn="just"/>
            <a:r>
              <a:rPr lang="id-ID" dirty="0"/>
              <a:t>Sedangkan pintu masuk melalui laut adalah melalui Pelabuhan Luwuk yang dilayani oleh kapal Pelni (KM.Tilong Kabila) dengan rute Luwuk ke Makassar dan Luwuk ke Bitung (Manado), serta melalui Pelabuhan Pagimana yang dilayani dengan kapal penyeberangan ASDP dengan rute Pagimana-Gorontalo. Luwuk juga menjadi akses poin utama bagi transportasi lanjutan menuju ke Kabupaten Banggai Kepulauan dan Kabupaten Banggai Laut yang dilayani dengan kapal penyeberangan maupun kapal angkutan rakyat yang tersedia setiap hari.</a:t>
            </a:r>
          </a:p>
        </p:txBody>
      </p:sp>
      <p:sp>
        <p:nvSpPr>
          <p:cNvPr id="7" name="TextBox 6"/>
          <p:cNvSpPr txBox="1"/>
          <p:nvPr/>
        </p:nvSpPr>
        <p:spPr>
          <a:xfrm>
            <a:off x="488504" y="1988840"/>
            <a:ext cx="1683836" cy="342710"/>
          </a:xfrm>
          <a:prstGeom prst="rect">
            <a:avLst/>
          </a:prstGeom>
          <a:noFill/>
        </p:spPr>
        <p:txBody>
          <a:bodyPr wrap="none" lIns="80316" tIns="40158" rIns="80316" bIns="40158" rtlCol="0">
            <a:spAutoFit/>
          </a:bodyPr>
          <a:lstStyle/>
          <a:p>
            <a:r>
              <a:rPr lang="id-ID" b="1" i="1" dirty="0"/>
              <a:t>4. Aksesibilitas</a:t>
            </a:r>
          </a:p>
        </p:txBody>
      </p:sp>
      <p:sp>
        <p:nvSpPr>
          <p:cNvPr id="9" name="TextBox 8"/>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0" name="Straight Connector 9"/>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a:solidFill>
                  <a:srgbClr val="FFFFFF"/>
                </a:solidFill>
                <a:latin typeface="Tahoma" pitchFamily="34" charset="0"/>
                <a:ea typeface="Tahoma" pitchFamily="34" charset="0"/>
                <a:cs typeface="Tahoma" pitchFamily="34" charset="0"/>
              </a:rPr>
              <a:t>12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0288" y="141804"/>
            <a:ext cx="6844416" cy="749772"/>
          </a:xfrm>
        </p:spPr>
        <p:txBody>
          <a:bodyPr>
            <a:normAutofit/>
          </a:bodyPr>
          <a:lstStyle/>
          <a:p>
            <a:r>
              <a:rPr lang="id-ID" sz="3500" b="1" dirty="0">
                <a:latin typeface="Lucida Handwriting" pitchFamily="66" charset="0"/>
              </a:rPr>
              <a:t>BAB II PEMBAHASAN</a:t>
            </a:r>
            <a:endParaRPr lang="id-ID" sz="3500" dirty="0"/>
          </a:p>
        </p:txBody>
      </p:sp>
      <p:sp>
        <p:nvSpPr>
          <p:cNvPr id="3" name="Content Placeholder 2"/>
          <p:cNvSpPr>
            <a:spLocks noGrp="1"/>
          </p:cNvSpPr>
          <p:nvPr>
            <p:ph idx="1"/>
          </p:nvPr>
        </p:nvSpPr>
        <p:spPr>
          <a:xfrm>
            <a:off x="495300" y="1303049"/>
            <a:ext cx="8915401" cy="5143429"/>
          </a:xfrm>
        </p:spPr>
        <p:txBody>
          <a:bodyPr>
            <a:normAutofit fontScale="77500" lnSpcReduction="20000"/>
          </a:bodyPr>
          <a:lstStyle/>
          <a:p>
            <a:pPr algn="just">
              <a:buNone/>
            </a:pPr>
            <a:r>
              <a:rPr lang="id-ID" sz="2000" dirty="0"/>
              <a:t>	</a:t>
            </a:r>
            <a:r>
              <a:rPr lang="en-US" sz="2000" dirty="0" err="1"/>
              <a:t>Ruang</a:t>
            </a:r>
            <a:r>
              <a:rPr lang="en-US" sz="2000" dirty="0"/>
              <a:t> </a:t>
            </a:r>
            <a:r>
              <a:rPr lang="en-US" sz="2000" dirty="0" err="1"/>
              <a:t>lingkup</a:t>
            </a:r>
            <a:r>
              <a:rPr lang="en-US" sz="2000" dirty="0"/>
              <a:t> </a:t>
            </a:r>
            <a:r>
              <a:rPr lang="en-US" sz="2000" dirty="0" err="1"/>
              <a:t>dari</a:t>
            </a:r>
            <a:r>
              <a:rPr lang="en-US" sz="2000" dirty="0"/>
              <a:t> </a:t>
            </a:r>
            <a:r>
              <a:rPr lang="en-US" sz="2000" dirty="0" err="1"/>
              <a:t>Profil</a:t>
            </a:r>
            <a:r>
              <a:rPr lang="en-US" sz="2000" dirty="0"/>
              <a:t> </a:t>
            </a:r>
            <a:r>
              <a:rPr lang="en-US" sz="2000" dirty="0" err="1"/>
              <a:t>Perkembangan</a:t>
            </a:r>
            <a:r>
              <a:rPr lang="en-US" sz="2000" dirty="0"/>
              <a:t> </a:t>
            </a:r>
            <a:r>
              <a:rPr lang="en-US" sz="2000" dirty="0" err="1"/>
              <a:t>Kependudukan</a:t>
            </a:r>
            <a:r>
              <a:rPr lang="en-US" sz="2000" dirty="0"/>
              <a:t> </a:t>
            </a:r>
            <a:r>
              <a:rPr lang="en-US" sz="2000" dirty="0" err="1"/>
              <a:t>Kabupaten</a:t>
            </a:r>
            <a:r>
              <a:rPr lang="en-US" sz="2000" dirty="0"/>
              <a:t> </a:t>
            </a:r>
            <a:r>
              <a:rPr lang="en-US" sz="2000" dirty="0" err="1"/>
              <a:t>Banggai</a:t>
            </a:r>
            <a:r>
              <a:rPr lang="en-US" sz="2000" dirty="0"/>
              <a:t> </a:t>
            </a:r>
            <a:r>
              <a:rPr lang="en-US" sz="2000" dirty="0" err="1"/>
              <a:t>Propinsi</a:t>
            </a:r>
            <a:r>
              <a:rPr lang="en-US" sz="2000" dirty="0"/>
              <a:t> Sulawesi Tengah </a:t>
            </a:r>
            <a:r>
              <a:rPr lang="en-US" sz="2000" dirty="0" err="1"/>
              <a:t>ini</a:t>
            </a:r>
            <a:r>
              <a:rPr lang="en-US" sz="2000" dirty="0"/>
              <a:t> </a:t>
            </a:r>
            <a:r>
              <a:rPr lang="en-US" sz="2000" dirty="0" err="1"/>
              <a:t>meliputi</a:t>
            </a:r>
            <a:r>
              <a:rPr lang="en-US" sz="2000" dirty="0"/>
              <a:t> </a:t>
            </a:r>
            <a:r>
              <a:rPr lang="en-US" sz="2000" dirty="0" err="1"/>
              <a:t>pendahuluan</a:t>
            </a:r>
            <a:r>
              <a:rPr lang="en-US" sz="2000" dirty="0"/>
              <a:t> , </a:t>
            </a:r>
            <a:r>
              <a:rPr lang="en-US" sz="2000" dirty="0" err="1"/>
              <a:t>gambaran</a:t>
            </a:r>
            <a:r>
              <a:rPr lang="en-US" sz="2000" dirty="0"/>
              <a:t> </a:t>
            </a:r>
            <a:r>
              <a:rPr lang="en-US" sz="2000" dirty="0" err="1"/>
              <a:t>umum</a:t>
            </a:r>
            <a:r>
              <a:rPr lang="en-US" sz="2000" dirty="0"/>
              <a:t> </a:t>
            </a:r>
            <a:r>
              <a:rPr lang="en-US" sz="2000" dirty="0" err="1"/>
              <a:t>daerah</a:t>
            </a:r>
            <a:r>
              <a:rPr lang="en-US" sz="2000" dirty="0"/>
              <a:t>, </a:t>
            </a:r>
            <a:r>
              <a:rPr lang="en-US" sz="2000" dirty="0" err="1"/>
              <a:t>sumber</a:t>
            </a:r>
            <a:r>
              <a:rPr lang="en-US" sz="2000" dirty="0"/>
              <a:t> data, </a:t>
            </a:r>
            <a:r>
              <a:rPr lang="en-US" sz="2000" dirty="0" err="1"/>
              <a:t>perkembangan</a:t>
            </a:r>
            <a:r>
              <a:rPr lang="en-US" sz="2000" dirty="0"/>
              <a:t> </a:t>
            </a:r>
            <a:r>
              <a:rPr lang="en-US" sz="2000" dirty="0" err="1"/>
              <a:t>kependudukan</a:t>
            </a:r>
            <a:r>
              <a:rPr lang="en-US" sz="2000" dirty="0"/>
              <a:t>, </a:t>
            </a:r>
            <a:r>
              <a:rPr lang="en-US" sz="2000" dirty="0" err="1"/>
              <a:t>kepemilikan</a:t>
            </a:r>
            <a:r>
              <a:rPr lang="en-US" sz="2000" dirty="0"/>
              <a:t> </a:t>
            </a:r>
            <a:r>
              <a:rPr lang="en-US" sz="2000" dirty="0" err="1"/>
              <a:t>dokumen</a:t>
            </a:r>
            <a:r>
              <a:rPr lang="en-US" sz="2000" dirty="0"/>
              <a:t> </a:t>
            </a:r>
            <a:r>
              <a:rPr lang="en-US" sz="2000" dirty="0" err="1"/>
              <a:t>kependudukan</a:t>
            </a:r>
            <a:r>
              <a:rPr lang="en-US" sz="2000" dirty="0"/>
              <a:t> </a:t>
            </a:r>
            <a:r>
              <a:rPr lang="en-US" sz="2000" dirty="0" err="1"/>
              <a:t>dan</a:t>
            </a:r>
            <a:r>
              <a:rPr lang="en-US" sz="2000" dirty="0"/>
              <a:t> </a:t>
            </a:r>
            <a:r>
              <a:rPr lang="en-US" sz="2000" dirty="0" err="1"/>
              <a:t>kesimpulan</a:t>
            </a:r>
            <a:r>
              <a:rPr lang="en-US" sz="2000" dirty="0"/>
              <a:t>.</a:t>
            </a:r>
            <a:endParaRPr lang="id-ID" sz="2000" dirty="0"/>
          </a:p>
          <a:p>
            <a:pPr lvl="0" algn="just">
              <a:buNone/>
            </a:pPr>
            <a:r>
              <a:rPr lang="id-ID" sz="2000" dirty="0"/>
              <a:t>	</a:t>
            </a:r>
            <a:r>
              <a:rPr lang="en-US" sz="2000" dirty="0" err="1"/>
              <a:t>Pendahuluan</a:t>
            </a:r>
            <a:r>
              <a:rPr lang="en-US" sz="2000" dirty="0"/>
              <a:t> </a:t>
            </a:r>
            <a:r>
              <a:rPr lang="en-US" sz="2000" dirty="0" err="1"/>
              <a:t>berisi</a:t>
            </a:r>
            <a:r>
              <a:rPr lang="en-US" sz="2000" dirty="0"/>
              <a:t> </a:t>
            </a:r>
            <a:r>
              <a:rPr lang="en-US" sz="2000" dirty="0" err="1"/>
              <a:t>tentang</a:t>
            </a:r>
            <a:r>
              <a:rPr lang="en-US" sz="2000" dirty="0"/>
              <a:t> </a:t>
            </a:r>
            <a:r>
              <a:rPr lang="en-US" sz="2000" dirty="0" err="1"/>
              <a:t>latar</a:t>
            </a:r>
            <a:r>
              <a:rPr lang="en-US" sz="2000" dirty="0"/>
              <a:t> </a:t>
            </a:r>
            <a:r>
              <a:rPr lang="en-US" sz="2000" dirty="0" err="1"/>
              <a:t>belakang</a:t>
            </a:r>
            <a:r>
              <a:rPr lang="en-US" sz="2000" dirty="0"/>
              <a:t> </a:t>
            </a:r>
            <a:r>
              <a:rPr lang="en-US" sz="2000" dirty="0" err="1"/>
              <a:t>penyusunan</a:t>
            </a:r>
            <a:r>
              <a:rPr lang="en-US" sz="2000" dirty="0"/>
              <a:t>, </a:t>
            </a:r>
            <a:r>
              <a:rPr lang="en-US" sz="2000" dirty="0" err="1"/>
              <a:t>tujuan</a:t>
            </a:r>
            <a:r>
              <a:rPr lang="en-US" sz="2000" dirty="0"/>
              <a:t>, </a:t>
            </a:r>
            <a:r>
              <a:rPr lang="en-US" sz="2000" dirty="0" err="1"/>
              <a:t>ruang</a:t>
            </a:r>
            <a:r>
              <a:rPr lang="en-US" sz="2000" dirty="0"/>
              <a:t> </a:t>
            </a:r>
            <a:r>
              <a:rPr lang="en-US" sz="2000" dirty="0" err="1"/>
              <a:t>lingkup</a:t>
            </a:r>
            <a:r>
              <a:rPr lang="en-US" sz="2000" dirty="0"/>
              <a:t> </a:t>
            </a:r>
            <a:r>
              <a:rPr lang="en-US" sz="2000" dirty="0" err="1"/>
              <a:t>dan</a:t>
            </a:r>
            <a:r>
              <a:rPr lang="en-US" sz="2000" dirty="0"/>
              <a:t> </a:t>
            </a:r>
            <a:r>
              <a:rPr lang="en-US" sz="2000" dirty="0" err="1"/>
              <a:t>pengertian</a:t>
            </a:r>
            <a:r>
              <a:rPr lang="en-US" sz="2000" dirty="0"/>
              <a:t> </a:t>
            </a:r>
            <a:r>
              <a:rPr lang="en-US" sz="2000" dirty="0" err="1"/>
              <a:t>umum</a:t>
            </a:r>
            <a:r>
              <a:rPr lang="en-US" sz="2000" dirty="0"/>
              <a:t> </a:t>
            </a:r>
            <a:r>
              <a:rPr lang="en-US" sz="2000" dirty="0" err="1"/>
              <a:t>terhadap</a:t>
            </a:r>
            <a:r>
              <a:rPr lang="en-US" sz="2000" dirty="0"/>
              <a:t> </a:t>
            </a:r>
            <a:r>
              <a:rPr lang="en-US" sz="2000" dirty="0" err="1"/>
              <a:t>istilah</a:t>
            </a:r>
            <a:r>
              <a:rPr lang="en-US" sz="2000" dirty="0"/>
              <a:t> yang </a:t>
            </a:r>
            <a:r>
              <a:rPr lang="en-US" sz="2000" dirty="0" err="1"/>
              <a:t>digunakan</a:t>
            </a:r>
            <a:r>
              <a:rPr lang="en-US" sz="2000" dirty="0"/>
              <a:t> </a:t>
            </a:r>
            <a:r>
              <a:rPr lang="en-US" sz="2000" dirty="0" err="1"/>
              <a:t>dalam</a:t>
            </a:r>
            <a:r>
              <a:rPr lang="en-US" sz="2000" dirty="0"/>
              <a:t> </a:t>
            </a:r>
            <a:r>
              <a:rPr lang="en-US" sz="2000" dirty="0" err="1"/>
              <a:t>profil</a:t>
            </a:r>
            <a:r>
              <a:rPr lang="en-US" sz="2000" dirty="0"/>
              <a:t> </a:t>
            </a:r>
            <a:r>
              <a:rPr lang="en-US" sz="2000" dirty="0" err="1"/>
              <a:t>perkembangan</a:t>
            </a:r>
            <a:r>
              <a:rPr lang="en-US" sz="2000" dirty="0"/>
              <a:t> </a:t>
            </a:r>
            <a:r>
              <a:rPr lang="en-US" sz="2000" dirty="0" err="1"/>
              <a:t>kependudukan</a:t>
            </a:r>
            <a:r>
              <a:rPr lang="en-US" sz="2000" dirty="0"/>
              <a:t>.</a:t>
            </a:r>
            <a:endParaRPr lang="id-ID" sz="2000" dirty="0"/>
          </a:p>
          <a:p>
            <a:pPr lvl="0" algn="just">
              <a:buNone/>
            </a:pPr>
            <a:r>
              <a:rPr lang="id-ID" sz="2000" dirty="0"/>
              <a:t>	</a:t>
            </a:r>
            <a:r>
              <a:rPr lang="en-US" sz="2000" dirty="0" err="1"/>
              <a:t>Gambaran</a:t>
            </a:r>
            <a:r>
              <a:rPr lang="en-US" sz="2000" dirty="0"/>
              <a:t> </a:t>
            </a:r>
            <a:r>
              <a:rPr lang="en-US" sz="2000" dirty="0" err="1"/>
              <a:t>umum</a:t>
            </a:r>
            <a:r>
              <a:rPr lang="en-US" sz="2000" dirty="0"/>
              <a:t> </a:t>
            </a:r>
            <a:r>
              <a:rPr lang="en-US" sz="2000" dirty="0" err="1"/>
              <a:t>daerah</a:t>
            </a:r>
            <a:r>
              <a:rPr lang="en-US" sz="2000" dirty="0"/>
              <a:t> </a:t>
            </a:r>
            <a:r>
              <a:rPr lang="en-US" sz="2000" dirty="0" err="1"/>
              <a:t>memuat</a:t>
            </a:r>
            <a:r>
              <a:rPr lang="en-US" sz="2000" dirty="0"/>
              <a:t> </a:t>
            </a:r>
            <a:r>
              <a:rPr lang="en-US" sz="2000" dirty="0" err="1"/>
              <a:t>letak</a:t>
            </a:r>
            <a:r>
              <a:rPr lang="en-US" sz="2000" dirty="0"/>
              <a:t> </a:t>
            </a:r>
            <a:r>
              <a:rPr lang="en-US" sz="2000" dirty="0" err="1"/>
              <a:t>geografis</a:t>
            </a:r>
            <a:r>
              <a:rPr lang="en-US" sz="2000" dirty="0"/>
              <a:t> </a:t>
            </a:r>
            <a:r>
              <a:rPr lang="en-US" sz="2000" dirty="0" err="1"/>
              <a:t>daerah</a:t>
            </a:r>
            <a:r>
              <a:rPr lang="en-US" sz="2000" dirty="0"/>
              <a:t>, </a:t>
            </a:r>
            <a:r>
              <a:rPr lang="en-US" sz="2000" dirty="0" err="1"/>
              <a:t>kondisi</a:t>
            </a:r>
            <a:r>
              <a:rPr lang="en-US" sz="2000" dirty="0"/>
              <a:t> </a:t>
            </a:r>
            <a:r>
              <a:rPr lang="en-US" sz="2000" dirty="0" err="1"/>
              <a:t>demografis</a:t>
            </a:r>
            <a:r>
              <a:rPr lang="en-US" sz="2000" dirty="0"/>
              <a:t> </a:t>
            </a:r>
            <a:r>
              <a:rPr lang="en-US" sz="2000" dirty="0" err="1"/>
              <a:t>daerah</a:t>
            </a:r>
            <a:r>
              <a:rPr lang="en-US" sz="2000" dirty="0"/>
              <a:t>, </a:t>
            </a:r>
            <a:r>
              <a:rPr lang="en-US" sz="2000" dirty="0" err="1"/>
              <a:t>gambaran</a:t>
            </a:r>
            <a:r>
              <a:rPr lang="en-US" sz="2000" dirty="0"/>
              <a:t> </a:t>
            </a:r>
            <a:r>
              <a:rPr lang="en-US" sz="2000" dirty="0" err="1"/>
              <a:t>ekonomi</a:t>
            </a:r>
            <a:r>
              <a:rPr lang="en-US" sz="2000" dirty="0"/>
              <a:t> </a:t>
            </a:r>
            <a:r>
              <a:rPr lang="en-US" sz="2000" dirty="0" err="1"/>
              <a:t>daerah</a:t>
            </a:r>
            <a:r>
              <a:rPr lang="en-US" sz="2000" dirty="0"/>
              <a:t> </a:t>
            </a:r>
            <a:r>
              <a:rPr lang="en-US" sz="2000" dirty="0" err="1"/>
              <a:t>dan</a:t>
            </a:r>
            <a:r>
              <a:rPr lang="en-US" sz="2000" dirty="0"/>
              <a:t> </a:t>
            </a:r>
            <a:r>
              <a:rPr lang="en-US" sz="2000" dirty="0" err="1"/>
              <a:t>potensi</a:t>
            </a:r>
            <a:r>
              <a:rPr lang="en-US" sz="2000" dirty="0"/>
              <a:t> </a:t>
            </a:r>
            <a:r>
              <a:rPr lang="en-US" sz="2000" dirty="0" err="1"/>
              <a:t>daerah</a:t>
            </a:r>
            <a:r>
              <a:rPr lang="en-US" sz="2000" dirty="0"/>
              <a:t>.</a:t>
            </a:r>
            <a:endParaRPr lang="id-ID" sz="2000" dirty="0"/>
          </a:p>
          <a:p>
            <a:pPr lvl="0" algn="just">
              <a:buNone/>
            </a:pPr>
            <a:r>
              <a:rPr lang="id-ID" sz="2000" dirty="0"/>
              <a:t>	</a:t>
            </a:r>
            <a:r>
              <a:rPr lang="en-US" sz="2000" dirty="0" err="1"/>
              <a:t>Perkembangan</a:t>
            </a:r>
            <a:r>
              <a:rPr lang="en-US" sz="2000" dirty="0"/>
              <a:t> </a:t>
            </a:r>
            <a:r>
              <a:rPr lang="en-US" sz="2000" dirty="0" err="1"/>
              <a:t>kependudukan</a:t>
            </a:r>
            <a:r>
              <a:rPr lang="en-US" sz="2000" dirty="0"/>
              <a:t> </a:t>
            </a:r>
            <a:r>
              <a:rPr lang="en-US" sz="2000" dirty="0" err="1"/>
              <a:t>memuat</a:t>
            </a:r>
            <a:r>
              <a:rPr lang="en-US" sz="2000" dirty="0"/>
              <a:t> </a:t>
            </a:r>
            <a:r>
              <a:rPr lang="en-US" sz="2000" dirty="0" err="1"/>
              <a:t>kualitas</a:t>
            </a:r>
            <a:r>
              <a:rPr lang="en-US" sz="2000" dirty="0"/>
              <a:t> </a:t>
            </a:r>
            <a:r>
              <a:rPr lang="en-US" sz="2000" dirty="0" err="1"/>
              <a:t>penduduk</a:t>
            </a:r>
            <a:r>
              <a:rPr lang="en-US" sz="2000" dirty="0"/>
              <a:t>, </a:t>
            </a:r>
            <a:r>
              <a:rPr lang="en-US" sz="2000" dirty="0" err="1"/>
              <a:t>kuantitas</a:t>
            </a:r>
            <a:r>
              <a:rPr lang="en-US" sz="2000" dirty="0"/>
              <a:t> </a:t>
            </a:r>
            <a:r>
              <a:rPr lang="en-US" sz="2000" dirty="0" err="1"/>
              <a:t>penduduk</a:t>
            </a:r>
            <a:r>
              <a:rPr lang="en-US" sz="2000" dirty="0"/>
              <a:t>, </a:t>
            </a:r>
            <a:r>
              <a:rPr lang="en-US" sz="2000" dirty="0" err="1"/>
              <a:t>dan</a:t>
            </a:r>
            <a:r>
              <a:rPr lang="en-US" sz="2000" dirty="0"/>
              <a:t> </a:t>
            </a:r>
            <a:r>
              <a:rPr lang="en-US" sz="2000" dirty="0" err="1"/>
              <a:t>mobilitas</a:t>
            </a:r>
            <a:r>
              <a:rPr lang="en-US" sz="2000" dirty="0"/>
              <a:t> </a:t>
            </a:r>
            <a:r>
              <a:rPr lang="en-US" sz="2000" dirty="0" err="1"/>
              <a:t>penduduk</a:t>
            </a:r>
            <a:r>
              <a:rPr lang="en-US" sz="2000" dirty="0"/>
              <a:t>.</a:t>
            </a:r>
            <a:endParaRPr lang="id-ID" sz="2000" dirty="0"/>
          </a:p>
          <a:p>
            <a:pPr marL="802438" lvl="1" indent="-468986" algn="just">
              <a:buFont typeface="+mj-lt"/>
              <a:buAutoNum type="alphaUcPeriod"/>
            </a:pPr>
            <a:r>
              <a:rPr lang="en-US" sz="2000" b="1" dirty="0" err="1"/>
              <a:t>Kuantitas</a:t>
            </a:r>
            <a:r>
              <a:rPr lang="en-US" sz="2000" b="1" dirty="0"/>
              <a:t> </a:t>
            </a:r>
            <a:r>
              <a:rPr lang="en-US" sz="2000" b="1" dirty="0" err="1"/>
              <a:t>penduduk</a:t>
            </a:r>
            <a:r>
              <a:rPr lang="en-US" sz="2000" b="1" dirty="0"/>
              <a:t> </a:t>
            </a:r>
            <a:r>
              <a:rPr lang="en-US" sz="2000" b="1" dirty="0" err="1"/>
              <a:t>meliputi</a:t>
            </a:r>
            <a:endParaRPr lang="id-ID" sz="2000" dirty="0"/>
          </a:p>
          <a:p>
            <a:pPr lvl="2" algn="just"/>
            <a:r>
              <a:rPr lang="en-US" sz="2000" dirty="0" err="1"/>
              <a:t>Jumlah</a:t>
            </a:r>
            <a:r>
              <a:rPr lang="en-US" sz="2000" dirty="0"/>
              <a:t> </a:t>
            </a:r>
            <a:r>
              <a:rPr lang="en-US" sz="2000" dirty="0" err="1"/>
              <a:t>dan</a:t>
            </a:r>
            <a:r>
              <a:rPr lang="en-US" sz="2000" dirty="0"/>
              <a:t> </a:t>
            </a:r>
            <a:r>
              <a:rPr lang="en-US" sz="2000" dirty="0" err="1"/>
              <a:t>persebaran</a:t>
            </a:r>
            <a:r>
              <a:rPr lang="en-US" sz="2000" dirty="0"/>
              <a:t> </a:t>
            </a:r>
            <a:r>
              <a:rPr lang="en-US" sz="2000" dirty="0" err="1"/>
              <a:t>penduduk</a:t>
            </a:r>
            <a:r>
              <a:rPr lang="en-US" sz="2000" dirty="0"/>
              <a:t> (</a:t>
            </a:r>
            <a:r>
              <a:rPr lang="en-US" sz="2000" dirty="0" err="1"/>
              <a:t>jumlah</a:t>
            </a:r>
            <a:r>
              <a:rPr lang="en-US" sz="2000" dirty="0"/>
              <a:t> </a:t>
            </a:r>
            <a:r>
              <a:rPr lang="en-US" sz="2000" dirty="0" err="1"/>
              <a:t>dan</a:t>
            </a:r>
            <a:r>
              <a:rPr lang="en-US" sz="2000" dirty="0"/>
              <a:t> </a:t>
            </a:r>
            <a:r>
              <a:rPr lang="en-US" sz="2000" dirty="0" err="1"/>
              <a:t>proporsi</a:t>
            </a:r>
            <a:r>
              <a:rPr lang="en-US" sz="2000" dirty="0"/>
              <a:t> </a:t>
            </a:r>
            <a:r>
              <a:rPr lang="en-US" sz="2000" dirty="0" err="1"/>
              <a:t>penduduk</a:t>
            </a:r>
            <a:r>
              <a:rPr lang="en-US" sz="2000" dirty="0"/>
              <a:t> </a:t>
            </a:r>
            <a:r>
              <a:rPr lang="en-US" sz="2000" dirty="0" err="1"/>
              <a:t>menurut</a:t>
            </a:r>
            <a:r>
              <a:rPr lang="en-US" sz="2000" dirty="0"/>
              <a:t> </a:t>
            </a:r>
            <a:r>
              <a:rPr lang="en-US" sz="2000" dirty="0" err="1"/>
              <a:t>umur</a:t>
            </a:r>
            <a:r>
              <a:rPr lang="en-US" sz="2000" dirty="0"/>
              <a:t> </a:t>
            </a:r>
            <a:r>
              <a:rPr lang="en-US" sz="2000" dirty="0" err="1"/>
              <a:t>dan</a:t>
            </a:r>
            <a:r>
              <a:rPr lang="en-US" sz="2000" dirty="0"/>
              <a:t> </a:t>
            </a:r>
            <a:r>
              <a:rPr lang="en-US" sz="2000" dirty="0" err="1"/>
              <a:t>jenis</a:t>
            </a:r>
            <a:r>
              <a:rPr lang="en-US" sz="2000" dirty="0"/>
              <a:t> </a:t>
            </a:r>
            <a:r>
              <a:rPr lang="en-US" sz="2000" dirty="0" err="1"/>
              <a:t>kelamin</a:t>
            </a:r>
            <a:r>
              <a:rPr lang="en-US" sz="2000" dirty="0"/>
              <a:t> </a:t>
            </a:r>
            <a:r>
              <a:rPr lang="en-US" sz="2000" dirty="0" err="1"/>
              <a:t>perkecamatan</a:t>
            </a:r>
            <a:r>
              <a:rPr lang="en-US" sz="2000" dirty="0"/>
              <a:t> </a:t>
            </a:r>
            <a:r>
              <a:rPr lang="en-US" sz="2000" dirty="0" err="1"/>
              <a:t>perdesa</a:t>
            </a:r>
            <a:r>
              <a:rPr lang="en-US" sz="2000" dirty="0"/>
              <a:t>, </a:t>
            </a:r>
            <a:r>
              <a:rPr lang="en-US" sz="2000" dirty="0" err="1"/>
              <a:t>kepadatan</a:t>
            </a:r>
            <a:r>
              <a:rPr lang="en-US" sz="2000" dirty="0"/>
              <a:t> </a:t>
            </a:r>
            <a:r>
              <a:rPr lang="en-US" sz="2000" dirty="0" err="1"/>
              <a:t>penduduk</a:t>
            </a:r>
            <a:r>
              <a:rPr lang="en-US" sz="2000" dirty="0"/>
              <a:t> </a:t>
            </a:r>
            <a:r>
              <a:rPr lang="en-US" sz="2000" dirty="0" err="1"/>
              <a:t>dan</a:t>
            </a:r>
            <a:r>
              <a:rPr lang="en-US" sz="2000" dirty="0"/>
              <a:t> </a:t>
            </a:r>
            <a:r>
              <a:rPr lang="en-US" sz="2000" dirty="0" err="1"/>
              <a:t>laju</a:t>
            </a:r>
            <a:r>
              <a:rPr lang="en-US" sz="2000" dirty="0"/>
              <a:t> </a:t>
            </a:r>
            <a:r>
              <a:rPr lang="en-US" sz="2000" dirty="0" err="1"/>
              <a:t>pertumbuhan</a:t>
            </a:r>
            <a:r>
              <a:rPr lang="en-US" sz="2000" dirty="0"/>
              <a:t> </a:t>
            </a:r>
            <a:r>
              <a:rPr lang="en-US" sz="2000" dirty="0" err="1"/>
              <a:t>penduduk</a:t>
            </a:r>
            <a:r>
              <a:rPr lang="en-US" sz="2000" dirty="0"/>
              <a:t>).</a:t>
            </a:r>
            <a:endParaRPr lang="id-ID" sz="2000" dirty="0"/>
          </a:p>
          <a:p>
            <a:pPr lvl="2" algn="just"/>
            <a:r>
              <a:rPr lang="en-US" sz="2000" dirty="0" err="1"/>
              <a:t>Penduduk</a:t>
            </a:r>
            <a:r>
              <a:rPr lang="en-US" sz="2000" dirty="0"/>
              <a:t> </a:t>
            </a:r>
            <a:r>
              <a:rPr lang="en-US" sz="2000" dirty="0" err="1"/>
              <a:t>menurut</a:t>
            </a:r>
            <a:r>
              <a:rPr lang="en-US" sz="2000" dirty="0"/>
              <a:t> </a:t>
            </a:r>
            <a:r>
              <a:rPr lang="en-US" sz="2000" dirty="0" err="1"/>
              <a:t>karakteristik</a:t>
            </a:r>
            <a:r>
              <a:rPr lang="en-US" sz="2000" dirty="0"/>
              <a:t> </a:t>
            </a:r>
            <a:r>
              <a:rPr lang="en-US" sz="2000" dirty="0" err="1"/>
              <a:t>demografi</a:t>
            </a:r>
            <a:r>
              <a:rPr lang="en-US" sz="2000" dirty="0"/>
              <a:t> (</a:t>
            </a:r>
            <a:r>
              <a:rPr lang="en-US" sz="2000" dirty="0" err="1"/>
              <a:t>jumlah</a:t>
            </a:r>
            <a:r>
              <a:rPr lang="en-US" sz="2000" dirty="0"/>
              <a:t> </a:t>
            </a:r>
            <a:r>
              <a:rPr lang="en-US" sz="2000" dirty="0" err="1"/>
              <a:t>dan</a:t>
            </a:r>
            <a:r>
              <a:rPr lang="en-US" sz="2000" dirty="0"/>
              <a:t> </a:t>
            </a:r>
            <a:r>
              <a:rPr lang="en-US" sz="2000" dirty="0" err="1"/>
              <a:t>proporsi</a:t>
            </a:r>
            <a:r>
              <a:rPr lang="en-US" sz="2000" dirty="0"/>
              <a:t> </a:t>
            </a:r>
            <a:r>
              <a:rPr lang="en-US" sz="2000" dirty="0" err="1"/>
              <a:t>penduduk</a:t>
            </a:r>
            <a:r>
              <a:rPr lang="en-US" sz="2000" dirty="0"/>
              <a:t> </a:t>
            </a:r>
            <a:r>
              <a:rPr lang="en-US" sz="2000" dirty="0" err="1"/>
              <a:t>menurut</a:t>
            </a:r>
            <a:r>
              <a:rPr lang="en-US" sz="2000" dirty="0"/>
              <a:t> </a:t>
            </a:r>
            <a:r>
              <a:rPr lang="en-US" sz="2000" dirty="0" err="1"/>
              <a:t>umur</a:t>
            </a:r>
            <a:r>
              <a:rPr lang="en-US" sz="2000" dirty="0"/>
              <a:t> </a:t>
            </a:r>
            <a:r>
              <a:rPr lang="en-US" sz="2000" dirty="0" err="1"/>
              <a:t>dan</a:t>
            </a:r>
            <a:r>
              <a:rPr lang="en-US" sz="2000" dirty="0"/>
              <a:t> </a:t>
            </a:r>
            <a:r>
              <a:rPr lang="en-US" sz="2000" dirty="0" err="1"/>
              <a:t>jenis</a:t>
            </a:r>
            <a:r>
              <a:rPr lang="en-US" sz="2000" dirty="0"/>
              <a:t> </a:t>
            </a:r>
            <a:r>
              <a:rPr lang="en-US" sz="2000" dirty="0" err="1"/>
              <a:t>kelamin,jumlah</a:t>
            </a:r>
            <a:r>
              <a:rPr lang="en-US" sz="2000" dirty="0"/>
              <a:t> </a:t>
            </a:r>
            <a:r>
              <a:rPr lang="en-US" sz="2000" dirty="0" err="1"/>
              <a:t>proporsi</a:t>
            </a:r>
            <a:r>
              <a:rPr lang="en-US" sz="2000" dirty="0"/>
              <a:t> </a:t>
            </a:r>
            <a:r>
              <a:rPr lang="en-US" sz="2000" dirty="0" err="1"/>
              <a:t>penduduk</a:t>
            </a:r>
            <a:r>
              <a:rPr lang="en-US" sz="2000" dirty="0"/>
              <a:t> </a:t>
            </a:r>
            <a:r>
              <a:rPr lang="en-US" sz="2000" dirty="0" err="1"/>
              <a:t>menurut</a:t>
            </a:r>
            <a:r>
              <a:rPr lang="en-US" sz="2000" dirty="0"/>
              <a:t> status</a:t>
            </a:r>
            <a:r>
              <a:rPr lang="id-ID" sz="2000" dirty="0"/>
              <a:t> </a:t>
            </a:r>
            <a:r>
              <a:rPr lang="en-US" sz="2000" dirty="0" err="1"/>
              <a:t>kawin</a:t>
            </a:r>
            <a:r>
              <a:rPr lang="en-US" sz="2000" dirty="0"/>
              <a:t>, </a:t>
            </a:r>
            <a:r>
              <a:rPr lang="en-US" sz="2000" dirty="0" err="1"/>
              <a:t>ke</a:t>
            </a:r>
            <a:r>
              <a:rPr lang="id-ID" sz="2000" dirty="0"/>
              <a:t>l</a:t>
            </a:r>
            <a:r>
              <a:rPr lang="en-US" sz="2000" dirty="0" err="1"/>
              <a:t>uarga</a:t>
            </a:r>
            <a:r>
              <a:rPr lang="en-US" sz="2000" dirty="0"/>
              <a:t>, </a:t>
            </a:r>
            <a:r>
              <a:rPr lang="en-US" sz="2000" dirty="0" err="1"/>
              <a:t>penduduk</a:t>
            </a:r>
            <a:r>
              <a:rPr lang="en-US" sz="2000" dirty="0"/>
              <a:t> </a:t>
            </a:r>
            <a:r>
              <a:rPr lang="en-US" sz="2000" dirty="0" err="1"/>
              <a:t>menurut</a:t>
            </a:r>
            <a:r>
              <a:rPr lang="en-US" sz="2000" dirty="0"/>
              <a:t> </a:t>
            </a:r>
            <a:r>
              <a:rPr lang="en-US" sz="2000" dirty="0" err="1"/>
              <a:t>karakteristik</a:t>
            </a:r>
            <a:r>
              <a:rPr lang="en-US" sz="2000" dirty="0"/>
              <a:t> </a:t>
            </a:r>
            <a:r>
              <a:rPr lang="en-US" sz="2000" dirty="0" err="1"/>
              <a:t>social,kelahiran</a:t>
            </a:r>
            <a:r>
              <a:rPr lang="en-US" sz="2000" dirty="0"/>
              <a:t> </a:t>
            </a:r>
            <a:r>
              <a:rPr lang="en-US" sz="2000" dirty="0" err="1"/>
              <a:t>dan</a:t>
            </a:r>
            <a:r>
              <a:rPr lang="en-US" sz="2000" dirty="0"/>
              <a:t> </a:t>
            </a:r>
            <a:r>
              <a:rPr lang="en-US" sz="2000" dirty="0" err="1"/>
              <a:t>kematian</a:t>
            </a:r>
            <a:r>
              <a:rPr lang="en-US" sz="2000" dirty="0"/>
              <a:t>).</a:t>
            </a:r>
            <a:endParaRPr lang="id-ID" sz="2000" dirty="0"/>
          </a:p>
          <a:p>
            <a:pPr marL="802438" lvl="1" indent="-468986" algn="just">
              <a:buFont typeface="+mj-lt"/>
              <a:buAutoNum type="alphaUcPeriod"/>
            </a:pPr>
            <a:r>
              <a:rPr lang="en-US" sz="2000" b="1" dirty="0" err="1"/>
              <a:t>Kualitas</a:t>
            </a:r>
            <a:r>
              <a:rPr lang="en-US" sz="2000" b="1" dirty="0"/>
              <a:t> </a:t>
            </a:r>
            <a:r>
              <a:rPr lang="en-US" sz="2000" b="1" dirty="0" err="1"/>
              <a:t>penduduk</a:t>
            </a:r>
            <a:r>
              <a:rPr lang="en-US" sz="2000" b="1" dirty="0"/>
              <a:t> </a:t>
            </a:r>
            <a:r>
              <a:rPr lang="en-US" sz="2000" b="1" dirty="0" err="1"/>
              <a:t>meliputi</a:t>
            </a:r>
            <a:endParaRPr lang="id-ID" sz="2000" dirty="0"/>
          </a:p>
          <a:p>
            <a:pPr lvl="2" algn="just"/>
            <a:r>
              <a:rPr lang="en-US" sz="2000" dirty="0" err="1"/>
              <a:t>kelahiran</a:t>
            </a:r>
            <a:r>
              <a:rPr lang="en-US" sz="2000" dirty="0"/>
              <a:t>, </a:t>
            </a:r>
            <a:r>
              <a:rPr lang="en-US" sz="2000" dirty="0" err="1"/>
              <a:t>kematian</a:t>
            </a:r>
            <a:r>
              <a:rPr lang="en-US" sz="2000" dirty="0"/>
              <a:t>, </a:t>
            </a:r>
            <a:r>
              <a:rPr lang="en-US" sz="2000" dirty="0" err="1"/>
              <a:t>pendidikan,ekonomi</a:t>
            </a:r>
            <a:r>
              <a:rPr lang="en-US" sz="2000" dirty="0"/>
              <a:t> </a:t>
            </a:r>
            <a:r>
              <a:rPr lang="en-US" sz="2000" dirty="0" err="1"/>
              <a:t>dan</a:t>
            </a:r>
            <a:r>
              <a:rPr lang="en-US" sz="2000" dirty="0"/>
              <a:t> </a:t>
            </a:r>
            <a:r>
              <a:rPr lang="en-US" sz="2000" dirty="0" err="1"/>
              <a:t>sosial</a:t>
            </a:r>
            <a:endParaRPr lang="id-ID" sz="2000" dirty="0"/>
          </a:p>
          <a:p>
            <a:pPr marL="802438" lvl="1" indent="-468986" algn="just">
              <a:buFont typeface="+mj-lt"/>
              <a:buAutoNum type="alphaUcPeriod"/>
            </a:pPr>
            <a:r>
              <a:rPr lang="en-US" sz="2000" b="1" dirty="0" err="1"/>
              <a:t>Sedangkan</a:t>
            </a:r>
            <a:r>
              <a:rPr lang="en-US" sz="2000" b="1" dirty="0"/>
              <a:t> data </a:t>
            </a:r>
            <a:r>
              <a:rPr lang="en-US" sz="2000" b="1" dirty="0" err="1"/>
              <a:t>mobilitas</a:t>
            </a:r>
            <a:r>
              <a:rPr lang="en-US" sz="2000" b="1" dirty="0"/>
              <a:t> </a:t>
            </a:r>
            <a:r>
              <a:rPr lang="en-US" sz="2000" b="1" dirty="0" err="1"/>
              <a:t>penduduk</a:t>
            </a:r>
            <a:r>
              <a:rPr lang="en-US" sz="2000" b="1" dirty="0"/>
              <a:t> </a:t>
            </a:r>
            <a:r>
              <a:rPr lang="en-US" sz="2000" b="1" dirty="0" err="1"/>
              <a:t>meliputi</a:t>
            </a:r>
            <a:r>
              <a:rPr lang="en-US" sz="2000" b="1" dirty="0"/>
              <a:t> :</a:t>
            </a:r>
            <a:endParaRPr lang="id-ID" sz="2000" dirty="0"/>
          </a:p>
          <a:p>
            <a:pPr lvl="2" algn="just"/>
            <a:r>
              <a:rPr lang="en-US" sz="2000" dirty="0" err="1"/>
              <a:t>Kepemilikan</a:t>
            </a:r>
            <a:r>
              <a:rPr lang="en-US" sz="2000" dirty="0"/>
              <a:t> </a:t>
            </a:r>
            <a:r>
              <a:rPr lang="en-US" sz="2000" dirty="0" err="1"/>
              <a:t>dokumen</a:t>
            </a:r>
            <a:r>
              <a:rPr lang="en-US" sz="2000" dirty="0"/>
              <a:t> </a:t>
            </a:r>
            <a:r>
              <a:rPr lang="en-US" sz="2000" dirty="0" err="1"/>
              <a:t>kependudukan</a:t>
            </a:r>
            <a:r>
              <a:rPr lang="en-US" sz="2000" dirty="0"/>
              <a:t> </a:t>
            </a:r>
            <a:r>
              <a:rPr lang="en-US" sz="2000" dirty="0" err="1"/>
              <a:t>memuat</a:t>
            </a:r>
            <a:r>
              <a:rPr lang="en-US" sz="2000" dirty="0"/>
              <a:t> </a:t>
            </a:r>
            <a:r>
              <a:rPr lang="en-US" sz="2000" dirty="0" err="1"/>
              <a:t>tentang</a:t>
            </a:r>
            <a:r>
              <a:rPr lang="en-US" sz="2000" dirty="0"/>
              <a:t> : </a:t>
            </a:r>
            <a:r>
              <a:rPr lang="en-US" sz="2000" dirty="0" err="1"/>
              <a:t>kepemilikan</a:t>
            </a:r>
            <a:r>
              <a:rPr lang="en-US" sz="2000" dirty="0"/>
              <a:t> </a:t>
            </a:r>
            <a:r>
              <a:rPr lang="en-US" sz="2000" dirty="0" err="1"/>
              <a:t>Kartu</a:t>
            </a:r>
            <a:r>
              <a:rPr lang="en-US" sz="2000" dirty="0"/>
              <a:t> </a:t>
            </a:r>
            <a:r>
              <a:rPr lang="en-US" sz="2000" dirty="0" err="1"/>
              <a:t>keluarga</a:t>
            </a:r>
            <a:r>
              <a:rPr lang="en-US" sz="2000" dirty="0"/>
              <a:t>, </a:t>
            </a:r>
            <a:r>
              <a:rPr lang="en-US" sz="2000" dirty="0" err="1"/>
              <a:t>KartuTanda</a:t>
            </a:r>
            <a:r>
              <a:rPr lang="en-US" sz="2000" dirty="0"/>
              <a:t> </a:t>
            </a:r>
            <a:r>
              <a:rPr lang="en-US" sz="2000" dirty="0" err="1"/>
              <a:t>Penduduk</a:t>
            </a:r>
            <a:r>
              <a:rPr lang="en-US" sz="2000" dirty="0"/>
              <a:t>, </a:t>
            </a:r>
            <a:r>
              <a:rPr lang="en-US" sz="2000" dirty="0" err="1"/>
              <a:t>Kepemilikan</a:t>
            </a:r>
            <a:r>
              <a:rPr lang="en-US" sz="2000" dirty="0"/>
              <a:t> </a:t>
            </a:r>
            <a:r>
              <a:rPr lang="en-US" sz="2000" dirty="0" err="1"/>
              <a:t>akta</a:t>
            </a:r>
            <a:r>
              <a:rPr lang="en-US" sz="2000" dirty="0"/>
              <a:t> </a:t>
            </a:r>
            <a:r>
              <a:rPr lang="en-US" sz="2000" dirty="0" err="1"/>
              <a:t>dan</a:t>
            </a:r>
            <a:r>
              <a:rPr lang="en-US" sz="2000" dirty="0"/>
              <a:t> </a:t>
            </a:r>
            <a:r>
              <a:rPr lang="en-US" sz="2000" dirty="0" err="1"/>
              <a:t>kepemilikan</a:t>
            </a:r>
            <a:r>
              <a:rPr lang="en-US" sz="2000" dirty="0"/>
              <a:t> </a:t>
            </a:r>
            <a:r>
              <a:rPr lang="en-US" sz="2000" dirty="0" err="1"/>
              <a:t>surat</a:t>
            </a:r>
            <a:r>
              <a:rPr lang="en-US" sz="2000" dirty="0"/>
              <a:t> </a:t>
            </a:r>
            <a:r>
              <a:rPr lang="en-US" sz="2000" dirty="0" err="1"/>
              <a:t>keterangan</a:t>
            </a:r>
            <a:r>
              <a:rPr lang="en-US" sz="2000" dirty="0"/>
              <a:t> </a:t>
            </a:r>
            <a:r>
              <a:rPr lang="en-US" sz="2000" dirty="0" err="1"/>
              <a:t>orang</a:t>
            </a:r>
            <a:r>
              <a:rPr lang="en-US" sz="2000" dirty="0"/>
              <a:t> </a:t>
            </a:r>
            <a:r>
              <a:rPr lang="en-US" sz="2000" dirty="0" err="1"/>
              <a:t>telantar</a:t>
            </a:r>
            <a:r>
              <a:rPr lang="en-US" sz="2000" dirty="0"/>
              <a:t>.</a:t>
            </a:r>
            <a:endParaRPr lang="id-ID" sz="2000" dirty="0"/>
          </a:p>
          <a:p>
            <a:pPr algn="just"/>
            <a:endParaRPr lang="id-ID" dirty="0"/>
          </a:p>
          <a:p>
            <a:pPr algn="just">
              <a:buNone/>
            </a:pPr>
            <a:endParaRPr lang="id-ID" dirty="0"/>
          </a:p>
        </p:txBody>
      </p:sp>
      <p:sp>
        <p:nvSpPr>
          <p:cNvPr id="5" name="TextBox 4"/>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6" name="Straight Connector 5"/>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13</a:t>
            </a:r>
            <a:endParaRPr lang="en-US" sz="1300" b="1" dirty="0">
              <a:solidFill>
                <a:srgbClr val="FFFFFF"/>
              </a:solidFill>
              <a:latin typeface="Tahoma" pitchFamily="34" charset="0"/>
              <a:ea typeface="Tahoma" pitchFamily="34" charset="0"/>
              <a:cs typeface="Tahoma"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46232" y="205785"/>
            <a:ext cx="4502905" cy="620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3377" tIns="41687" rIns="83377" bIns="41687" rtlCol="0" anchor="ctr"/>
          <a:lstStyle/>
          <a:p>
            <a:pPr marL="0" lvl="1"/>
            <a:r>
              <a:rPr lang="id-ID" sz="2000" b="1" dirty="0"/>
              <a:t>A. Data </a:t>
            </a:r>
            <a:r>
              <a:rPr lang="en-US" sz="2000" b="1" dirty="0" err="1"/>
              <a:t>Kuantitas</a:t>
            </a:r>
            <a:r>
              <a:rPr lang="en-US" sz="2000" b="1" dirty="0"/>
              <a:t> </a:t>
            </a:r>
            <a:r>
              <a:rPr lang="en-US" sz="2000" b="1" dirty="0" err="1"/>
              <a:t>penduduk</a:t>
            </a:r>
            <a:endParaRPr lang="id-ID" dirty="0"/>
          </a:p>
        </p:txBody>
      </p:sp>
      <p:sp>
        <p:nvSpPr>
          <p:cNvPr id="6" name="Rectangle 5"/>
          <p:cNvSpPr/>
          <p:nvPr/>
        </p:nvSpPr>
        <p:spPr>
          <a:xfrm>
            <a:off x="848542" y="6041862"/>
            <a:ext cx="8712970" cy="4114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3377" tIns="41687" rIns="83377" bIns="41687" rtlCol="0" anchor="ctr"/>
          <a:lstStyle/>
          <a:p>
            <a:pPr marL="0" lvl="2" algn="just"/>
            <a:r>
              <a:rPr lang="en-US" dirty="0" err="1"/>
              <a:t>Jumlah</a:t>
            </a:r>
            <a:r>
              <a:rPr lang="en-US" dirty="0"/>
              <a:t> </a:t>
            </a:r>
            <a:r>
              <a:rPr lang="id-ID" dirty="0"/>
              <a:t>Penduduk Wilayah Kabupaten Banggai Per Kecamatan Berdasarkan Jenis Kelamin </a:t>
            </a:r>
          </a:p>
        </p:txBody>
      </p:sp>
      <p:sp>
        <p:nvSpPr>
          <p:cNvPr id="13" name="TextBox 12"/>
          <p:cNvSpPr txBox="1"/>
          <p:nvPr/>
        </p:nvSpPr>
        <p:spPr>
          <a:xfrm>
            <a:off x="1866328" y="5612827"/>
            <a:ext cx="919972" cy="342710"/>
          </a:xfrm>
          <a:prstGeom prst="rect">
            <a:avLst/>
          </a:prstGeom>
          <a:noFill/>
        </p:spPr>
        <p:txBody>
          <a:bodyPr wrap="none" lIns="80316" tIns="40158" rIns="80316" bIns="40158" rtlCol="0">
            <a:spAutoFit/>
          </a:bodyPr>
          <a:lstStyle/>
          <a:p>
            <a:r>
              <a:rPr lang="id-ID" dirty="0"/>
              <a:t>Tabel 1.1</a:t>
            </a:r>
          </a:p>
        </p:txBody>
      </p:sp>
      <p:sp>
        <p:nvSpPr>
          <p:cNvPr id="14" name="TextBox 13"/>
          <p:cNvSpPr txBox="1"/>
          <p:nvPr/>
        </p:nvSpPr>
        <p:spPr>
          <a:xfrm>
            <a:off x="6177133" y="1351657"/>
            <a:ext cx="1195112" cy="342710"/>
          </a:xfrm>
          <a:prstGeom prst="rect">
            <a:avLst/>
          </a:prstGeom>
          <a:noFill/>
        </p:spPr>
        <p:txBody>
          <a:bodyPr wrap="none" lIns="80316" tIns="40158" rIns="80316" bIns="40158" rtlCol="0">
            <a:spAutoFit/>
          </a:bodyPr>
          <a:lstStyle/>
          <a:p>
            <a:r>
              <a:rPr lang="id-ID" dirty="0"/>
              <a:t>Gambar 1.2</a:t>
            </a:r>
          </a:p>
        </p:txBody>
      </p:sp>
      <p:sp>
        <p:nvSpPr>
          <p:cNvPr id="15" name="TextBox 14"/>
          <p:cNvSpPr txBox="1"/>
          <p:nvPr/>
        </p:nvSpPr>
        <p:spPr>
          <a:xfrm>
            <a:off x="846424" y="1028735"/>
            <a:ext cx="3422208" cy="358099"/>
          </a:xfrm>
          <a:prstGeom prst="rect">
            <a:avLst/>
          </a:prstGeom>
          <a:noFill/>
        </p:spPr>
        <p:txBody>
          <a:bodyPr wrap="square" lIns="80316" tIns="40158" rIns="80316" bIns="40158" rtlCol="0">
            <a:spAutoFit/>
          </a:bodyPr>
          <a:lstStyle/>
          <a:p>
            <a:r>
              <a:rPr lang="id-ID" sz="1800" b="1" dirty="0"/>
              <a:t>1. Jumlah Penduduk L &amp; P</a:t>
            </a:r>
          </a:p>
        </p:txBody>
      </p:sp>
      <p:sp>
        <p:nvSpPr>
          <p:cNvPr id="17" name="TextBox 16"/>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8" name="Straight Connector 17"/>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a:solidFill>
                  <a:srgbClr val="FFFFFF"/>
                </a:solidFill>
                <a:latin typeface="Tahoma" pitchFamily="34" charset="0"/>
                <a:ea typeface="Tahoma" pitchFamily="34" charset="0"/>
                <a:cs typeface="Tahoma" pitchFamily="34" charset="0"/>
              </a:rPr>
              <a:t>14</a:t>
            </a:r>
          </a:p>
        </p:txBody>
      </p:sp>
      <p:graphicFrame>
        <p:nvGraphicFramePr>
          <p:cNvPr id="3" name="Table 2">
            <a:extLst>
              <a:ext uri="{FF2B5EF4-FFF2-40B4-BE49-F238E27FC236}">
                <a16:creationId xmlns:a16="http://schemas.microsoft.com/office/drawing/2014/main" id="{A165A91E-20E3-0CF4-05E0-69A02F6AED43}"/>
              </a:ext>
            </a:extLst>
          </p:cNvPr>
          <p:cNvGraphicFramePr>
            <a:graphicFrameLocks noGrp="1"/>
          </p:cNvGraphicFramePr>
          <p:nvPr>
            <p:extLst>
              <p:ext uri="{D42A27DB-BD31-4B8C-83A1-F6EECF244321}">
                <p14:modId xmlns:p14="http://schemas.microsoft.com/office/powerpoint/2010/main" val="3700735461"/>
              </p:ext>
            </p:extLst>
          </p:nvPr>
        </p:nvGraphicFramePr>
        <p:xfrm>
          <a:off x="733551" y="1431878"/>
          <a:ext cx="3283342" cy="4423759"/>
        </p:xfrm>
        <a:graphic>
          <a:graphicData uri="http://schemas.openxmlformats.org/drawingml/2006/table">
            <a:tbl>
              <a:tblPr>
                <a:tableStyleId>{5C22544A-7EE6-4342-B048-85BDC9FD1C3A}</a:tableStyleId>
              </a:tblPr>
              <a:tblGrid>
                <a:gridCol w="395122">
                  <a:extLst>
                    <a:ext uri="{9D8B030D-6E8A-4147-A177-3AD203B41FA5}">
                      <a16:colId xmlns:a16="http://schemas.microsoft.com/office/drawing/2014/main" val="149981658"/>
                    </a:ext>
                  </a:extLst>
                </a:gridCol>
                <a:gridCol w="1312827">
                  <a:extLst>
                    <a:ext uri="{9D8B030D-6E8A-4147-A177-3AD203B41FA5}">
                      <a16:colId xmlns:a16="http://schemas.microsoft.com/office/drawing/2014/main" val="2527066010"/>
                    </a:ext>
                  </a:extLst>
                </a:gridCol>
                <a:gridCol w="504737">
                  <a:extLst>
                    <a:ext uri="{9D8B030D-6E8A-4147-A177-3AD203B41FA5}">
                      <a16:colId xmlns:a16="http://schemas.microsoft.com/office/drawing/2014/main" val="1309481596"/>
                    </a:ext>
                  </a:extLst>
                </a:gridCol>
                <a:gridCol w="657689">
                  <a:extLst>
                    <a:ext uri="{9D8B030D-6E8A-4147-A177-3AD203B41FA5}">
                      <a16:colId xmlns:a16="http://schemas.microsoft.com/office/drawing/2014/main" val="152687979"/>
                    </a:ext>
                  </a:extLst>
                </a:gridCol>
                <a:gridCol w="412967">
                  <a:extLst>
                    <a:ext uri="{9D8B030D-6E8A-4147-A177-3AD203B41FA5}">
                      <a16:colId xmlns:a16="http://schemas.microsoft.com/office/drawing/2014/main" val="3021171348"/>
                    </a:ext>
                  </a:extLst>
                </a:gridCol>
              </a:tblGrid>
              <a:tr h="158178">
                <a:tc rowSpan="2">
                  <a:txBody>
                    <a:bodyPr/>
                    <a:lstStyle/>
                    <a:p>
                      <a:pPr algn="ctr" fontAlgn="ctr"/>
                      <a:r>
                        <a:rPr lang="en-ID" sz="1000" u="none" strike="noStrike">
                          <a:effectLst/>
                        </a:rPr>
                        <a:t>NO</a:t>
                      </a:r>
                      <a:endParaRPr lang="en-ID" sz="1000" b="1"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2">
                  <a:txBody>
                    <a:bodyPr/>
                    <a:lstStyle/>
                    <a:p>
                      <a:pPr algn="ctr" fontAlgn="ctr"/>
                      <a:r>
                        <a:rPr lang="en-ID" sz="1000" u="none" strike="noStrike">
                          <a:effectLst/>
                        </a:rPr>
                        <a:t>KECAMATAN</a:t>
                      </a:r>
                      <a:endParaRPr lang="en-ID" sz="1000" b="1"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3">
                  <a:txBody>
                    <a:bodyPr/>
                    <a:lstStyle/>
                    <a:p>
                      <a:pPr algn="ctr" fontAlgn="b"/>
                      <a:r>
                        <a:rPr lang="en-ID" sz="1000" u="none" strike="noStrike">
                          <a:effectLst/>
                        </a:rPr>
                        <a:t>JENIS KELAMIN</a:t>
                      </a:r>
                      <a:endParaRPr lang="en-ID" sz="1000" b="1" i="0" u="none" strike="noStrike">
                        <a:effectLst/>
                        <a:latin typeface="Calibri" panose="020F0502020204030204" pitchFamily="34" charset="0"/>
                      </a:endParaRPr>
                    </a:p>
                  </a:txBody>
                  <a:tcPr marL="6591" marR="6591" marT="65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2244367424"/>
                  </a:ext>
                </a:extLst>
              </a:tr>
              <a:tr h="296584">
                <a:tc vMerge="1">
                  <a:txBody>
                    <a:bodyPr/>
                    <a:lstStyle/>
                    <a:p>
                      <a:endParaRPr lang="en-ID"/>
                    </a:p>
                  </a:txBody>
                  <a:tcPr/>
                </a:tc>
                <a:tc vMerge="1">
                  <a:txBody>
                    <a:bodyPr/>
                    <a:lstStyle/>
                    <a:p>
                      <a:endParaRPr lang="en-ID"/>
                    </a:p>
                  </a:txBody>
                  <a:tcPr/>
                </a:tc>
                <a:tc>
                  <a:txBody>
                    <a:bodyPr/>
                    <a:lstStyle/>
                    <a:p>
                      <a:pPr algn="ctr" fontAlgn="ctr"/>
                      <a:r>
                        <a:rPr lang="en-ID" sz="1000" u="none" strike="noStrike">
                          <a:effectLst/>
                        </a:rPr>
                        <a:t>LAKI-LAKI</a:t>
                      </a:r>
                      <a:endParaRPr lang="en-ID" sz="1000" b="1"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ID" sz="1000" u="none" strike="noStrike">
                          <a:effectLst/>
                        </a:rPr>
                        <a:t>PEREMPUAN</a:t>
                      </a:r>
                      <a:endParaRPr lang="en-ID" sz="1000" b="1"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ID" sz="1000" u="none" strike="noStrike" dirty="0">
                          <a:effectLst/>
                        </a:rPr>
                        <a:t>JML</a:t>
                      </a:r>
                      <a:endParaRPr lang="en-ID" sz="1000" b="1" i="0" u="none" strike="noStrike" dirty="0">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798820406"/>
                  </a:ext>
                </a:extLst>
              </a:tr>
              <a:tr h="158178">
                <a:tc>
                  <a:txBody>
                    <a:bodyPr/>
                    <a:lstStyle/>
                    <a:p>
                      <a:pPr algn="ctr" fontAlgn="ctr"/>
                      <a:r>
                        <a:rPr lang="en-ID" sz="1000" u="none" strike="noStrike">
                          <a:effectLst/>
                        </a:rPr>
                        <a:t>1</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l" fontAlgn="ctr"/>
                      <a:r>
                        <a:rPr lang="en-ID" sz="1000" u="none" strike="noStrike">
                          <a:effectLst/>
                        </a:rPr>
                        <a:t>BATUI</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9.744</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9.303</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19.047</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503213460"/>
                  </a:ext>
                </a:extLst>
              </a:tr>
              <a:tr h="158178">
                <a:tc>
                  <a:txBody>
                    <a:bodyPr/>
                    <a:lstStyle/>
                    <a:p>
                      <a:pPr algn="ctr" fontAlgn="ctr"/>
                      <a:r>
                        <a:rPr lang="en-ID" sz="1000" u="none" strike="noStrike">
                          <a:effectLst/>
                        </a:rPr>
                        <a:t>2</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l" fontAlgn="ctr"/>
                      <a:r>
                        <a:rPr lang="en-ID" sz="1000" u="none" strike="noStrike">
                          <a:effectLst/>
                        </a:rPr>
                        <a:t>BUNTA</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10.070</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9.716</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19.786</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2272033471"/>
                  </a:ext>
                </a:extLst>
              </a:tr>
              <a:tr h="158178">
                <a:tc>
                  <a:txBody>
                    <a:bodyPr/>
                    <a:lstStyle/>
                    <a:p>
                      <a:pPr algn="ctr" fontAlgn="ctr"/>
                      <a:r>
                        <a:rPr lang="en-ID" sz="1000" u="none" strike="noStrike">
                          <a:effectLst/>
                        </a:rPr>
                        <a:t>3</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l" fontAlgn="ctr"/>
                      <a:r>
                        <a:rPr lang="en-ID" sz="1000" u="none" strike="noStrike">
                          <a:effectLst/>
                        </a:rPr>
                        <a:t>KINTOM</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5.905</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5.908</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11.813</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184613371"/>
                  </a:ext>
                </a:extLst>
              </a:tr>
              <a:tr h="158178">
                <a:tc>
                  <a:txBody>
                    <a:bodyPr/>
                    <a:lstStyle/>
                    <a:p>
                      <a:pPr algn="ctr" fontAlgn="ctr"/>
                      <a:r>
                        <a:rPr lang="en-ID" sz="1000" u="none" strike="noStrike">
                          <a:effectLst/>
                        </a:rPr>
                        <a:t>4</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l" fontAlgn="ctr"/>
                      <a:r>
                        <a:rPr lang="en-ID" sz="1000" u="none" strike="noStrike">
                          <a:effectLst/>
                        </a:rPr>
                        <a:t>LUWUK</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16.517</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16.616</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33.133</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32098037"/>
                  </a:ext>
                </a:extLst>
              </a:tr>
              <a:tr h="158178">
                <a:tc>
                  <a:txBody>
                    <a:bodyPr/>
                    <a:lstStyle/>
                    <a:p>
                      <a:pPr algn="ctr" fontAlgn="ctr"/>
                      <a:r>
                        <a:rPr lang="en-ID" sz="1000" u="none" strike="noStrike">
                          <a:effectLst/>
                        </a:rPr>
                        <a:t>5</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l" fontAlgn="ctr"/>
                      <a:r>
                        <a:rPr lang="en-ID" sz="1000" u="none" strike="noStrike">
                          <a:effectLst/>
                        </a:rPr>
                        <a:t>LAMALA</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3.766</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3.538</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7.304</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2225739126"/>
                  </a:ext>
                </a:extLst>
              </a:tr>
              <a:tr h="158178">
                <a:tc>
                  <a:txBody>
                    <a:bodyPr/>
                    <a:lstStyle/>
                    <a:p>
                      <a:pPr algn="ctr" fontAlgn="ctr"/>
                      <a:r>
                        <a:rPr lang="en-ID" sz="1000" u="none" strike="noStrike">
                          <a:effectLst/>
                        </a:rPr>
                        <a:t>6</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l" fontAlgn="ctr"/>
                      <a:r>
                        <a:rPr lang="en-ID" sz="1000" u="none" strike="noStrike">
                          <a:effectLst/>
                        </a:rPr>
                        <a:t>BALANTAK</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3.053</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2.942</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5.995</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864520797"/>
                  </a:ext>
                </a:extLst>
              </a:tr>
              <a:tr h="158178">
                <a:tc>
                  <a:txBody>
                    <a:bodyPr/>
                    <a:lstStyle/>
                    <a:p>
                      <a:pPr algn="ctr" fontAlgn="ctr"/>
                      <a:r>
                        <a:rPr lang="en-ID" sz="1000" u="none" strike="noStrike">
                          <a:effectLst/>
                        </a:rPr>
                        <a:t>7</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l" fontAlgn="ctr"/>
                      <a:r>
                        <a:rPr lang="en-ID" sz="1000" u="none" strike="noStrike">
                          <a:effectLst/>
                        </a:rPr>
                        <a:t>PAGIMANA</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12.315</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11.898</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24.213</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2988322317"/>
                  </a:ext>
                </a:extLst>
              </a:tr>
              <a:tr h="158178">
                <a:tc>
                  <a:txBody>
                    <a:bodyPr/>
                    <a:lstStyle/>
                    <a:p>
                      <a:pPr algn="ctr" fontAlgn="ctr"/>
                      <a:r>
                        <a:rPr lang="en-ID" sz="1000" u="none" strike="noStrike">
                          <a:effectLst/>
                        </a:rPr>
                        <a:t>8</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l" fontAlgn="ctr"/>
                      <a:r>
                        <a:rPr lang="en-ID" sz="1000" u="none" strike="noStrike">
                          <a:effectLst/>
                        </a:rPr>
                        <a:t>BUALEMO</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9.768</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9.419</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19.187</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942864216"/>
                  </a:ext>
                </a:extLst>
              </a:tr>
              <a:tr h="158178">
                <a:tc>
                  <a:txBody>
                    <a:bodyPr/>
                    <a:lstStyle/>
                    <a:p>
                      <a:pPr algn="ctr" fontAlgn="ctr"/>
                      <a:r>
                        <a:rPr lang="en-ID" sz="1000" u="none" strike="noStrike">
                          <a:effectLst/>
                        </a:rPr>
                        <a:t>9</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l" fontAlgn="ctr"/>
                      <a:r>
                        <a:rPr lang="en-ID" sz="1000" u="none" strike="noStrike">
                          <a:effectLst/>
                        </a:rPr>
                        <a:t>TOILI</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18.640</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17.805</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36.445</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71635295"/>
                  </a:ext>
                </a:extLst>
              </a:tr>
              <a:tr h="158178">
                <a:tc>
                  <a:txBody>
                    <a:bodyPr/>
                    <a:lstStyle/>
                    <a:p>
                      <a:pPr algn="ctr" fontAlgn="ctr"/>
                      <a:r>
                        <a:rPr lang="en-ID" sz="1000" u="none" strike="noStrike">
                          <a:effectLst/>
                        </a:rPr>
                        <a:t>10</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l" fontAlgn="ctr"/>
                      <a:r>
                        <a:rPr lang="en-ID" sz="1000" u="none" strike="noStrike">
                          <a:effectLst/>
                        </a:rPr>
                        <a:t>MASAMA</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6.180</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6.045</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12.225</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2069700271"/>
                  </a:ext>
                </a:extLst>
              </a:tr>
              <a:tr h="158178">
                <a:tc>
                  <a:txBody>
                    <a:bodyPr/>
                    <a:lstStyle/>
                    <a:p>
                      <a:pPr algn="ctr" fontAlgn="ctr"/>
                      <a:r>
                        <a:rPr lang="en-ID" sz="1000" u="none" strike="noStrike">
                          <a:effectLst/>
                        </a:rPr>
                        <a:t>11</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l" fontAlgn="ctr"/>
                      <a:r>
                        <a:rPr lang="en-ID" sz="1000" u="none" strike="noStrike">
                          <a:effectLst/>
                        </a:rPr>
                        <a:t>LUWUK TIMUR</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6.701</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6.351</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dirty="0">
                          <a:effectLst/>
                        </a:rPr>
                        <a:t>13.052</a:t>
                      </a:r>
                      <a:endParaRPr lang="en-ID" sz="1000" b="0" i="0" u="none" strike="noStrike" dirty="0">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4148037582"/>
                  </a:ext>
                </a:extLst>
              </a:tr>
              <a:tr h="158178">
                <a:tc>
                  <a:txBody>
                    <a:bodyPr/>
                    <a:lstStyle/>
                    <a:p>
                      <a:pPr algn="ctr" fontAlgn="ctr"/>
                      <a:r>
                        <a:rPr lang="en-ID" sz="1000" u="none" strike="noStrike">
                          <a:effectLst/>
                        </a:rPr>
                        <a:t>12</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l" fontAlgn="ctr"/>
                      <a:r>
                        <a:rPr lang="en-ID" sz="1000" u="none" strike="noStrike">
                          <a:effectLst/>
                        </a:rPr>
                        <a:t>TOILI BARAT</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12.461</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11.550</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24.011</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435624967"/>
                  </a:ext>
                </a:extLst>
              </a:tr>
              <a:tr h="158178">
                <a:tc>
                  <a:txBody>
                    <a:bodyPr/>
                    <a:lstStyle/>
                    <a:p>
                      <a:pPr algn="ctr" fontAlgn="ctr"/>
                      <a:r>
                        <a:rPr lang="en-ID" sz="1000" u="none" strike="noStrike">
                          <a:effectLst/>
                        </a:rPr>
                        <a:t>13</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l" fontAlgn="ctr"/>
                      <a:r>
                        <a:rPr lang="en-ID" sz="1000" u="none" strike="noStrike">
                          <a:effectLst/>
                        </a:rPr>
                        <a:t>NUHON</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10.176</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9.594</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19.770</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331421828"/>
                  </a:ext>
                </a:extLst>
              </a:tr>
              <a:tr h="158178">
                <a:tc>
                  <a:txBody>
                    <a:bodyPr/>
                    <a:lstStyle/>
                    <a:p>
                      <a:pPr algn="ctr" fontAlgn="ctr"/>
                      <a:r>
                        <a:rPr lang="en-ID" sz="1000" u="none" strike="noStrike">
                          <a:effectLst/>
                        </a:rPr>
                        <a:t>14</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l" fontAlgn="ctr"/>
                      <a:r>
                        <a:rPr lang="en-ID" sz="1000" u="none" strike="noStrike">
                          <a:effectLst/>
                        </a:rPr>
                        <a:t>MOILONG</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10.056</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9.719</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19.775</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688132384"/>
                  </a:ext>
                </a:extLst>
              </a:tr>
              <a:tr h="158178">
                <a:tc>
                  <a:txBody>
                    <a:bodyPr/>
                    <a:lstStyle/>
                    <a:p>
                      <a:pPr algn="ctr" fontAlgn="ctr"/>
                      <a:r>
                        <a:rPr lang="en-ID" sz="1000" u="none" strike="noStrike">
                          <a:effectLst/>
                        </a:rPr>
                        <a:t>15</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l" fontAlgn="ctr"/>
                      <a:r>
                        <a:rPr lang="en-ID" sz="1000" u="none" strike="noStrike">
                          <a:effectLst/>
                        </a:rPr>
                        <a:t>BATUI SELATAN</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7.828</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7.433</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15.261</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674639974"/>
                  </a:ext>
                </a:extLst>
              </a:tr>
              <a:tr h="158178">
                <a:tc>
                  <a:txBody>
                    <a:bodyPr/>
                    <a:lstStyle/>
                    <a:p>
                      <a:pPr algn="ctr" fontAlgn="ctr"/>
                      <a:r>
                        <a:rPr lang="en-ID" sz="1000" u="none" strike="noStrike">
                          <a:effectLst/>
                        </a:rPr>
                        <a:t>16</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l" fontAlgn="ctr"/>
                      <a:r>
                        <a:rPr lang="en-ID" sz="1000" u="none" strike="noStrike">
                          <a:effectLst/>
                        </a:rPr>
                        <a:t>LOBU</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2.078</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2.040</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4.118</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462243170"/>
                  </a:ext>
                </a:extLst>
              </a:tr>
              <a:tr h="158178">
                <a:tc>
                  <a:txBody>
                    <a:bodyPr/>
                    <a:lstStyle/>
                    <a:p>
                      <a:pPr algn="ctr" fontAlgn="ctr"/>
                      <a:r>
                        <a:rPr lang="en-ID" sz="1000" u="none" strike="noStrike">
                          <a:effectLst/>
                        </a:rPr>
                        <a:t>17</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l" fontAlgn="ctr"/>
                      <a:r>
                        <a:rPr lang="en-ID" sz="1000" u="none" strike="noStrike">
                          <a:effectLst/>
                        </a:rPr>
                        <a:t>SIMPANG RAYA</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7.759</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7.195</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14.954</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4015007732"/>
                  </a:ext>
                </a:extLst>
              </a:tr>
              <a:tr h="158178">
                <a:tc>
                  <a:txBody>
                    <a:bodyPr/>
                    <a:lstStyle/>
                    <a:p>
                      <a:pPr algn="ctr" fontAlgn="ctr"/>
                      <a:r>
                        <a:rPr lang="en-ID" sz="1000" u="none" strike="noStrike">
                          <a:effectLst/>
                        </a:rPr>
                        <a:t>18</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l" fontAlgn="ctr"/>
                      <a:r>
                        <a:rPr lang="en-ID" sz="1000" u="none" strike="noStrike">
                          <a:effectLst/>
                        </a:rPr>
                        <a:t>BALANTAK SELATAN</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2.817</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2.585</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5.402</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633122666"/>
                  </a:ext>
                </a:extLst>
              </a:tr>
              <a:tr h="158178">
                <a:tc>
                  <a:txBody>
                    <a:bodyPr/>
                    <a:lstStyle/>
                    <a:p>
                      <a:pPr algn="ctr" fontAlgn="ctr"/>
                      <a:r>
                        <a:rPr lang="en-ID" sz="1000" u="none" strike="noStrike">
                          <a:effectLst/>
                        </a:rPr>
                        <a:t>19</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l" fontAlgn="ctr"/>
                      <a:r>
                        <a:rPr lang="en-ID" sz="1000" u="none" strike="noStrike">
                          <a:effectLst/>
                        </a:rPr>
                        <a:t>BALANTAK UTARA</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2.528</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2.496</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5.024</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3834047069"/>
                  </a:ext>
                </a:extLst>
              </a:tr>
              <a:tr h="158178">
                <a:tc>
                  <a:txBody>
                    <a:bodyPr/>
                    <a:lstStyle/>
                    <a:p>
                      <a:pPr algn="ctr" fontAlgn="ctr"/>
                      <a:r>
                        <a:rPr lang="en-ID" sz="1000" u="none" strike="noStrike">
                          <a:effectLst/>
                        </a:rPr>
                        <a:t>20</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l" fontAlgn="ctr"/>
                      <a:r>
                        <a:rPr lang="en-ID" sz="1000" u="none" strike="noStrike">
                          <a:effectLst/>
                        </a:rPr>
                        <a:t>LUWUK SELATAN</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12.163</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12.099</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24.262</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138227835"/>
                  </a:ext>
                </a:extLst>
              </a:tr>
              <a:tr h="158178">
                <a:tc>
                  <a:txBody>
                    <a:bodyPr/>
                    <a:lstStyle/>
                    <a:p>
                      <a:pPr algn="ctr" fontAlgn="ctr"/>
                      <a:r>
                        <a:rPr lang="en-ID" sz="1000" u="none" strike="noStrike">
                          <a:effectLst/>
                        </a:rPr>
                        <a:t>21</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l" fontAlgn="ctr"/>
                      <a:r>
                        <a:rPr lang="en-ID" sz="1000" u="none" strike="noStrike">
                          <a:effectLst/>
                        </a:rPr>
                        <a:t>LUWUK UTARA</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9.989</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9.942</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19.931</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3143513432"/>
                  </a:ext>
                </a:extLst>
              </a:tr>
              <a:tr h="158178">
                <a:tc>
                  <a:txBody>
                    <a:bodyPr/>
                    <a:lstStyle/>
                    <a:p>
                      <a:pPr algn="ctr" fontAlgn="ctr"/>
                      <a:r>
                        <a:rPr lang="en-ID" sz="1000" u="none" strike="noStrike">
                          <a:effectLst/>
                        </a:rPr>
                        <a:t>22</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l" fontAlgn="ctr"/>
                      <a:r>
                        <a:rPr lang="en-ID" sz="1000" u="none" strike="noStrike">
                          <a:effectLst/>
                        </a:rPr>
                        <a:t>MANTOH</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3.664</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3.333</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6.997</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2366275354"/>
                  </a:ext>
                </a:extLst>
              </a:tr>
              <a:tr h="158178">
                <a:tc>
                  <a:txBody>
                    <a:bodyPr/>
                    <a:lstStyle/>
                    <a:p>
                      <a:pPr algn="ctr" fontAlgn="ctr"/>
                      <a:r>
                        <a:rPr lang="en-ID" sz="1000" u="none" strike="noStrike">
                          <a:effectLst/>
                        </a:rPr>
                        <a:t>23</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l" fontAlgn="ctr"/>
                      <a:r>
                        <a:rPr lang="en-ID" sz="1000" u="none" strike="noStrike">
                          <a:effectLst/>
                        </a:rPr>
                        <a:t>NAMBO</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4.358</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4.455</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fontAlgn="ctr"/>
                      <a:r>
                        <a:rPr lang="en-ID" sz="1000" u="none" strike="noStrike">
                          <a:effectLst/>
                        </a:rPr>
                        <a:t>8.813</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803998773"/>
                  </a:ext>
                </a:extLst>
              </a:tr>
              <a:tr h="296584">
                <a:tc>
                  <a:txBody>
                    <a:bodyPr/>
                    <a:lstStyle/>
                    <a:p>
                      <a:pPr algn="ctr" fontAlgn="ctr"/>
                      <a:r>
                        <a:rPr lang="en-ID" sz="1000" u="none" strike="noStrike">
                          <a:effectLst/>
                        </a:rPr>
                        <a:t> </a:t>
                      </a:r>
                      <a:endParaRPr lang="en-ID" sz="1000" b="0"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ctr"/>
                      <a:r>
                        <a:rPr lang="en-ID" sz="1000" u="none" strike="noStrike">
                          <a:effectLst/>
                        </a:rPr>
                        <a:t>TOTAL</a:t>
                      </a:r>
                      <a:endParaRPr lang="en-ID" sz="1000" b="1"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ctr"/>
                      <a:r>
                        <a:rPr lang="en-ID" sz="1000" u="none" strike="noStrike">
                          <a:effectLst/>
                        </a:rPr>
                        <a:t>188.536</a:t>
                      </a:r>
                      <a:endParaRPr lang="en-ID" sz="1000" b="1"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ctr"/>
                      <a:r>
                        <a:rPr lang="en-ID" sz="1000" u="none" strike="noStrike">
                          <a:effectLst/>
                        </a:rPr>
                        <a:t>181.982</a:t>
                      </a:r>
                      <a:endParaRPr lang="en-ID" sz="1000" b="1" i="0" u="none" strike="noStrike">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ctr"/>
                      <a:r>
                        <a:rPr lang="en-ID" sz="1000" u="none" strike="noStrike" dirty="0">
                          <a:effectLst/>
                        </a:rPr>
                        <a:t>370.518</a:t>
                      </a:r>
                      <a:endParaRPr lang="en-ID" sz="1000" b="1" i="0" u="none" strike="noStrike" dirty="0">
                        <a:effectLst/>
                        <a:latin typeface="Calibri" panose="020F0502020204030204" pitchFamily="34" charset="0"/>
                      </a:endParaRPr>
                    </a:p>
                  </a:txBody>
                  <a:tcPr marL="6591" marR="6591" marT="65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38294644"/>
                  </a:ext>
                </a:extLst>
              </a:tr>
            </a:tbl>
          </a:graphicData>
        </a:graphic>
      </p:graphicFrame>
      <p:graphicFrame>
        <p:nvGraphicFramePr>
          <p:cNvPr id="4" name="Chart 3">
            <a:extLst>
              <a:ext uri="{FF2B5EF4-FFF2-40B4-BE49-F238E27FC236}">
                <a16:creationId xmlns:a16="http://schemas.microsoft.com/office/drawing/2014/main" id="{71ED2B07-9BF1-BCC8-D934-673F04A2B5CB}"/>
              </a:ext>
            </a:extLst>
          </p:cNvPr>
          <p:cNvGraphicFramePr>
            <a:graphicFrameLocks/>
          </p:cNvGraphicFramePr>
          <p:nvPr>
            <p:extLst>
              <p:ext uri="{D42A27DB-BD31-4B8C-83A1-F6EECF244321}">
                <p14:modId xmlns:p14="http://schemas.microsoft.com/office/powerpoint/2010/main" val="3206358482"/>
              </p:ext>
            </p:extLst>
          </p:nvPr>
        </p:nvGraphicFramePr>
        <p:xfrm>
          <a:off x="4412938" y="1673123"/>
          <a:ext cx="4723502" cy="345638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154DB4F6-AE3D-7715-5A75-081B10ACDFD9}"/>
              </a:ext>
            </a:extLst>
          </p:cNvPr>
          <p:cNvSpPr txBox="1"/>
          <p:nvPr/>
        </p:nvSpPr>
        <p:spPr>
          <a:xfrm rot="5400000">
            <a:off x="3742016" y="3999217"/>
            <a:ext cx="1036479" cy="342710"/>
          </a:xfrm>
          <a:prstGeom prst="rect">
            <a:avLst/>
          </a:prstGeom>
          <a:noFill/>
        </p:spPr>
        <p:txBody>
          <a:bodyPr wrap="none" lIns="80316" tIns="40158" rIns="80316" bIns="40158" rtlCol="0">
            <a:spAutoFit/>
          </a:bodyPr>
          <a:lstStyle/>
          <a:p>
            <a:r>
              <a:rPr lang="en-US" dirty="0" err="1"/>
              <a:t>Tableb</a:t>
            </a:r>
            <a:r>
              <a:rPr lang="en-US" dirty="0"/>
              <a:t> 1.1</a:t>
            </a:r>
            <a:endParaRPr lang="id-ID" dirty="0"/>
          </a:p>
        </p:txBody>
      </p:sp>
    </p:spTree>
    <p:extLst>
      <p:ext uri="{BB962C8B-B14F-4D97-AF65-F5344CB8AC3E}">
        <p14:creationId xmlns:p14="http://schemas.microsoft.com/office/powerpoint/2010/main" val="730660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0482" y="480102"/>
            <a:ext cx="7502918" cy="358099"/>
          </a:xfrm>
          <a:prstGeom prst="rect">
            <a:avLst/>
          </a:prstGeom>
          <a:noFill/>
        </p:spPr>
        <p:txBody>
          <a:bodyPr wrap="square" lIns="80316" tIns="40158" rIns="80316" bIns="40158" rtlCol="0">
            <a:spAutoFit/>
          </a:bodyPr>
          <a:lstStyle/>
          <a:p>
            <a:r>
              <a:rPr lang="id-ID" sz="1800" b="1" dirty="0"/>
              <a:t>2.  Jumlah </a:t>
            </a:r>
            <a:r>
              <a:rPr lang="en-US" sz="1800" b="1" dirty="0" err="1"/>
              <a:t>Kepala</a:t>
            </a:r>
            <a:r>
              <a:rPr lang="en-US" sz="1800" b="1" dirty="0"/>
              <a:t> </a:t>
            </a:r>
            <a:r>
              <a:rPr lang="en-US" sz="1800" b="1" dirty="0" err="1"/>
              <a:t>Keluarga</a:t>
            </a:r>
            <a:r>
              <a:rPr lang="en-US" sz="1800" b="1" dirty="0"/>
              <a:t> </a:t>
            </a:r>
            <a:r>
              <a:rPr lang="en-US" sz="1800" b="1" dirty="0" err="1"/>
              <a:t>berdasarkan</a:t>
            </a:r>
            <a:r>
              <a:rPr lang="en-US" sz="1800" b="1" dirty="0"/>
              <a:t> </a:t>
            </a:r>
            <a:r>
              <a:rPr lang="en-US" sz="1800" b="1" dirty="0" err="1"/>
              <a:t>Jenis</a:t>
            </a:r>
            <a:r>
              <a:rPr lang="en-US" sz="1800" b="1" dirty="0"/>
              <a:t> </a:t>
            </a:r>
            <a:r>
              <a:rPr lang="en-US" sz="1800" b="1" dirty="0" err="1"/>
              <a:t>Kelamin</a:t>
            </a:r>
            <a:r>
              <a:rPr lang="id-ID" sz="1800" b="1" dirty="0"/>
              <a:t> </a:t>
            </a:r>
          </a:p>
        </p:txBody>
      </p:sp>
      <p:sp>
        <p:nvSpPr>
          <p:cNvPr id="6" name="TextBox 5"/>
          <p:cNvSpPr txBox="1"/>
          <p:nvPr/>
        </p:nvSpPr>
        <p:spPr>
          <a:xfrm>
            <a:off x="1159167" y="1140446"/>
            <a:ext cx="2641705" cy="4528472"/>
          </a:xfrm>
          <a:prstGeom prst="rect">
            <a:avLst/>
          </a:prstGeom>
          <a:noFill/>
        </p:spPr>
        <p:txBody>
          <a:bodyPr wrap="square" lIns="80316" tIns="40158" rIns="80316" bIns="40158" rtlCol="0">
            <a:spAutoFit/>
          </a:bodyPr>
          <a:lstStyle/>
          <a:p>
            <a:pPr algn="just"/>
            <a:r>
              <a:rPr lang="id-ID" dirty="0"/>
              <a:t>Table disamping menunjukan tentang jumlah </a:t>
            </a:r>
            <a:r>
              <a:rPr lang="en-US" dirty="0" err="1"/>
              <a:t>kepala</a:t>
            </a:r>
            <a:r>
              <a:rPr lang="en-US" dirty="0"/>
              <a:t> </a:t>
            </a:r>
            <a:r>
              <a:rPr lang="en-US" dirty="0" err="1"/>
              <a:t>keluarga</a:t>
            </a:r>
            <a:r>
              <a:rPr lang="id-ID" dirty="0"/>
              <a:t> kabupaten banggai yang berjumlah </a:t>
            </a:r>
            <a:r>
              <a:rPr lang="en-US" dirty="0"/>
              <a:t>120.279</a:t>
            </a:r>
            <a:r>
              <a:rPr lang="id-ID" dirty="0"/>
              <a:t> Jiwa </a:t>
            </a:r>
            <a:r>
              <a:rPr lang="en-US" dirty="0"/>
              <a:t>yang </a:t>
            </a:r>
            <a:r>
              <a:rPr lang="en-US" dirty="0" err="1"/>
              <a:t>dibagi</a:t>
            </a:r>
            <a:r>
              <a:rPr lang="en-US" dirty="0"/>
              <a:t> </a:t>
            </a:r>
            <a:r>
              <a:rPr lang="en-US" dirty="0" err="1"/>
              <a:t>berdasarkan</a:t>
            </a:r>
            <a:r>
              <a:rPr lang="en-US" dirty="0"/>
              <a:t> </a:t>
            </a:r>
            <a:r>
              <a:rPr lang="en-US" dirty="0" err="1"/>
              <a:t>jenis</a:t>
            </a:r>
            <a:r>
              <a:rPr lang="en-US" dirty="0"/>
              <a:t> </a:t>
            </a:r>
            <a:r>
              <a:rPr lang="en-US" dirty="0" err="1"/>
              <a:t>Kelamin</a:t>
            </a:r>
            <a:r>
              <a:rPr lang="en-US" dirty="0"/>
              <a:t> </a:t>
            </a:r>
            <a:r>
              <a:rPr lang="en-US" dirty="0" err="1"/>
              <a:t>Kepala</a:t>
            </a:r>
            <a:r>
              <a:rPr lang="en-US" dirty="0"/>
              <a:t> </a:t>
            </a:r>
            <a:r>
              <a:rPr lang="en-US" dirty="0" err="1"/>
              <a:t>Keluarga</a:t>
            </a:r>
            <a:r>
              <a:rPr lang="en-US" dirty="0"/>
              <a:t>. </a:t>
            </a:r>
            <a:r>
              <a:rPr lang="en-US" dirty="0" err="1"/>
              <a:t>Dapat</a:t>
            </a:r>
            <a:r>
              <a:rPr lang="en-US" dirty="0"/>
              <a:t> di </a:t>
            </a:r>
            <a:r>
              <a:rPr lang="en-US" dirty="0" err="1"/>
              <a:t>simpulkan</a:t>
            </a:r>
            <a:r>
              <a:rPr lang="en-US" dirty="0"/>
              <a:t> </a:t>
            </a:r>
            <a:r>
              <a:rPr lang="en-US" dirty="0" err="1"/>
              <a:t>bahwa</a:t>
            </a:r>
            <a:r>
              <a:rPr lang="en-US" dirty="0"/>
              <a:t> </a:t>
            </a:r>
            <a:r>
              <a:rPr lang="en-US" dirty="0" err="1"/>
              <a:t>dengan</a:t>
            </a:r>
            <a:r>
              <a:rPr lang="en-US" dirty="0"/>
              <a:t> </a:t>
            </a:r>
            <a:r>
              <a:rPr lang="en-US" dirty="0" err="1"/>
              <a:t>banyak</a:t>
            </a:r>
            <a:r>
              <a:rPr lang="en-US" dirty="0"/>
              <a:t> </a:t>
            </a:r>
            <a:r>
              <a:rPr lang="en-US" dirty="0" err="1"/>
              <a:t>Kelapa</a:t>
            </a:r>
            <a:r>
              <a:rPr lang="en-US" dirty="0"/>
              <a:t> </a:t>
            </a:r>
            <a:r>
              <a:rPr lang="en-US" dirty="0" err="1"/>
              <a:t>Keluarga</a:t>
            </a:r>
            <a:r>
              <a:rPr lang="en-US" dirty="0"/>
              <a:t> </a:t>
            </a:r>
            <a:r>
              <a:rPr lang="en-US" dirty="0" err="1"/>
              <a:t>tersebut</a:t>
            </a:r>
            <a:r>
              <a:rPr lang="en-US" dirty="0"/>
              <a:t> </a:t>
            </a:r>
            <a:r>
              <a:rPr lang="en-US" dirty="0" err="1"/>
              <a:t>itu</a:t>
            </a:r>
            <a:r>
              <a:rPr lang="en-US" dirty="0"/>
              <a:t> </a:t>
            </a:r>
            <a:r>
              <a:rPr lang="en-US" dirty="0" err="1"/>
              <a:t>menunjukan</a:t>
            </a:r>
            <a:r>
              <a:rPr lang="en-US" dirty="0"/>
              <a:t> </a:t>
            </a:r>
            <a:r>
              <a:rPr lang="en-US" dirty="0" err="1"/>
              <a:t>Jumlah</a:t>
            </a:r>
            <a:r>
              <a:rPr lang="en-US" dirty="0"/>
              <a:t> KK yang </a:t>
            </a:r>
            <a:r>
              <a:rPr lang="en-US" dirty="0" err="1"/>
              <a:t>ada</a:t>
            </a:r>
            <a:r>
              <a:rPr lang="en-US" dirty="0"/>
              <a:t> pada </a:t>
            </a:r>
            <a:r>
              <a:rPr lang="en-US" dirty="0" err="1"/>
              <a:t>kabupaten</a:t>
            </a:r>
            <a:r>
              <a:rPr lang="en-US" dirty="0"/>
              <a:t> </a:t>
            </a:r>
            <a:r>
              <a:rPr lang="en-US" dirty="0" err="1"/>
              <a:t>banggai</a:t>
            </a:r>
            <a:r>
              <a:rPr lang="en-US" dirty="0"/>
              <a:t> </a:t>
            </a:r>
            <a:r>
              <a:rPr lang="en-US" dirty="0" err="1"/>
              <a:t>sebagai</a:t>
            </a:r>
            <a:r>
              <a:rPr lang="en-US" dirty="0"/>
              <a:t> target </a:t>
            </a:r>
            <a:r>
              <a:rPr lang="en-US" dirty="0" err="1"/>
              <a:t>pencapaian</a:t>
            </a:r>
            <a:r>
              <a:rPr lang="en-US" dirty="0"/>
              <a:t> yang </a:t>
            </a:r>
            <a:r>
              <a:rPr lang="en-US" dirty="0" err="1"/>
              <a:t>digunakan</a:t>
            </a:r>
            <a:r>
              <a:rPr lang="en-US" dirty="0"/>
              <a:t> </a:t>
            </a:r>
            <a:r>
              <a:rPr lang="en-US" dirty="0" err="1"/>
              <a:t>sebagai</a:t>
            </a:r>
            <a:r>
              <a:rPr lang="en-US" dirty="0"/>
              <a:t> </a:t>
            </a:r>
            <a:r>
              <a:rPr lang="en-US" dirty="0" err="1"/>
              <a:t>tolak</a:t>
            </a:r>
            <a:r>
              <a:rPr lang="en-US" dirty="0"/>
              <a:t> </a:t>
            </a:r>
            <a:r>
              <a:rPr lang="en-US" dirty="0" err="1"/>
              <a:t>ukur</a:t>
            </a:r>
            <a:r>
              <a:rPr lang="en-US" dirty="0"/>
              <a:t> </a:t>
            </a:r>
            <a:r>
              <a:rPr lang="en-US" dirty="0" err="1"/>
              <a:t>kepemilikan</a:t>
            </a:r>
            <a:r>
              <a:rPr lang="en-US" dirty="0"/>
              <a:t> </a:t>
            </a:r>
            <a:r>
              <a:rPr lang="en-US" dirty="0" err="1"/>
              <a:t>Kartu</a:t>
            </a:r>
            <a:r>
              <a:rPr lang="en-US" dirty="0"/>
              <a:t> </a:t>
            </a:r>
            <a:r>
              <a:rPr lang="en-US" dirty="0" err="1"/>
              <a:t>Keluarga</a:t>
            </a:r>
            <a:r>
              <a:rPr lang="en-US" dirty="0"/>
              <a:t>.</a:t>
            </a:r>
            <a:endParaRPr lang="id-ID" dirty="0"/>
          </a:p>
        </p:txBody>
      </p:sp>
      <p:sp>
        <p:nvSpPr>
          <p:cNvPr id="5" name="TextBox 4"/>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7" name="Straight Connector 6"/>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15</a:t>
            </a:r>
            <a:endParaRPr lang="en-US" sz="1300" b="1" dirty="0">
              <a:solidFill>
                <a:srgbClr val="FFFFFF"/>
              </a:solidFill>
              <a:latin typeface="Tahoma" pitchFamily="34" charset="0"/>
              <a:ea typeface="Tahoma" pitchFamily="34" charset="0"/>
              <a:cs typeface="Tahoma" pitchFamily="34" charset="0"/>
            </a:endParaRPr>
          </a:p>
        </p:txBody>
      </p:sp>
      <p:sp>
        <p:nvSpPr>
          <p:cNvPr id="11" name="TextBox 10"/>
          <p:cNvSpPr txBox="1"/>
          <p:nvPr/>
        </p:nvSpPr>
        <p:spPr>
          <a:xfrm>
            <a:off x="6033120" y="5774165"/>
            <a:ext cx="956842" cy="342710"/>
          </a:xfrm>
          <a:prstGeom prst="rect">
            <a:avLst/>
          </a:prstGeom>
          <a:noFill/>
        </p:spPr>
        <p:txBody>
          <a:bodyPr wrap="none" lIns="80316" tIns="40158" rIns="80316" bIns="40158" rtlCol="0">
            <a:spAutoFit/>
          </a:bodyPr>
          <a:lstStyle/>
          <a:p>
            <a:r>
              <a:rPr lang="id-ID" dirty="0"/>
              <a:t>Tabel 1.2</a:t>
            </a:r>
          </a:p>
        </p:txBody>
      </p:sp>
      <p:graphicFrame>
        <p:nvGraphicFramePr>
          <p:cNvPr id="2" name="Table 1">
            <a:extLst>
              <a:ext uri="{FF2B5EF4-FFF2-40B4-BE49-F238E27FC236}">
                <a16:creationId xmlns:a16="http://schemas.microsoft.com/office/drawing/2014/main" id="{13E2E44C-E1BA-67ED-E248-146E8E3C0A59}"/>
              </a:ext>
            </a:extLst>
          </p:cNvPr>
          <p:cNvGraphicFramePr>
            <a:graphicFrameLocks noGrp="1"/>
          </p:cNvGraphicFramePr>
          <p:nvPr>
            <p:extLst>
              <p:ext uri="{D42A27DB-BD31-4B8C-83A1-F6EECF244321}">
                <p14:modId xmlns:p14="http://schemas.microsoft.com/office/powerpoint/2010/main" val="492976571"/>
              </p:ext>
            </p:extLst>
          </p:nvPr>
        </p:nvGraphicFramePr>
        <p:xfrm>
          <a:off x="3800872" y="1230679"/>
          <a:ext cx="5399433" cy="4396642"/>
        </p:xfrm>
        <a:graphic>
          <a:graphicData uri="http://schemas.openxmlformats.org/drawingml/2006/table">
            <a:tbl>
              <a:tblPr firstRow="1" lastRow="1">
                <a:tableStyleId>{18603FDC-E32A-4AB5-989C-0864C3EAD2B8}</a:tableStyleId>
              </a:tblPr>
              <a:tblGrid>
                <a:gridCol w="412959">
                  <a:extLst>
                    <a:ext uri="{9D8B030D-6E8A-4147-A177-3AD203B41FA5}">
                      <a16:colId xmlns:a16="http://schemas.microsoft.com/office/drawing/2014/main" val="64353487"/>
                    </a:ext>
                  </a:extLst>
                </a:gridCol>
                <a:gridCol w="1780884">
                  <a:extLst>
                    <a:ext uri="{9D8B030D-6E8A-4147-A177-3AD203B41FA5}">
                      <a16:colId xmlns:a16="http://schemas.microsoft.com/office/drawing/2014/main" val="2331244156"/>
                    </a:ext>
                  </a:extLst>
                </a:gridCol>
                <a:gridCol w="1068530">
                  <a:extLst>
                    <a:ext uri="{9D8B030D-6E8A-4147-A177-3AD203B41FA5}">
                      <a16:colId xmlns:a16="http://schemas.microsoft.com/office/drawing/2014/main" val="1956197806"/>
                    </a:ext>
                  </a:extLst>
                </a:gridCol>
                <a:gridCol w="1068530">
                  <a:extLst>
                    <a:ext uri="{9D8B030D-6E8A-4147-A177-3AD203B41FA5}">
                      <a16:colId xmlns:a16="http://schemas.microsoft.com/office/drawing/2014/main" val="806846444"/>
                    </a:ext>
                  </a:extLst>
                </a:gridCol>
                <a:gridCol w="1068530">
                  <a:extLst>
                    <a:ext uri="{9D8B030D-6E8A-4147-A177-3AD203B41FA5}">
                      <a16:colId xmlns:a16="http://schemas.microsoft.com/office/drawing/2014/main" val="3062061121"/>
                    </a:ext>
                  </a:extLst>
                </a:gridCol>
              </a:tblGrid>
              <a:tr h="175848">
                <a:tc rowSpan="2">
                  <a:txBody>
                    <a:bodyPr/>
                    <a:lstStyle/>
                    <a:p>
                      <a:pPr algn="ctr" fontAlgn="ctr"/>
                      <a:r>
                        <a:rPr lang="en-ID" sz="1100" u="none" strike="noStrike">
                          <a:solidFill>
                            <a:sysClr val="windowText" lastClr="000000"/>
                          </a:solidFill>
                          <a:effectLst/>
                        </a:rPr>
                        <a:t>NO</a:t>
                      </a:r>
                      <a:endParaRPr lang="en-ID" sz="1100" b="1" i="0" u="none" strike="noStrike">
                        <a:solidFill>
                          <a:sysClr val="windowText" lastClr="000000"/>
                        </a:solidFill>
                        <a:effectLst/>
                        <a:latin typeface="Calibri" panose="020F0502020204030204" pitchFamily="34" charset="0"/>
                      </a:endParaRPr>
                    </a:p>
                  </a:txBody>
                  <a:tcPr marL="6763" marR="6763" marT="6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n-ID" sz="1100" u="none" strike="noStrike">
                          <a:solidFill>
                            <a:sysClr val="windowText" lastClr="000000"/>
                          </a:solidFill>
                          <a:effectLst/>
                        </a:rPr>
                        <a:t>KECAMATAN</a:t>
                      </a:r>
                      <a:endParaRPr lang="en-ID" sz="1100" b="1" i="0" u="none" strike="noStrike">
                        <a:solidFill>
                          <a:sysClr val="windowText" lastClr="000000"/>
                        </a:solidFill>
                        <a:effectLst/>
                        <a:latin typeface="Calibri" panose="020F0502020204030204" pitchFamily="34" charset="0"/>
                      </a:endParaRPr>
                    </a:p>
                  </a:txBody>
                  <a:tcPr marL="6763" marR="6763" marT="6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en-ID" sz="1100" u="none" strike="noStrike">
                          <a:solidFill>
                            <a:sysClr val="windowText" lastClr="000000"/>
                          </a:solidFill>
                          <a:effectLst/>
                        </a:rPr>
                        <a:t>KEPALA KELUARGA</a:t>
                      </a:r>
                      <a:endParaRPr lang="en-ID" sz="1100" b="1" i="0" u="none" strike="noStrike">
                        <a:solidFill>
                          <a:sysClr val="windowText" lastClr="000000"/>
                        </a:solidFill>
                        <a:effectLst/>
                        <a:latin typeface="Calibri" panose="020F0502020204030204" pitchFamily="34" charset="0"/>
                      </a:endParaRPr>
                    </a:p>
                  </a:txBody>
                  <a:tcPr marL="6763" marR="6763" marT="6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1091804900"/>
                  </a:ext>
                </a:extLst>
              </a:tr>
              <a:tr h="175848">
                <a:tc vMerge="1">
                  <a:txBody>
                    <a:bodyPr/>
                    <a:lstStyle/>
                    <a:p>
                      <a:endParaRPr lang="en-ID"/>
                    </a:p>
                  </a:txBody>
                  <a:tcPr/>
                </a:tc>
                <a:tc vMerge="1">
                  <a:txBody>
                    <a:bodyPr/>
                    <a:lstStyle/>
                    <a:p>
                      <a:endParaRPr lang="en-ID"/>
                    </a:p>
                  </a:txBody>
                  <a:tcPr/>
                </a:tc>
                <a:tc>
                  <a:txBody>
                    <a:bodyPr/>
                    <a:lstStyle/>
                    <a:p>
                      <a:pPr algn="ctr" fontAlgn="ctr"/>
                      <a:r>
                        <a:rPr lang="en-ID" sz="1100" u="none" strike="noStrike">
                          <a:solidFill>
                            <a:sysClr val="windowText" lastClr="000000"/>
                          </a:solidFill>
                          <a:effectLst/>
                        </a:rPr>
                        <a:t>LAKI-LAKI</a:t>
                      </a:r>
                      <a:endParaRPr lang="en-ID" sz="1100" b="1" i="0" u="none" strike="noStrike">
                        <a:solidFill>
                          <a:sysClr val="windowText" lastClr="000000"/>
                        </a:solidFill>
                        <a:effectLst/>
                        <a:latin typeface="Calibri" panose="020F0502020204030204" pitchFamily="34" charset="0"/>
                      </a:endParaRPr>
                    </a:p>
                  </a:txBody>
                  <a:tcPr marL="6763" marR="6763" marT="6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solidFill>
                            <a:sysClr val="windowText" lastClr="000000"/>
                          </a:solidFill>
                          <a:effectLst/>
                        </a:rPr>
                        <a:t>PEREMPUAN</a:t>
                      </a:r>
                      <a:endParaRPr lang="en-ID" sz="1100" b="1" i="0" u="none" strike="noStrike">
                        <a:solidFill>
                          <a:sysClr val="windowText" lastClr="000000"/>
                        </a:solidFill>
                        <a:effectLst/>
                        <a:latin typeface="Calibri" panose="020F0502020204030204" pitchFamily="34" charset="0"/>
                      </a:endParaRPr>
                    </a:p>
                  </a:txBody>
                  <a:tcPr marL="6763" marR="6763" marT="6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solidFill>
                            <a:sysClr val="windowText" lastClr="000000"/>
                          </a:solidFill>
                          <a:effectLst/>
                        </a:rPr>
                        <a:t>JML</a:t>
                      </a:r>
                      <a:endParaRPr lang="en-ID" sz="1100" b="1" i="0" u="none" strike="noStrike">
                        <a:solidFill>
                          <a:sysClr val="windowText" lastClr="000000"/>
                        </a:solidFill>
                        <a:effectLst/>
                        <a:latin typeface="Calibri" panose="020F0502020204030204" pitchFamily="34" charset="0"/>
                      </a:endParaRPr>
                    </a:p>
                  </a:txBody>
                  <a:tcPr marL="6763" marR="6763" marT="6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7729798"/>
                  </a:ext>
                </a:extLst>
              </a:tr>
              <a:tr h="162321">
                <a:tc>
                  <a:txBody>
                    <a:bodyPr/>
                    <a:lstStyle/>
                    <a:p>
                      <a:pPr algn="ctr" fontAlgn="b"/>
                      <a:r>
                        <a:rPr lang="en-ID" sz="1000" u="none" strike="noStrike">
                          <a:solidFill>
                            <a:sysClr val="windowText" lastClr="000000"/>
                          </a:solidFill>
                          <a:effectLst/>
                        </a:rPr>
                        <a:t>1</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BATUI</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4.812</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1.092</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5.904</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8897989"/>
                  </a:ext>
                </a:extLst>
              </a:tr>
              <a:tr h="162321">
                <a:tc>
                  <a:txBody>
                    <a:bodyPr/>
                    <a:lstStyle/>
                    <a:p>
                      <a:pPr algn="ctr" fontAlgn="b"/>
                      <a:r>
                        <a:rPr lang="en-ID" sz="1000" u="none" strike="noStrike">
                          <a:solidFill>
                            <a:sysClr val="windowText" lastClr="000000"/>
                          </a:solidFill>
                          <a:effectLst/>
                        </a:rPr>
                        <a:t>2</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BUNTA</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5.111</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1.335</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6.446</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4977778"/>
                  </a:ext>
                </a:extLst>
              </a:tr>
              <a:tr h="162321">
                <a:tc>
                  <a:txBody>
                    <a:bodyPr/>
                    <a:lstStyle/>
                    <a:p>
                      <a:pPr algn="ctr" fontAlgn="b"/>
                      <a:r>
                        <a:rPr lang="en-ID" sz="1000" u="none" strike="noStrike">
                          <a:solidFill>
                            <a:sysClr val="windowText" lastClr="000000"/>
                          </a:solidFill>
                          <a:effectLst/>
                        </a:rPr>
                        <a:t>3</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KINTOM</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2.946</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905</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3.851</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730714"/>
                  </a:ext>
                </a:extLst>
              </a:tr>
              <a:tr h="162321">
                <a:tc>
                  <a:txBody>
                    <a:bodyPr/>
                    <a:lstStyle/>
                    <a:p>
                      <a:pPr algn="ctr" fontAlgn="b"/>
                      <a:r>
                        <a:rPr lang="en-ID" sz="1000" u="none" strike="noStrike">
                          <a:solidFill>
                            <a:sysClr val="windowText" lastClr="000000"/>
                          </a:solidFill>
                          <a:effectLst/>
                        </a:rPr>
                        <a:t>4</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LUWUK</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8.153</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2.765</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10.918</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0139706"/>
                  </a:ext>
                </a:extLst>
              </a:tr>
              <a:tr h="162321">
                <a:tc>
                  <a:txBody>
                    <a:bodyPr/>
                    <a:lstStyle/>
                    <a:p>
                      <a:pPr algn="ctr" fontAlgn="b"/>
                      <a:r>
                        <a:rPr lang="en-ID" sz="1000" u="none" strike="noStrike">
                          <a:solidFill>
                            <a:sysClr val="windowText" lastClr="000000"/>
                          </a:solidFill>
                          <a:effectLst/>
                        </a:rPr>
                        <a:t>5</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LAMALA</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1.913</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527</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2.440</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5617446"/>
                  </a:ext>
                </a:extLst>
              </a:tr>
              <a:tr h="162321">
                <a:tc>
                  <a:txBody>
                    <a:bodyPr/>
                    <a:lstStyle/>
                    <a:p>
                      <a:pPr algn="ctr" fontAlgn="b"/>
                      <a:r>
                        <a:rPr lang="en-ID" sz="1000" u="none" strike="noStrike">
                          <a:solidFill>
                            <a:sysClr val="windowText" lastClr="000000"/>
                          </a:solidFill>
                          <a:effectLst/>
                        </a:rPr>
                        <a:t>6</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BALANTAK</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1.600</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396</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1.996</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8504642"/>
                  </a:ext>
                </a:extLst>
              </a:tr>
              <a:tr h="162321">
                <a:tc>
                  <a:txBody>
                    <a:bodyPr/>
                    <a:lstStyle/>
                    <a:p>
                      <a:pPr algn="ctr" fontAlgn="b"/>
                      <a:r>
                        <a:rPr lang="en-ID" sz="1000" u="none" strike="noStrike">
                          <a:solidFill>
                            <a:sysClr val="windowText" lastClr="000000"/>
                          </a:solidFill>
                          <a:effectLst/>
                        </a:rPr>
                        <a:t>7</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PAGIMANA</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6.082</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1.836</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7.918</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4094431"/>
                  </a:ext>
                </a:extLst>
              </a:tr>
              <a:tr h="162321">
                <a:tc>
                  <a:txBody>
                    <a:bodyPr/>
                    <a:lstStyle/>
                    <a:p>
                      <a:pPr algn="ctr" fontAlgn="b"/>
                      <a:r>
                        <a:rPr lang="en-ID" sz="1000" u="none" strike="noStrike">
                          <a:solidFill>
                            <a:sysClr val="windowText" lastClr="000000"/>
                          </a:solidFill>
                          <a:effectLst/>
                        </a:rPr>
                        <a:t>8</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BUALEMO</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5.285</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1.254</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6.539</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0477863"/>
                  </a:ext>
                </a:extLst>
              </a:tr>
              <a:tr h="162321">
                <a:tc>
                  <a:txBody>
                    <a:bodyPr/>
                    <a:lstStyle/>
                    <a:p>
                      <a:pPr algn="ctr" fontAlgn="b"/>
                      <a:r>
                        <a:rPr lang="en-ID" sz="1000" u="none" strike="noStrike">
                          <a:solidFill>
                            <a:sysClr val="windowText" lastClr="000000"/>
                          </a:solidFill>
                          <a:effectLst/>
                        </a:rPr>
                        <a:t>9</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TOILI</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10.033</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1.822</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11.855</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8241961"/>
                  </a:ext>
                </a:extLst>
              </a:tr>
              <a:tr h="162321">
                <a:tc>
                  <a:txBody>
                    <a:bodyPr/>
                    <a:lstStyle/>
                    <a:p>
                      <a:pPr algn="ctr" fontAlgn="b"/>
                      <a:r>
                        <a:rPr lang="en-ID" sz="1000" u="none" strike="noStrike">
                          <a:solidFill>
                            <a:sysClr val="windowText" lastClr="000000"/>
                          </a:solidFill>
                          <a:effectLst/>
                        </a:rPr>
                        <a:t>10</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MASAMA</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3.386</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646</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4.032</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9360697"/>
                  </a:ext>
                </a:extLst>
              </a:tr>
              <a:tr h="162321">
                <a:tc>
                  <a:txBody>
                    <a:bodyPr/>
                    <a:lstStyle/>
                    <a:p>
                      <a:pPr algn="ctr" fontAlgn="b"/>
                      <a:r>
                        <a:rPr lang="en-ID" sz="1000" u="none" strike="noStrike">
                          <a:solidFill>
                            <a:sysClr val="windowText" lastClr="000000"/>
                          </a:solidFill>
                          <a:effectLst/>
                        </a:rPr>
                        <a:t>11</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LUWUK TIMUR</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3.432</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757</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4.189</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26461"/>
                  </a:ext>
                </a:extLst>
              </a:tr>
              <a:tr h="162321">
                <a:tc>
                  <a:txBody>
                    <a:bodyPr/>
                    <a:lstStyle/>
                    <a:p>
                      <a:pPr algn="ctr" fontAlgn="b"/>
                      <a:r>
                        <a:rPr lang="en-ID" sz="1000" u="none" strike="noStrike">
                          <a:solidFill>
                            <a:sysClr val="windowText" lastClr="000000"/>
                          </a:solidFill>
                          <a:effectLst/>
                        </a:rPr>
                        <a:t>12</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TOILI BARAT</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6.445</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1.072</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7.517</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3444347"/>
                  </a:ext>
                </a:extLst>
              </a:tr>
              <a:tr h="162321">
                <a:tc>
                  <a:txBody>
                    <a:bodyPr/>
                    <a:lstStyle/>
                    <a:p>
                      <a:pPr algn="ctr" fontAlgn="b"/>
                      <a:r>
                        <a:rPr lang="en-ID" sz="1000" u="none" strike="noStrike">
                          <a:solidFill>
                            <a:sysClr val="windowText" lastClr="000000"/>
                          </a:solidFill>
                          <a:effectLst/>
                        </a:rPr>
                        <a:t>13</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NUHON</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5.253</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1.168</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6.421</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3868200"/>
                  </a:ext>
                </a:extLst>
              </a:tr>
              <a:tr h="162321">
                <a:tc>
                  <a:txBody>
                    <a:bodyPr/>
                    <a:lstStyle/>
                    <a:p>
                      <a:pPr algn="ctr" fontAlgn="b"/>
                      <a:r>
                        <a:rPr lang="en-ID" sz="1000" u="none" strike="noStrike">
                          <a:solidFill>
                            <a:sysClr val="windowText" lastClr="000000"/>
                          </a:solidFill>
                          <a:effectLst/>
                        </a:rPr>
                        <a:t>14</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MOILONG</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5.418</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1.116</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6.534</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2888819"/>
                  </a:ext>
                </a:extLst>
              </a:tr>
              <a:tr h="162321">
                <a:tc>
                  <a:txBody>
                    <a:bodyPr/>
                    <a:lstStyle/>
                    <a:p>
                      <a:pPr algn="ctr" fontAlgn="b"/>
                      <a:r>
                        <a:rPr lang="en-ID" sz="1000" u="none" strike="noStrike">
                          <a:solidFill>
                            <a:sysClr val="windowText" lastClr="000000"/>
                          </a:solidFill>
                          <a:effectLst/>
                        </a:rPr>
                        <a:t>15</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BATUI SELATAN</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4.020</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667</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4.687</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4373093"/>
                  </a:ext>
                </a:extLst>
              </a:tr>
              <a:tr h="162321">
                <a:tc>
                  <a:txBody>
                    <a:bodyPr/>
                    <a:lstStyle/>
                    <a:p>
                      <a:pPr algn="ctr" fontAlgn="b"/>
                      <a:r>
                        <a:rPr lang="en-ID" sz="1000" u="none" strike="noStrike">
                          <a:solidFill>
                            <a:sysClr val="windowText" lastClr="000000"/>
                          </a:solidFill>
                          <a:effectLst/>
                        </a:rPr>
                        <a:t>16</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LOBU</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1.067</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315</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1.382</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642919"/>
                  </a:ext>
                </a:extLst>
              </a:tr>
              <a:tr h="162321">
                <a:tc>
                  <a:txBody>
                    <a:bodyPr/>
                    <a:lstStyle/>
                    <a:p>
                      <a:pPr algn="ctr" fontAlgn="b"/>
                      <a:r>
                        <a:rPr lang="en-ID" sz="1000" u="none" strike="noStrike">
                          <a:solidFill>
                            <a:sysClr val="windowText" lastClr="000000"/>
                          </a:solidFill>
                          <a:effectLst/>
                        </a:rPr>
                        <a:t>17</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SIMPANG RAYA</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4.076</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721</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4.797</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255013"/>
                  </a:ext>
                </a:extLst>
              </a:tr>
              <a:tr h="162321">
                <a:tc>
                  <a:txBody>
                    <a:bodyPr/>
                    <a:lstStyle/>
                    <a:p>
                      <a:pPr algn="ctr" fontAlgn="b"/>
                      <a:r>
                        <a:rPr lang="en-ID" sz="1000" u="none" strike="noStrike">
                          <a:solidFill>
                            <a:sysClr val="windowText" lastClr="000000"/>
                          </a:solidFill>
                          <a:effectLst/>
                        </a:rPr>
                        <a:t>18</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BALANTAK SELATAN</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1.503</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390</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1.893</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2978661"/>
                  </a:ext>
                </a:extLst>
              </a:tr>
              <a:tr h="162321">
                <a:tc>
                  <a:txBody>
                    <a:bodyPr/>
                    <a:lstStyle/>
                    <a:p>
                      <a:pPr algn="ctr" fontAlgn="b"/>
                      <a:r>
                        <a:rPr lang="en-ID" sz="1000" u="none" strike="noStrike">
                          <a:solidFill>
                            <a:sysClr val="windowText" lastClr="000000"/>
                          </a:solidFill>
                          <a:effectLst/>
                        </a:rPr>
                        <a:t>19</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BALANTAK UTARA</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1.367</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314</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1.681</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1778586"/>
                  </a:ext>
                </a:extLst>
              </a:tr>
              <a:tr h="162321">
                <a:tc>
                  <a:txBody>
                    <a:bodyPr/>
                    <a:lstStyle/>
                    <a:p>
                      <a:pPr algn="ctr" fontAlgn="b"/>
                      <a:r>
                        <a:rPr lang="en-ID" sz="1000" u="none" strike="noStrike">
                          <a:solidFill>
                            <a:sysClr val="windowText" lastClr="000000"/>
                          </a:solidFill>
                          <a:effectLst/>
                        </a:rPr>
                        <a:t>20</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LUWUK SELATAN</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5.876</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1.650</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7.526</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7457937"/>
                  </a:ext>
                </a:extLst>
              </a:tr>
              <a:tr h="162321">
                <a:tc>
                  <a:txBody>
                    <a:bodyPr/>
                    <a:lstStyle/>
                    <a:p>
                      <a:pPr algn="ctr" fontAlgn="b"/>
                      <a:r>
                        <a:rPr lang="en-ID" sz="1000" u="none" strike="noStrike">
                          <a:solidFill>
                            <a:sysClr val="windowText" lastClr="000000"/>
                          </a:solidFill>
                          <a:effectLst/>
                        </a:rPr>
                        <a:t>21</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LUWUK UTARA</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5.020</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1.271</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6.291</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9870130"/>
                  </a:ext>
                </a:extLst>
              </a:tr>
              <a:tr h="162321">
                <a:tc>
                  <a:txBody>
                    <a:bodyPr/>
                    <a:lstStyle/>
                    <a:p>
                      <a:pPr algn="ctr" fontAlgn="b"/>
                      <a:r>
                        <a:rPr lang="en-ID" sz="1000" u="none" strike="noStrike">
                          <a:solidFill>
                            <a:sysClr val="windowText" lastClr="000000"/>
                          </a:solidFill>
                          <a:effectLst/>
                        </a:rPr>
                        <a:t>22</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MANTOH</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1.896</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555</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2.451</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4549054"/>
                  </a:ext>
                </a:extLst>
              </a:tr>
              <a:tr h="162321">
                <a:tc>
                  <a:txBody>
                    <a:bodyPr/>
                    <a:lstStyle/>
                    <a:p>
                      <a:pPr algn="ctr" fontAlgn="b"/>
                      <a:r>
                        <a:rPr lang="en-ID" sz="1000" u="none" strike="noStrike">
                          <a:solidFill>
                            <a:sysClr val="windowText" lastClr="000000"/>
                          </a:solidFill>
                          <a:effectLst/>
                        </a:rPr>
                        <a:t>23</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NAMBO</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2.253</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758</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3.011</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4933348"/>
                  </a:ext>
                </a:extLst>
              </a:tr>
              <a:tr h="304352">
                <a:tc>
                  <a:txBody>
                    <a:bodyPr/>
                    <a:lstStyle/>
                    <a:p>
                      <a:pPr algn="ctr" fontAlgn="b"/>
                      <a:r>
                        <a:rPr lang="en-ID" sz="1000" u="none" strike="noStrike">
                          <a:solidFill>
                            <a:sysClr val="windowText" lastClr="000000"/>
                          </a:solidFill>
                          <a:effectLst/>
                        </a:rPr>
                        <a:t> </a:t>
                      </a:r>
                      <a:endParaRPr lang="en-ID" sz="1000" b="0"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TOTAL</a:t>
                      </a:r>
                      <a:endParaRPr lang="en-ID" sz="1000" b="1"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                           96.947 </a:t>
                      </a:r>
                      <a:endParaRPr lang="en-ID" sz="1000" b="1"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solidFill>
                            <a:sysClr val="windowText" lastClr="000000"/>
                          </a:solidFill>
                          <a:effectLst/>
                        </a:rPr>
                        <a:t>                           23.332 </a:t>
                      </a:r>
                      <a:endParaRPr lang="en-ID" sz="1000" b="1" i="0" u="none" strike="noStrike">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dirty="0">
                          <a:solidFill>
                            <a:sysClr val="windowText" lastClr="000000"/>
                          </a:solidFill>
                          <a:effectLst/>
                        </a:rPr>
                        <a:t>                         120.279 </a:t>
                      </a:r>
                      <a:endParaRPr lang="en-ID" sz="1000" b="1" i="0" u="none" strike="noStrike" dirty="0">
                        <a:solidFill>
                          <a:sysClr val="windowText" lastClr="000000"/>
                        </a:solidFill>
                        <a:effectLst/>
                        <a:latin typeface="Calibri" panose="020F0502020204030204" pitchFamily="34" charset="0"/>
                      </a:endParaRPr>
                    </a:p>
                  </a:txBody>
                  <a:tcPr marL="6763" marR="6763" marT="6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2879878"/>
                  </a:ext>
                </a:extLst>
              </a:tr>
            </a:tbl>
          </a:graphicData>
        </a:graphic>
      </p:graphicFrame>
    </p:spTree>
    <p:extLst>
      <p:ext uri="{BB962C8B-B14F-4D97-AF65-F5344CB8AC3E}">
        <p14:creationId xmlns:p14="http://schemas.microsoft.com/office/powerpoint/2010/main" val="730660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25CD69B0-690B-4EBE-8980-683EC82660B2}"/>
              </a:ext>
            </a:extLst>
          </p:cNvPr>
          <p:cNvGraphicFramePr>
            <a:graphicFrameLocks/>
          </p:cNvGraphicFramePr>
          <p:nvPr>
            <p:extLst>
              <p:ext uri="{D42A27DB-BD31-4B8C-83A1-F6EECF244321}">
                <p14:modId xmlns:p14="http://schemas.microsoft.com/office/powerpoint/2010/main" val="196303861"/>
              </p:ext>
            </p:extLst>
          </p:nvPr>
        </p:nvGraphicFramePr>
        <p:xfrm>
          <a:off x="3368824" y="620688"/>
          <a:ext cx="5832648" cy="504055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27473046-48DC-388A-10BF-BD2F56AC36CE}"/>
              </a:ext>
            </a:extLst>
          </p:cNvPr>
          <p:cNvSpPr txBox="1"/>
          <p:nvPr/>
        </p:nvSpPr>
        <p:spPr>
          <a:xfrm>
            <a:off x="560512" y="764704"/>
            <a:ext cx="2641705" cy="5051692"/>
          </a:xfrm>
          <a:prstGeom prst="rect">
            <a:avLst/>
          </a:prstGeom>
          <a:noFill/>
        </p:spPr>
        <p:txBody>
          <a:bodyPr wrap="square" lIns="80316" tIns="40158" rIns="80316" bIns="40158" rtlCol="0">
            <a:spAutoFit/>
          </a:bodyPr>
          <a:lstStyle/>
          <a:p>
            <a:pPr algn="just"/>
            <a:r>
              <a:rPr lang="en-US" dirty="0"/>
              <a:t>Diagram </a:t>
            </a:r>
            <a:r>
              <a:rPr lang="en-US" dirty="0" err="1"/>
              <a:t>disamping</a:t>
            </a:r>
            <a:r>
              <a:rPr lang="en-US" dirty="0"/>
              <a:t> </a:t>
            </a:r>
            <a:r>
              <a:rPr lang="en-US" dirty="0" err="1"/>
              <a:t>adalah</a:t>
            </a:r>
            <a:r>
              <a:rPr lang="en-US" dirty="0"/>
              <a:t> diagram yang </a:t>
            </a:r>
            <a:r>
              <a:rPr lang="en-US" dirty="0" err="1"/>
              <a:t>menunjukan</a:t>
            </a:r>
            <a:r>
              <a:rPr lang="en-US" dirty="0"/>
              <a:t> </a:t>
            </a:r>
            <a:r>
              <a:rPr lang="en-US" dirty="0" err="1"/>
              <a:t>persentase</a:t>
            </a:r>
            <a:r>
              <a:rPr lang="en-US" dirty="0"/>
              <a:t> </a:t>
            </a:r>
            <a:r>
              <a:rPr lang="en-US" dirty="0" err="1"/>
              <a:t>jumlah</a:t>
            </a:r>
            <a:r>
              <a:rPr lang="en-US" dirty="0"/>
              <a:t> </a:t>
            </a:r>
            <a:r>
              <a:rPr lang="en-US" dirty="0" err="1"/>
              <a:t>kepala</a:t>
            </a:r>
            <a:r>
              <a:rPr lang="en-US" dirty="0"/>
              <a:t> </a:t>
            </a:r>
            <a:r>
              <a:rPr lang="en-US" dirty="0" err="1"/>
              <a:t>Keluarga</a:t>
            </a:r>
            <a:r>
              <a:rPr lang="en-US" dirty="0"/>
              <a:t> yang </a:t>
            </a:r>
            <a:r>
              <a:rPr lang="en-US" dirty="0" err="1"/>
              <a:t>ada</a:t>
            </a:r>
            <a:r>
              <a:rPr lang="en-US" dirty="0"/>
              <a:t> di </a:t>
            </a:r>
            <a:r>
              <a:rPr lang="en-US" dirty="0" err="1"/>
              <a:t>Kabupaten</a:t>
            </a:r>
            <a:r>
              <a:rPr lang="en-US" dirty="0"/>
              <a:t> </a:t>
            </a:r>
            <a:r>
              <a:rPr lang="en-US" dirty="0" err="1"/>
              <a:t>Banggai</a:t>
            </a:r>
            <a:r>
              <a:rPr lang="en-US" dirty="0"/>
              <a:t> yang mana 19 % </a:t>
            </a:r>
            <a:r>
              <a:rPr lang="en-US" dirty="0" err="1"/>
              <a:t>berjenis</a:t>
            </a:r>
            <a:r>
              <a:rPr lang="en-US" dirty="0"/>
              <a:t> </a:t>
            </a:r>
            <a:r>
              <a:rPr lang="en-US" dirty="0" err="1"/>
              <a:t>kelamin</a:t>
            </a:r>
            <a:r>
              <a:rPr lang="en-US" dirty="0"/>
              <a:t> </a:t>
            </a:r>
            <a:r>
              <a:rPr lang="en-US" dirty="0" err="1"/>
              <a:t>perempuan</a:t>
            </a:r>
            <a:r>
              <a:rPr lang="en-US" dirty="0"/>
              <a:t> dan 81% </a:t>
            </a:r>
            <a:r>
              <a:rPr lang="en-US" dirty="0" err="1"/>
              <a:t>berjenis</a:t>
            </a:r>
            <a:r>
              <a:rPr lang="en-US" dirty="0"/>
              <a:t> </a:t>
            </a:r>
            <a:r>
              <a:rPr lang="en-US" dirty="0" err="1"/>
              <a:t>kelamin</a:t>
            </a:r>
            <a:r>
              <a:rPr lang="en-US" dirty="0"/>
              <a:t> </a:t>
            </a:r>
            <a:r>
              <a:rPr lang="en-US" dirty="0" err="1"/>
              <a:t>laki-laki</a:t>
            </a:r>
            <a:r>
              <a:rPr lang="en-US" dirty="0"/>
              <a:t>.</a:t>
            </a:r>
          </a:p>
          <a:p>
            <a:pPr algn="just"/>
            <a:r>
              <a:rPr lang="en-US" dirty="0" err="1"/>
              <a:t>Ini</a:t>
            </a:r>
            <a:r>
              <a:rPr lang="en-US" dirty="0"/>
              <a:t> </a:t>
            </a:r>
            <a:r>
              <a:rPr lang="en-US" dirty="0" err="1"/>
              <a:t>menunjukan</a:t>
            </a:r>
            <a:r>
              <a:rPr lang="en-US" dirty="0"/>
              <a:t> </a:t>
            </a:r>
            <a:r>
              <a:rPr lang="en-US" dirty="0" err="1"/>
              <a:t>bahwa</a:t>
            </a:r>
            <a:r>
              <a:rPr lang="en-US" dirty="0"/>
              <a:t> </a:t>
            </a:r>
            <a:r>
              <a:rPr lang="en-US" dirty="0" err="1"/>
              <a:t>ada</a:t>
            </a:r>
            <a:r>
              <a:rPr lang="en-US" dirty="0"/>
              <a:t> </a:t>
            </a:r>
            <a:r>
              <a:rPr lang="en-US" dirty="0" err="1"/>
              <a:t>kemungkinan</a:t>
            </a:r>
            <a:r>
              <a:rPr lang="en-US" dirty="0"/>
              <a:t> yang </a:t>
            </a:r>
            <a:r>
              <a:rPr lang="en-US" dirty="0" err="1"/>
              <a:t>terjadi</a:t>
            </a:r>
            <a:r>
              <a:rPr lang="en-US" dirty="0"/>
              <a:t> </a:t>
            </a:r>
            <a:r>
              <a:rPr lang="en-US" dirty="0" err="1"/>
              <a:t>dimana</a:t>
            </a:r>
            <a:r>
              <a:rPr lang="en-US" dirty="0"/>
              <a:t> Perempuan </a:t>
            </a:r>
            <a:r>
              <a:rPr lang="en-US" dirty="0" err="1"/>
              <a:t>sebagai</a:t>
            </a:r>
            <a:r>
              <a:rPr lang="en-US" dirty="0"/>
              <a:t> </a:t>
            </a:r>
            <a:r>
              <a:rPr lang="en-US" dirty="0" err="1"/>
              <a:t>kepala</a:t>
            </a:r>
            <a:r>
              <a:rPr lang="en-US" dirty="0"/>
              <a:t> </a:t>
            </a:r>
            <a:r>
              <a:rPr lang="en-US" dirty="0" err="1"/>
              <a:t>keluarga</a:t>
            </a:r>
            <a:r>
              <a:rPr lang="en-US" dirty="0"/>
              <a:t> </a:t>
            </a:r>
            <a:r>
              <a:rPr lang="en-US" dirty="0" err="1"/>
              <a:t>yakni</a:t>
            </a:r>
            <a:r>
              <a:rPr lang="en-US" dirty="0"/>
              <a:t> </a:t>
            </a:r>
            <a:r>
              <a:rPr lang="en-US" dirty="0" err="1"/>
              <a:t>antaralain</a:t>
            </a:r>
            <a:r>
              <a:rPr lang="en-US" dirty="0"/>
              <a:t> </a:t>
            </a:r>
            <a:r>
              <a:rPr lang="en-US" dirty="0" err="1"/>
              <a:t>berstatus</a:t>
            </a:r>
            <a:r>
              <a:rPr lang="en-US" dirty="0"/>
              <a:t> </a:t>
            </a:r>
            <a:r>
              <a:rPr lang="en-US" dirty="0" err="1"/>
              <a:t>Cerai</a:t>
            </a:r>
            <a:r>
              <a:rPr lang="en-US" dirty="0"/>
              <a:t> </a:t>
            </a:r>
            <a:r>
              <a:rPr lang="en-US" dirty="0" err="1"/>
              <a:t>Mati,Cerai</a:t>
            </a:r>
            <a:r>
              <a:rPr lang="en-US" dirty="0"/>
              <a:t> </a:t>
            </a:r>
            <a:r>
              <a:rPr lang="en-US" dirty="0" err="1"/>
              <a:t>Hidup</a:t>
            </a:r>
            <a:r>
              <a:rPr lang="en-US" dirty="0"/>
              <a:t> dan Adapun Yang Belum </a:t>
            </a:r>
            <a:r>
              <a:rPr lang="en-US" dirty="0" err="1"/>
              <a:t>Menikah</a:t>
            </a:r>
            <a:r>
              <a:rPr lang="en-US" dirty="0"/>
              <a:t> </a:t>
            </a:r>
            <a:r>
              <a:rPr lang="en-US" dirty="0" err="1"/>
              <a:t>tetapi</a:t>
            </a:r>
            <a:r>
              <a:rPr lang="en-US" dirty="0"/>
              <a:t> </a:t>
            </a:r>
            <a:r>
              <a:rPr lang="en-US" dirty="0" err="1"/>
              <a:t>Sebagai</a:t>
            </a:r>
            <a:r>
              <a:rPr lang="en-US" dirty="0"/>
              <a:t> </a:t>
            </a:r>
            <a:r>
              <a:rPr lang="en-US" dirty="0" err="1"/>
              <a:t>penopang</a:t>
            </a:r>
            <a:r>
              <a:rPr lang="en-US" dirty="0"/>
              <a:t> </a:t>
            </a:r>
            <a:r>
              <a:rPr lang="en-US" dirty="0" err="1"/>
              <a:t>kebutuhan</a:t>
            </a:r>
            <a:r>
              <a:rPr lang="en-US" dirty="0"/>
              <a:t> </a:t>
            </a:r>
            <a:r>
              <a:rPr lang="en-US" dirty="0" err="1"/>
              <a:t>keluarga</a:t>
            </a:r>
            <a:r>
              <a:rPr lang="en-US" dirty="0"/>
              <a:t>.</a:t>
            </a:r>
            <a:endParaRPr lang="id-ID" dirty="0"/>
          </a:p>
        </p:txBody>
      </p:sp>
      <p:sp>
        <p:nvSpPr>
          <p:cNvPr id="2" name="TextBox 1">
            <a:extLst>
              <a:ext uri="{FF2B5EF4-FFF2-40B4-BE49-F238E27FC236}">
                <a16:creationId xmlns:a16="http://schemas.microsoft.com/office/drawing/2014/main" id="{006EF9D1-B08C-D04A-E89C-034AD2A8C7CF}"/>
              </a:ext>
            </a:extLst>
          </p:cNvPr>
          <p:cNvSpPr txBox="1"/>
          <p:nvPr/>
        </p:nvSpPr>
        <p:spPr>
          <a:xfrm>
            <a:off x="6249144" y="5030506"/>
            <a:ext cx="1188700" cy="342710"/>
          </a:xfrm>
          <a:prstGeom prst="rect">
            <a:avLst/>
          </a:prstGeom>
          <a:noFill/>
        </p:spPr>
        <p:txBody>
          <a:bodyPr wrap="none" lIns="80316" tIns="40158" rIns="80316" bIns="40158" rtlCol="0">
            <a:spAutoFit/>
          </a:bodyPr>
          <a:lstStyle/>
          <a:p>
            <a:r>
              <a:rPr lang="id-ID" dirty="0"/>
              <a:t>Gambar 1.</a:t>
            </a:r>
            <a:r>
              <a:rPr lang="en-US" dirty="0"/>
              <a:t>3</a:t>
            </a:r>
            <a:endParaRPr lang="id-ID" dirty="0"/>
          </a:p>
        </p:txBody>
      </p:sp>
      <p:sp>
        <p:nvSpPr>
          <p:cNvPr id="4" name="TextBox 3">
            <a:extLst>
              <a:ext uri="{FF2B5EF4-FFF2-40B4-BE49-F238E27FC236}">
                <a16:creationId xmlns:a16="http://schemas.microsoft.com/office/drawing/2014/main" id="{A6BEA323-2E2A-234A-72E3-5EA014185512}"/>
              </a:ext>
            </a:extLst>
          </p:cNvPr>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6" name="Straight Connector 5">
            <a:extLst>
              <a:ext uri="{FF2B5EF4-FFF2-40B4-BE49-F238E27FC236}">
                <a16:creationId xmlns:a16="http://schemas.microsoft.com/office/drawing/2014/main" id="{2475097A-3A46-DA35-6468-C1EFDA357A1B}"/>
              </a:ext>
            </a:extLst>
          </p:cNvPr>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DEFBABF-AD16-4BE3-9FFA-26B0313A3EE1}"/>
              </a:ext>
            </a:extLst>
          </p:cNvPr>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Oval 16">
            <a:extLst>
              <a:ext uri="{FF2B5EF4-FFF2-40B4-BE49-F238E27FC236}">
                <a16:creationId xmlns:a16="http://schemas.microsoft.com/office/drawing/2014/main" id="{38395F56-6226-E199-B8B3-9F7EFF70F137}"/>
              </a:ext>
            </a:extLst>
          </p:cNvPr>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a:solidFill>
                  <a:srgbClr val="FFFFFF"/>
                </a:solidFill>
                <a:latin typeface="Tahoma" pitchFamily="34" charset="0"/>
                <a:ea typeface="Tahoma" pitchFamily="34" charset="0"/>
                <a:cs typeface="Tahoma" pitchFamily="34" charset="0"/>
              </a:rPr>
              <a:t>16</a:t>
            </a:r>
          </a:p>
        </p:txBody>
      </p:sp>
    </p:spTree>
    <p:extLst>
      <p:ext uri="{BB962C8B-B14F-4D97-AF65-F5344CB8AC3E}">
        <p14:creationId xmlns:p14="http://schemas.microsoft.com/office/powerpoint/2010/main" val="957812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84651" y="5349217"/>
            <a:ext cx="7920880" cy="1097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3377" tIns="41687" rIns="83377" bIns="41687" rtlCol="0" anchor="ctr"/>
          <a:lstStyle/>
          <a:p>
            <a:pPr marL="0" lvl="2" algn="just"/>
            <a:r>
              <a:rPr lang="en-US" dirty="0"/>
              <a:t>D</a:t>
            </a:r>
            <a:r>
              <a:rPr lang="id-ID" dirty="0"/>
              <a:t>ilihatan Dari Kelompok Umur yang tertera pada Table dan Diagram diatas menunjukan beberapa variasi data kependudukan yang mana jumlah penduduk terbanyak terdapat pada kelompok usia </a:t>
            </a:r>
            <a:r>
              <a:rPr lang="en-US" dirty="0"/>
              <a:t>20-24</a:t>
            </a:r>
            <a:r>
              <a:rPr lang="id-ID" dirty="0"/>
              <a:t> Tahun dan Penduduk paling kecil terdapat pada kelompok usia 70-74 Tahun dan Juga Usia &gt;=75.</a:t>
            </a:r>
          </a:p>
        </p:txBody>
      </p:sp>
      <p:sp>
        <p:nvSpPr>
          <p:cNvPr id="11" name="TextBox 10"/>
          <p:cNvSpPr txBox="1"/>
          <p:nvPr/>
        </p:nvSpPr>
        <p:spPr>
          <a:xfrm>
            <a:off x="2524108" y="1153434"/>
            <a:ext cx="950430" cy="342710"/>
          </a:xfrm>
          <a:prstGeom prst="rect">
            <a:avLst/>
          </a:prstGeom>
          <a:noFill/>
        </p:spPr>
        <p:txBody>
          <a:bodyPr wrap="none" lIns="80316" tIns="40158" rIns="80316" bIns="40158" rtlCol="0">
            <a:spAutoFit/>
          </a:bodyPr>
          <a:lstStyle/>
          <a:p>
            <a:r>
              <a:rPr lang="id-ID" dirty="0"/>
              <a:t>Tabel 1.3</a:t>
            </a:r>
          </a:p>
        </p:txBody>
      </p:sp>
      <p:sp>
        <p:nvSpPr>
          <p:cNvPr id="12" name="TextBox 11"/>
          <p:cNvSpPr txBox="1"/>
          <p:nvPr/>
        </p:nvSpPr>
        <p:spPr>
          <a:xfrm>
            <a:off x="6860644" y="1124744"/>
            <a:ext cx="1204730" cy="342710"/>
          </a:xfrm>
          <a:prstGeom prst="rect">
            <a:avLst/>
          </a:prstGeom>
          <a:noFill/>
        </p:spPr>
        <p:txBody>
          <a:bodyPr wrap="none" lIns="80316" tIns="40158" rIns="80316" bIns="40158" rtlCol="0">
            <a:spAutoFit/>
          </a:bodyPr>
          <a:lstStyle/>
          <a:p>
            <a:r>
              <a:rPr lang="id-ID" dirty="0"/>
              <a:t>Gambar 1.</a:t>
            </a:r>
            <a:r>
              <a:rPr lang="en-US" dirty="0"/>
              <a:t>4</a:t>
            </a:r>
            <a:endParaRPr lang="id-ID" dirty="0"/>
          </a:p>
        </p:txBody>
      </p:sp>
      <p:sp>
        <p:nvSpPr>
          <p:cNvPr id="13" name="TextBox 12"/>
          <p:cNvSpPr txBox="1"/>
          <p:nvPr/>
        </p:nvSpPr>
        <p:spPr>
          <a:xfrm>
            <a:off x="1050482" y="480101"/>
            <a:ext cx="6664300" cy="635098"/>
          </a:xfrm>
          <a:prstGeom prst="rect">
            <a:avLst/>
          </a:prstGeom>
          <a:noFill/>
        </p:spPr>
        <p:txBody>
          <a:bodyPr wrap="square" lIns="80316" tIns="40158" rIns="80316" bIns="40158" rtlCol="0">
            <a:spAutoFit/>
          </a:bodyPr>
          <a:lstStyle/>
          <a:p>
            <a:r>
              <a:rPr lang="nl-NL" sz="1800" b="1" dirty="0"/>
              <a:t>3. Jumlah Penduduk dan Persentasi Penduduk berdasarkan </a:t>
            </a:r>
            <a:endParaRPr lang="id-ID" sz="1800" b="1" dirty="0"/>
          </a:p>
          <a:p>
            <a:r>
              <a:rPr lang="id-ID" sz="1800" b="1" dirty="0"/>
              <a:t>    </a:t>
            </a:r>
            <a:r>
              <a:rPr lang="nl-NL" sz="1800" b="1" dirty="0"/>
              <a:t>Kelompok Umur</a:t>
            </a:r>
          </a:p>
        </p:txBody>
      </p:sp>
      <p:graphicFrame>
        <p:nvGraphicFramePr>
          <p:cNvPr id="2" name="Table 1">
            <a:extLst>
              <a:ext uri="{FF2B5EF4-FFF2-40B4-BE49-F238E27FC236}">
                <a16:creationId xmlns:a16="http://schemas.microsoft.com/office/drawing/2014/main" id="{70995052-9E07-422C-597D-2B10FFF8B433}"/>
              </a:ext>
            </a:extLst>
          </p:cNvPr>
          <p:cNvGraphicFramePr>
            <a:graphicFrameLocks noGrp="1"/>
          </p:cNvGraphicFramePr>
          <p:nvPr>
            <p:extLst>
              <p:ext uri="{D42A27DB-BD31-4B8C-83A1-F6EECF244321}">
                <p14:modId xmlns:p14="http://schemas.microsoft.com/office/powerpoint/2010/main" val="3599026691"/>
              </p:ext>
            </p:extLst>
          </p:nvPr>
        </p:nvGraphicFramePr>
        <p:xfrm>
          <a:off x="1300677" y="1469095"/>
          <a:ext cx="3719467" cy="3632346"/>
        </p:xfrm>
        <a:graphic>
          <a:graphicData uri="http://schemas.openxmlformats.org/drawingml/2006/table">
            <a:tbl>
              <a:tblPr firstRow="1" lastRow="1" bandRow="1">
                <a:tableStyleId>{46F890A9-2807-4EBB-B81D-B2AA78EC7F39}</a:tableStyleId>
              </a:tblPr>
              <a:tblGrid>
                <a:gridCol w="493872">
                  <a:extLst>
                    <a:ext uri="{9D8B030D-6E8A-4147-A177-3AD203B41FA5}">
                      <a16:colId xmlns:a16="http://schemas.microsoft.com/office/drawing/2014/main" val="2244885677"/>
                    </a:ext>
                  </a:extLst>
                </a:gridCol>
                <a:gridCol w="1543347">
                  <a:extLst>
                    <a:ext uri="{9D8B030D-6E8A-4147-A177-3AD203B41FA5}">
                      <a16:colId xmlns:a16="http://schemas.microsoft.com/office/drawing/2014/main" val="1292721347"/>
                    </a:ext>
                  </a:extLst>
                </a:gridCol>
                <a:gridCol w="1682248">
                  <a:extLst>
                    <a:ext uri="{9D8B030D-6E8A-4147-A177-3AD203B41FA5}">
                      <a16:colId xmlns:a16="http://schemas.microsoft.com/office/drawing/2014/main" val="2386679753"/>
                    </a:ext>
                  </a:extLst>
                </a:gridCol>
              </a:tblGrid>
              <a:tr h="201797">
                <a:tc>
                  <a:txBody>
                    <a:bodyPr/>
                    <a:lstStyle/>
                    <a:p>
                      <a:pPr algn="ctr" fontAlgn="ctr"/>
                      <a:r>
                        <a:rPr lang="en-ID" sz="1100" u="none" strike="noStrike">
                          <a:effectLst/>
                        </a:rPr>
                        <a:t>NO</a:t>
                      </a:r>
                      <a:endParaRPr lang="en-ID" sz="1100" b="1" i="0" u="none" strike="noStrike">
                        <a:solidFill>
                          <a:srgbClr val="FFFFFF"/>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KELOMPOK UMUR</a:t>
                      </a:r>
                      <a:endParaRPr lang="en-ID" sz="1100" b="1" i="0" u="none" strike="noStrike">
                        <a:solidFill>
                          <a:srgbClr val="FFFFFF"/>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JUMLAH PENDUDUK</a:t>
                      </a:r>
                      <a:endParaRPr lang="en-ID" sz="1100" b="1" i="0" u="none" strike="noStrike">
                        <a:solidFill>
                          <a:srgbClr val="FFFFFF"/>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3727884"/>
                  </a:ext>
                </a:extLst>
              </a:tr>
              <a:tr h="201797">
                <a:tc>
                  <a:txBody>
                    <a:bodyPr/>
                    <a:lstStyle/>
                    <a:p>
                      <a:pPr algn="ctr" fontAlgn="ctr"/>
                      <a:r>
                        <a:rPr lang="en-ID" sz="1100" u="none" strike="noStrike">
                          <a:effectLst/>
                        </a:rPr>
                        <a:t>1</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00-04</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                              18.610 </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658061"/>
                  </a:ext>
                </a:extLst>
              </a:tr>
              <a:tr h="201797">
                <a:tc>
                  <a:txBody>
                    <a:bodyPr/>
                    <a:lstStyle/>
                    <a:p>
                      <a:pPr algn="ctr" fontAlgn="ctr"/>
                      <a:r>
                        <a:rPr lang="en-ID" sz="1100" u="none" strike="noStrike">
                          <a:effectLst/>
                        </a:rPr>
                        <a:t>2</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05-09</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                              31.067 </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3417929"/>
                  </a:ext>
                </a:extLst>
              </a:tr>
              <a:tr h="201797">
                <a:tc>
                  <a:txBody>
                    <a:bodyPr/>
                    <a:lstStyle/>
                    <a:p>
                      <a:pPr algn="ctr" fontAlgn="ctr"/>
                      <a:r>
                        <a:rPr lang="en-ID" sz="1100" u="none" strike="noStrike">
                          <a:effectLst/>
                        </a:rPr>
                        <a:t>3</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10-14</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                              32.259 </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9965360"/>
                  </a:ext>
                </a:extLst>
              </a:tr>
              <a:tr h="201797">
                <a:tc>
                  <a:txBody>
                    <a:bodyPr/>
                    <a:lstStyle/>
                    <a:p>
                      <a:pPr algn="ctr" fontAlgn="ctr"/>
                      <a:r>
                        <a:rPr lang="en-ID" sz="1100" u="none" strike="noStrike">
                          <a:effectLst/>
                        </a:rPr>
                        <a:t>4</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15-19</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                              35.027 </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3994991"/>
                  </a:ext>
                </a:extLst>
              </a:tr>
              <a:tr h="201797">
                <a:tc>
                  <a:txBody>
                    <a:bodyPr/>
                    <a:lstStyle/>
                    <a:p>
                      <a:pPr algn="ctr" fontAlgn="ctr"/>
                      <a:r>
                        <a:rPr lang="en-ID" sz="1100" u="none" strike="noStrike">
                          <a:effectLst/>
                        </a:rPr>
                        <a:t>5</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20-24</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                              35.943 </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5390982"/>
                  </a:ext>
                </a:extLst>
              </a:tr>
              <a:tr h="201797">
                <a:tc>
                  <a:txBody>
                    <a:bodyPr/>
                    <a:lstStyle/>
                    <a:p>
                      <a:pPr algn="ctr" fontAlgn="ctr"/>
                      <a:r>
                        <a:rPr lang="en-ID" sz="1100" u="none" strike="noStrike">
                          <a:effectLst/>
                        </a:rPr>
                        <a:t>6</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25-29</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                              28.083 </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586417"/>
                  </a:ext>
                </a:extLst>
              </a:tr>
              <a:tr h="201797">
                <a:tc>
                  <a:txBody>
                    <a:bodyPr/>
                    <a:lstStyle/>
                    <a:p>
                      <a:pPr algn="ctr" fontAlgn="ctr"/>
                      <a:r>
                        <a:rPr lang="en-ID" sz="1100" u="none" strike="noStrike">
                          <a:effectLst/>
                        </a:rPr>
                        <a:t>7</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30-34</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                              26.362 </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55862"/>
                  </a:ext>
                </a:extLst>
              </a:tr>
              <a:tr h="201797">
                <a:tc>
                  <a:txBody>
                    <a:bodyPr/>
                    <a:lstStyle/>
                    <a:p>
                      <a:pPr algn="ctr" fontAlgn="ctr"/>
                      <a:r>
                        <a:rPr lang="en-ID" sz="1100" u="none" strike="noStrike">
                          <a:effectLst/>
                        </a:rPr>
                        <a:t>8</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35-39</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                              27.079 </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5179574"/>
                  </a:ext>
                </a:extLst>
              </a:tr>
              <a:tr h="201797">
                <a:tc>
                  <a:txBody>
                    <a:bodyPr/>
                    <a:lstStyle/>
                    <a:p>
                      <a:pPr algn="ctr" fontAlgn="ctr"/>
                      <a:r>
                        <a:rPr lang="en-ID" sz="1100" u="none" strike="noStrike">
                          <a:effectLst/>
                        </a:rPr>
                        <a:t>9</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40-44</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                              29.565 </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8154651"/>
                  </a:ext>
                </a:extLst>
              </a:tr>
              <a:tr h="201797">
                <a:tc>
                  <a:txBody>
                    <a:bodyPr/>
                    <a:lstStyle/>
                    <a:p>
                      <a:pPr algn="ctr" fontAlgn="ctr"/>
                      <a:r>
                        <a:rPr lang="en-ID" sz="1100" u="none" strike="noStrike">
                          <a:effectLst/>
                        </a:rPr>
                        <a:t>10</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45-49</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                              26.001 </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9846626"/>
                  </a:ext>
                </a:extLst>
              </a:tr>
              <a:tr h="201797">
                <a:tc>
                  <a:txBody>
                    <a:bodyPr/>
                    <a:lstStyle/>
                    <a:p>
                      <a:pPr algn="ctr" fontAlgn="ctr"/>
                      <a:r>
                        <a:rPr lang="en-ID" sz="1100" u="none" strike="noStrike">
                          <a:effectLst/>
                        </a:rPr>
                        <a:t>11</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50-54</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                              23.643 </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3736252"/>
                  </a:ext>
                </a:extLst>
              </a:tr>
              <a:tr h="201797">
                <a:tc>
                  <a:txBody>
                    <a:bodyPr/>
                    <a:lstStyle/>
                    <a:p>
                      <a:pPr algn="ctr" fontAlgn="ctr"/>
                      <a:r>
                        <a:rPr lang="en-ID" sz="1100" u="none" strike="noStrike">
                          <a:effectLst/>
                        </a:rPr>
                        <a:t>12</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55-59</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                              17.918 </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9449542"/>
                  </a:ext>
                </a:extLst>
              </a:tr>
              <a:tr h="201797">
                <a:tc>
                  <a:txBody>
                    <a:bodyPr/>
                    <a:lstStyle/>
                    <a:p>
                      <a:pPr algn="ctr" fontAlgn="ctr"/>
                      <a:r>
                        <a:rPr lang="en-ID" sz="1100" u="none" strike="noStrike">
                          <a:effectLst/>
                        </a:rPr>
                        <a:t>13</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60-64</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                              13.681 </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1560811"/>
                  </a:ext>
                </a:extLst>
              </a:tr>
              <a:tr h="201797">
                <a:tc>
                  <a:txBody>
                    <a:bodyPr/>
                    <a:lstStyle/>
                    <a:p>
                      <a:pPr algn="ctr" fontAlgn="ctr"/>
                      <a:r>
                        <a:rPr lang="en-ID" sz="1100" u="none" strike="noStrike">
                          <a:effectLst/>
                        </a:rPr>
                        <a:t>14</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65-69</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                              10.054 </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1062417"/>
                  </a:ext>
                </a:extLst>
              </a:tr>
              <a:tr h="201797">
                <a:tc>
                  <a:txBody>
                    <a:bodyPr/>
                    <a:lstStyle/>
                    <a:p>
                      <a:pPr algn="ctr" fontAlgn="ctr"/>
                      <a:r>
                        <a:rPr lang="en-ID" sz="1100" u="none" strike="noStrike">
                          <a:effectLst/>
                        </a:rPr>
                        <a:t>15</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70-74</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                                6.967 </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9711113"/>
                  </a:ext>
                </a:extLst>
              </a:tr>
              <a:tr h="201797">
                <a:tc>
                  <a:txBody>
                    <a:bodyPr/>
                    <a:lstStyle/>
                    <a:p>
                      <a:pPr algn="ctr" fontAlgn="ctr"/>
                      <a:r>
                        <a:rPr lang="en-ID" sz="1100" u="none" strike="noStrike">
                          <a:effectLst/>
                        </a:rPr>
                        <a:t>16</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&gt;75</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                                8.259 </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0710044"/>
                  </a:ext>
                </a:extLst>
              </a:tr>
              <a:tr h="201797">
                <a:tc>
                  <a:txBody>
                    <a:bodyPr/>
                    <a:lstStyle/>
                    <a:p>
                      <a:pPr algn="ctr" fontAlgn="ctr"/>
                      <a:r>
                        <a:rPr lang="en-ID" sz="1100" u="none" strike="noStrike">
                          <a:effectLst/>
                        </a:rPr>
                        <a:t> </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JUMLAH</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dirty="0">
                          <a:effectLst/>
                        </a:rPr>
                        <a:t>                           370.518 </a:t>
                      </a:r>
                      <a:endParaRPr lang="en-ID" sz="11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8166173"/>
                  </a:ext>
                </a:extLst>
              </a:tr>
            </a:tbl>
          </a:graphicData>
        </a:graphic>
      </p:graphicFrame>
      <p:graphicFrame>
        <p:nvGraphicFramePr>
          <p:cNvPr id="3" name="Chart 2">
            <a:extLst>
              <a:ext uri="{FF2B5EF4-FFF2-40B4-BE49-F238E27FC236}">
                <a16:creationId xmlns:a16="http://schemas.microsoft.com/office/drawing/2014/main" id="{5E3CE930-C788-02AF-F5F5-3BED26AC0815}"/>
              </a:ext>
            </a:extLst>
          </p:cNvPr>
          <p:cNvGraphicFramePr>
            <a:graphicFrameLocks/>
          </p:cNvGraphicFramePr>
          <p:nvPr>
            <p:extLst>
              <p:ext uri="{D42A27DB-BD31-4B8C-83A1-F6EECF244321}">
                <p14:modId xmlns:p14="http://schemas.microsoft.com/office/powerpoint/2010/main" val="361668087"/>
              </p:ext>
            </p:extLst>
          </p:nvPr>
        </p:nvGraphicFramePr>
        <p:xfrm>
          <a:off x="5168994" y="1467455"/>
          <a:ext cx="4572000" cy="363398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992409B6-D56C-E79F-887E-13B7813B2181}"/>
              </a:ext>
            </a:extLst>
          </p:cNvPr>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5" name="Straight Connector 14">
            <a:extLst>
              <a:ext uri="{FF2B5EF4-FFF2-40B4-BE49-F238E27FC236}">
                <a16:creationId xmlns:a16="http://schemas.microsoft.com/office/drawing/2014/main" id="{7AC8B9C0-36EB-895F-0470-C2F9867BBDB4}"/>
              </a:ext>
            </a:extLst>
          </p:cNvPr>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CF91378-D460-0A0F-678E-E8FCC697708A}"/>
              </a:ext>
            </a:extLst>
          </p:cNvPr>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Oval 16">
            <a:extLst>
              <a:ext uri="{FF2B5EF4-FFF2-40B4-BE49-F238E27FC236}">
                <a16:creationId xmlns:a16="http://schemas.microsoft.com/office/drawing/2014/main" id="{9A7D54C6-7FC7-5A05-98D1-94242210CAF1}"/>
              </a:ext>
            </a:extLst>
          </p:cNvPr>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a:solidFill>
                  <a:srgbClr val="FFFFFF"/>
                </a:solidFill>
                <a:latin typeface="Tahoma" pitchFamily="34" charset="0"/>
                <a:ea typeface="Tahoma" pitchFamily="34" charset="0"/>
                <a:cs typeface="Tahoma" pitchFamily="34" charset="0"/>
              </a:rPr>
              <a:t>17</a:t>
            </a:r>
          </a:p>
        </p:txBody>
      </p:sp>
    </p:spTree>
    <p:extLst>
      <p:ext uri="{BB962C8B-B14F-4D97-AF65-F5344CB8AC3E}">
        <p14:creationId xmlns:p14="http://schemas.microsoft.com/office/powerpoint/2010/main" val="730660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6496" y="685840"/>
            <a:ext cx="6763175" cy="358099"/>
          </a:xfrm>
          <a:prstGeom prst="rect">
            <a:avLst/>
          </a:prstGeom>
          <a:noFill/>
        </p:spPr>
        <p:txBody>
          <a:bodyPr wrap="none" lIns="80316" tIns="40158" rIns="80316" bIns="40158" rtlCol="0">
            <a:spAutoFit/>
          </a:bodyPr>
          <a:lstStyle/>
          <a:p>
            <a:r>
              <a:rPr lang="id-ID" sz="1800" b="1" dirty="0"/>
              <a:t>4. Jumlah Penduduk Berdasarkan Status Hubungan Keluarga</a:t>
            </a:r>
          </a:p>
        </p:txBody>
      </p:sp>
      <p:sp>
        <p:nvSpPr>
          <p:cNvPr id="10" name="TextBox 9"/>
          <p:cNvSpPr txBox="1"/>
          <p:nvPr/>
        </p:nvSpPr>
        <p:spPr>
          <a:xfrm>
            <a:off x="5699903" y="1165893"/>
            <a:ext cx="3362169" cy="2697201"/>
          </a:xfrm>
          <a:prstGeom prst="rect">
            <a:avLst/>
          </a:prstGeom>
          <a:noFill/>
        </p:spPr>
        <p:txBody>
          <a:bodyPr wrap="square" lIns="80316" tIns="40158" rIns="80316" bIns="40158" rtlCol="0">
            <a:spAutoFit/>
          </a:bodyPr>
          <a:lstStyle/>
          <a:p>
            <a:pPr algn="just"/>
            <a:r>
              <a:rPr lang="id-ID" dirty="0"/>
              <a:t>Data Table ini mengambarkan Jumlah Pendudukan Berdasarkan Status Hubungan Keluarga antara lain jumlah penduduk yang berstatus</a:t>
            </a:r>
            <a:r>
              <a:rPr lang="en-US" dirty="0"/>
              <a:t> </a:t>
            </a:r>
            <a:r>
              <a:rPr lang="id-ID" dirty="0"/>
              <a:t>Kepala Keluarga</a:t>
            </a:r>
            <a:r>
              <a:rPr lang="en-US" dirty="0"/>
              <a:t> </a:t>
            </a:r>
            <a:r>
              <a:rPr lang="id-ID" dirty="0"/>
              <a:t>,Suami, Istri, Anak, Cucu, dan lainnya. Jumlah ini menunjukan proporsi Jumlah Penduduk dimana dinominasi oleh yang berstatus sebagai Anak.</a:t>
            </a:r>
          </a:p>
        </p:txBody>
      </p:sp>
      <p:sp>
        <p:nvSpPr>
          <p:cNvPr id="11" name="TextBox 10"/>
          <p:cNvSpPr txBox="1"/>
          <p:nvPr/>
        </p:nvSpPr>
        <p:spPr>
          <a:xfrm>
            <a:off x="670736" y="4320530"/>
            <a:ext cx="8391339" cy="1650761"/>
          </a:xfrm>
          <a:prstGeom prst="rect">
            <a:avLst/>
          </a:prstGeom>
          <a:noFill/>
        </p:spPr>
        <p:txBody>
          <a:bodyPr wrap="square" lIns="80316" tIns="40158" rIns="80316" bIns="40158" rtlCol="0">
            <a:spAutoFit/>
          </a:bodyPr>
          <a:lstStyle/>
          <a:p>
            <a:pPr algn="just"/>
            <a:r>
              <a:rPr lang="id-ID" dirty="0"/>
              <a:t>Jumlah Penduduk yang berstatus anak menunjukkan jumlah yang lebih banyak dibandingkan dengan Jumlah penduduk yang berstatus sebagai Kepala Keluarga atau Istri. Jumlah Penduduk yang berstatus menantu </a:t>
            </a:r>
            <a:r>
              <a:rPr lang="en-US" dirty="0"/>
              <a:t>dan </a:t>
            </a:r>
            <a:r>
              <a:rPr lang="en-US" dirty="0" err="1"/>
              <a:t>suami</a:t>
            </a:r>
            <a:r>
              <a:rPr lang="en-US" dirty="0"/>
              <a:t> </a:t>
            </a:r>
            <a:r>
              <a:rPr lang="id-ID" dirty="0"/>
              <a:t>menunjukan jumlah yang rendah begitu juga dengan status </a:t>
            </a:r>
            <a:r>
              <a:rPr lang="en-US" dirty="0" err="1"/>
              <a:t>lainnya</a:t>
            </a:r>
            <a:r>
              <a:rPr lang="id-ID" dirty="0"/>
              <a:t>. Hal ini menunjukan jumlah </a:t>
            </a:r>
            <a:r>
              <a:rPr lang="en-US" dirty="0" err="1"/>
              <a:t>menantu</a:t>
            </a:r>
            <a:r>
              <a:rPr lang="id-ID" dirty="0"/>
              <a:t> yang dimasukan dalam Daftar Rumah Tangga pada dokumen KK di kabupaten Banggai sangatlah rendah.</a:t>
            </a:r>
          </a:p>
        </p:txBody>
      </p:sp>
      <p:sp>
        <p:nvSpPr>
          <p:cNvPr id="14" name="TextBox 13"/>
          <p:cNvSpPr txBox="1"/>
          <p:nvPr/>
        </p:nvSpPr>
        <p:spPr>
          <a:xfrm>
            <a:off x="2457811" y="3977635"/>
            <a:ext cx="966460" cy="342710"/>
          </a:xfrm>
          <a:prstGeom prst="rect">
            <a:avLst/>
          </a:prstGeom>
          <a:noFill/>
        </p:spPr>
        <p:txBody>
          <a:bodyPr wrap="none" lIns="80316" tIns="40158" rIns="80316" bIns="40158" rtlCol="0">
            <a:spAutoFit/>
          </a:bodyPr>
          <a:lstStyle/>
          <a:p>
            <a:r>
              <a:rPr lang="id-ID" dirty="0"/>
              <a:t>Tabel 1.4</a:t>
            </a:r>
          </a:p>
        </p:txBody>
      </p:sp>
      <p:graphicFrame>
        <p:nvGraphicFramePr>
          <p:cNvPr id="2" name="Table 1">
            <a:extLst>
              <a:ext uri="{FF2B5EF4-FFF2-40B4-BE49-F238E27FC236}">
                <a16:creationId xmlns:a16="http://schemas.microsoft.com/office/drawing/2014/main" id="{A3AC6CE3-641A-D7DC-864C-C6374AC96ED7}"/>
              </a:ext>
            </a:extLst>
          </p:cNvPr>
          <p:cNvGraphicFramePr>
            <a:graphicFrameLocks noGrp="1"/>
          </p:cNvGraphicFramePr>
          <p:nvPr>
            <p:extLst>
              <p:ext uri="{D42A27DB-BD31-4B8C-83A1-F6EECF244321}">
                <p14:modId xmlns:p14="http://schemas.microsoft.com/office/powerpoint/2010/main" val="2438475253"/>
              </p:ext>
            </p:extLst>
          </p:nvPr>
        </p:nvGraphicFramePr>
        <p:xfrm>
          <a:off x="814751" y="1272124"/>
          <a:ext cx="4536504" cy="2590973"/>
        </p:xfrm>
        <a:graphic>
          <a:graphicData uri="http://schemas.openxmlformats.org/drawingml/2006/table">
            <a:tbl>
              <a:tblPr firstRow="1">
                <a:tableStyleId>{46F890A9-2807-4EBB-B81D-B2AA78EC7F39}</a:tableStyleId>
              </a:tblPr>
              <a:tblGrid>
                <a:gridCol w="590114">
                  <a:extLst>
                    <a:ext uri="{9D8B030D-6E8A-4147-A177-3AD203B41FA5}">
                      <a16:colId xmlns:a16="http://schemas.microsoft.com/office/drawing/2014/main" val="1657646476"/>
                    </a:ext>
                  </a:extLst>
                </a:gridCol>
                <a:gridCol w="2950572">
                  <a:extLst>
                    <a:ext uri="{9D8B030D-6E8A-4147-A177-3AD203B41FA5}">
                      <a16:colId xmlns:a16="http://schemas.microsoft.com/office/drawing/2014/main" val="2673318525"/>
                    </a:ext>
                  </a:extLst>
                </a:gridCol>
                <a:gridCol w="995818">
                  <a:extLst>
                    <a:ext uri="{9D8B030D-6E8A-4147-A177-3AD203B41FA5}">
                      <a16:colId xmlns:a16="http://schemas.microsoft.com/office/drawing/2014/main" val="3902508026"/>
                    </a:ext>
                  </a:extLst>
                </a:gridCol>
              </a:tblGrid>
              <a:tr h="235543">
                <a:tc>
                  <a:txBody>
                    <a:bodyPr/>
                    <a:lstStyle/>
                    <a:p>
                      <a:pPr algn="ctr" fontAlgn="b"/>
                      <a:r>
                        <a:rPr lang="en-ID" sz="1100" u="none" strike="noStrike">
                          <a:effectLst/>
                        </a:rPr>
                        <a:t>NO</a:t>
                      </a:r>
                      <a:endParaRPr lang="en-ID" sz="1100" b="1" i="0" u="none" strike="noStrike">
                        <a:solidFill>
                          <a:srgbClr val="FFFFFF"/>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100" u="none" strike="noStrike" dirty="0">
                          <a:effectLst/>
                        </a:rPr>
                        <a:t>STATUS HUBUNGAN KELUARGA</a:t>
                      </a:r>
                      <a:endParaRPr lang="en-ID" sz="1100" b="1" i="0" u="none" strike="noStrike" dirty="0">
                        <a:solidFill>
                          <a:srgbClr val="FFFFFF"/>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100" u="none" strike="noStrike">
                          <a:effectLst/>
                        </a:rPr>
                        <a:t>JUMLAH</a:t>
                      </a:r>
                      <a:endParaRPr lang="en-ID" sz="1100" b="1" i="0" u="none" strike="noStrike">
                        <a:solidFill>
                          <a:srgbClr val="FFFFFF"/>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594236"/>
                  </a:ext>
                </a:extLst>
              </a:tr>
              <a:tr h="235543">
                <a:tc>
                  <a:txBody>
                    <a:bodyPr/>
                    <a:lstStyle/>
                    <a:p>
                      <a:pPr algn="ctr" fontAlgn="b"/>
                      <a:r>
                        <a:rPr lang="en-ID" sz="1100" u="none" strike="noStrike">
                          <a:effectLst/>
                        </a:rPr>
                        <a:t>1</a:t>
                      </a:r>
                      <a:endParaRPr lang="en-ID" sz="11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ANAK</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100" u="none" strike="noStrike">
                          <a:effectLst/>
                        </a:rPr>
                        <a:t>     159.922 </a:t>
                      </a:r>
                      <a:endParaRPr lang="en-ID" sz="11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1713436"/>
                  </a:ext>
                </a:extLst>
              </a:tr>
              <a:tr h="235543">
                <a:tc>
                  <a:txBody>
                    <a:bodyPr/>
                    <a:lstStyle/>
                    <a:p>
                      <a:pPr algn="ctr" fontAlgn="b"/>
                      <a:r>
                        <a:rPr lang="en-ID" sz="1100" u="none" strike="noStrike">
                          <a:effectLst/>
                        </a:rPr>
                        <a:t>2</a:t>
                      </a:r>
                      <a:endParaRPr lang="en-ID" sz="11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ISTRI</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100" u="none" strike="noStrike">
                          <a:effectLst/>
                        </a:rPr>
                        <a:t>       81.722 </a:t>
                      </a:r>
                      <a:endParaRPr lang="en-ID" sz="11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4651462"/>
                  </a:ext>
                </a:extLst>
              </a:tr>
              <a:tr h="235543">
                <a:tc>
                  <a:txBody>
                    <a:bodyPr/>
                    <a:lstStyle/>
                    <a:p>
                      <a:pPr algn="ctr" fontAlgn="b"/>
                      <a:r>
                        <a:rPr lang="en-ID" sz="1100" u="none" strike="noStrike">
                          <a:effectLst/>
                        </a:rPr>
                        <a:t>3</a:t>
                      </a:r>
                      <a:endParaRPr lang="en-ID" sz="11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SUAMI</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100" u="none" strike="noStrike">
                          <a:effectLst/>
                        </a:rPr>
                        <a:t>               11 </a:t>
                      </a:r>
                      <a:endParaRPr lang="en-ID" sz="11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6015975"/>
                  </a:ext>
                </a:extLst>
              </a:tr>
              <a:tr h="235543">
                <a:tc>
                  <a:txBody>
                    <a:bodyPr/>
                    <a:lstStyle/>
                    <a:p>
                      <a:pPr algn="ctr" fontAlgn="b"/>
                      <a:r>
                        <a:rPr lang="en-ID" sz="1100" u="none" strike="noStrike">
                          <a:effectLst/>
                        </a:rPr>
                        <a:t>4</a:t>
                      </a:r>
                      <a:endParaRPr lang="en-ID" sz="11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KEPALA KELUARGA</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100" u="none" strike="noStrike">
                          <a:effectLst/>
                        </a:rPr>
                        <a:t>     120.279 </a:t>
                      </a:r>
                      <a:endParaRPr lang="en-ID" sz="11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8875734"/>
                  </a:ext>
                </a:extLst>
              </a:tr>
              <a:tr h="235543">
                <a:tc>
                  <a:txBody>
                    <a:bodyPr/>
                    <a:lstStyle/>
                    <a:p>
                      <a:pPr algn="ctr" fontAlgn="b"/>
                      <a:r>
                        <a:rPr lang="en-ID" sz="1100" u="none" strike="noStrike">
                          <a:effectLst/>
                        </a:rPr>
                        <a:t>5</a:t>
                      </a:r>
                      <a:endParaRPr lang="en-ID" sz="11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ORANG TUA</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100" u="none" strike="noStrike">
                          <a:effectLst/>
                        </a:rPr>
                        <a:t>             835 </a:t>
                      </a:r>
                      <a:endParaRPr lang="en-ID" sz="11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146793"/>
                  </a:ext>
                </a:extLst>
              </a:tr>
              <a:tr h="235543">
                <a:tc>
                  <a:txBody>
                    <a:bodyPr/>
                    <a:lstStyle/>
                    <a:p>
                      <a:pPr algn="ctr" fontAlgn="b"/>
                      <a:r>
                        <a:rPr lang="en-ID" sz="1100" u="none" strike="noStrike">
                          <a:effectLst/>
                        </a:rPr>
                        <a:t>6</a:t>
                      </a:r>
                      <a:endParaRPr lang="en-ID" sz="11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MERTUA</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100" u="none" strike="noStrike">
                          <a:effectLst/>
                        </a:rPr>
                        <a:t>             375 </a:t>
                      </a:r>
                      <a:endParaRPr lang="en-ID" sz="11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6819029"/>
                  </a:ext>
                </a:extLst>
              </a:tr>
              <a:tr h="235543">
                <a:tc>
                  <a:txBody>
                    <a:bodyPr/>
                    <a:lstStyle/>
                    <a:p>
                      <a:pPr algn="ctr" fontAlgn="b"/>
                      <a:r>
                        <a:rPr lang="en-ID" sz="1100" u="none" strike="noStrike">
                          <a:effectLst/>
                        </a:rPr>
                        <a:t>7</a:t>
                      </a:r>
                      <a:endParaRPr lang="en-ID" sz="11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CUCU</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100" u="none" strike="noStrike">
                          <a:effectLst/>
                        </a:rPr>
                        <a:t>         2.331 </a:t>
                      </a:r>
                      <a:endParaRPr lang="en-ID" sz="11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8644680"/>
                  </a:ext>
                </a:extLst>
              </a:tr>
              <a:tr h="235543">
                <a:tc>
                  <a:txBody>
                    <a:bodyPr/>
                    <a:lstStyle/>
                    <a:p>
                      <a:pPr algn="ctr" fontAlgn="b"/>
                      <a:r>
                        <a:rPr lang="en-ID" sz="1100" u="none" strike="noStrike">
                          <a:effectLst/>
                        </a:rPr>
                        <a:t>8</a:t>
                      </a:r>
                      <a:endParaRPr lang="en-ID" sz="11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FAMILI LAIN</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100" u="none" strike="noStrike">
                          <a:effectLst/>
                        </a:rPr>
                        <a:t>         4.878 </a:t>
                      </a:r>
                      <a:endParaRPr lang="en-ID" sz="11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1563275"/>
                  </a:ext>
                </a:extLst>
              </a:tr>
              <a:tr h="235543">
                <a:tc>
                  <a:txBody>
                    <a:bodyPr/>
                    <a:lstStyle/>
                    <a:p>
                      <a:pPr algn="ctr" fontAlgn="b"/>
                      <a:r>
                        <a:rPr lang="en-ID" sz="1100" u="none" strike="noStrike">
                          <a:effectLst/>
                        </a:rPr>
                        <a:t>9</a:t>
                      </a:r>
                      <a:endParaRPr lang="en-ID" sz="11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MENANTU</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100" u="none" strike="noStrike">
                          <a:effectLst/>
                        </a:rPr>
                        <a:t>               12 </a:t>
                      </a:r>
                      <a:endParaRPr lang="en-ID" sz="11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4010532"/>
                  </a:ext>
                </a:extLst>
              </a:tr>
              <a:tr h="235543">
                <a:tc>
                  <a:txBody>
                    <a:bodyPr/>
                    <a:lstStyle/>
                    <a:p>
                      <a:pPr algn="ctr" fontAlgn="b"/>
                      <a:r>
                        <a:rPr lang="en-ID" sz="1100" u="none" strike="noStrike">
                          <a:effectLst/>
                        </a:rPr>
                        <a:t>10</a:t>
                      </a:r>
                      <a:endParaRPr lang="en-ID" sz="11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100" u="none" strike="noStrike">
                          <a:effectLst/>
                        </a:rPr>
                        <a:t>LAINNYA</a:t>
                      </a:r>
                      <a:endParaRPr lang="en-ID" sz="11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100" u="none" strike="noStrike" dirty="0">
                          <a:effectLst/>
                        </a:rPr>
                        <a:t>             153 </a:t>
                      </a:r>
                      <a:endParaRPr lang="en-ID" sz="11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2856066"/>
                  </a:ext>
                </a:extLst>
              </a:tr>
            </a:tbl>
          </a:graphicData>
        </a:graphic>
      </p:graphicFrame>
      <p:sp>
        <p:nvSpPr>
          <p:cNvPr id="3" name="TextBox 2">
            <a:extLst>
              <a:ext uri="{FF2B5EF4-FFF2-40B4-BE49-F238E27FC236}">
                <a16:creationId xmlns:a16="http://schemas.microsoft.com/office/drawing/2014/main" id="{C9979692-E2D6-C19A-D686-E23AB150AFB8}"/>
              </a:ext>
            </a:extLst>
          </p:cNvPr>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4" name="Straight Connector 3">
            <a:extLst>
              <a:ext uri="{FF2B5EF4-FFF2-40B4-BE49-F238E27FC236}">
                <a16:creationId xmlns:a16="http://schemas.microsoft.com/office/drawing/2014/main" id="{9391B736-7FAA-7E4A-94D7-CB84815438B0}"/>
              </a:ext>
            </a:extLst>
          </p:cNvPr>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3AA107C-B0C7-A3B2-4183-4338D55B3079}"/>
              </a:ext>
            </a:extLst>
          </p:cNvPr>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Oval 16">
            <a:extLst>
              <a:ext uri="{FF2B5EF4-FFF2-40B4-BE49-F238E27FC236}">
                <a16:creationId xmlns:a16="http://schemas.microsoft.com/office/drawing/2014/main" id="{6911E3C6-39AD-8192-B4A5-74DFBEDF3824}"/>
              </a:ext>
            </a:extLst>
          </p:cNvPr>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a:solidFill>
                  <a:srgbClr val="FFFFFF"/>
                </a:solidFill>
                <a:latin typeface="Tahoma" pitchFamily="34" charset="0"/>
                <a:ea typeface="Tahoma" pitchFamily="34" charset="0"/>
                <a:cs typeface="Tahoma" pitchFamily="34" charset="0"/>
              </a:rPr>
              <a:t>18</a:t>
            </a:r>
          </a:p>
        </p:txBody>
      </p:sp>
    </p:spTree>
    <p:extLst>
      <p:ext uri="{BB962C8B-B14F-4D97-AF65-F5344CB8AC3E}">
        <p14:creationId xmlns:p14="http://schemas.microsoft.com/office/powerpoint/2010/main" val="730660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97016" y="6021288"/>
            <a:ext cx="1193509" cy="342710"/>
          </a:xfrm>
          <a:prstGeom prst="rect">
            <a:avLst/>
          </a:prstGeom>
          <a:noFill/>
        </p:spPr>
        <p:txBody>
          <a:bodyPr wrap="none" lIns="80316" tIns="40158" rIns="80316" bIns="40158" rtlCol="0">
            <a:spAutoFit/>
          </a:bodyPr>
          <a:lstStyle/>
          <a:p>
            <a:r>
              <a:rPr lang="id-ID" dirty="0"/>
              <a:t>Gambar 1.</a:t>
            </a:r>
            <a:r>
              <a:rPr lang="en-US" dirty="0"/>
              <a:t>5</a:t>
            </a:r>
            <a:endParaRPr lang="id-ID" dirty="0"/>
          </a:p>
        </p:txBody>
      </p:sp>
      <p:graphicFrame>
        <p:nvGraphicFramePr>
          <p:cNvPr id="2" name="Chart 1">
            <a:extLst>
              <a:ext uri="{FF2B5EF4-FFF2-40B4-BE49-F238E27FC236}">
                <a16:creationId xmlns:a16="http://schemas.microsoft.com/office/drawing/2014/main" id="{12F89D8B-0303-0D7E-A132-58D9EAC4C0E6}"/>
              </a:ext>
            </a:extLst>
          </p:cNvPr>
          <p:cNvGraphicFramePr>
            <a:graphicFrameLocks/>
          </p:cNvGraphicFramePr>
          <p:nvPr>
            <p:extLst>
              <p:ext uri="{D42A27DB-BD31-4B8C-83A1-F6EECF244321}">
                <p14:modId xmlns:p14="http://schemas.microsoft.com/office/powerpoint/2010/main" val="1303075568"/>
              </p:ext>
            </p:extLst>
          </p:nvPr>
        </p:nvGraphicFramePr>
        <p:xfrm>
          <a:off x="992560" y="494003"/>
          <a:ext cx="8522839" cy="54822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0DADED7E-4F4D-F0D0-76FD-E947E2217C3A}"/>
              </a:ext>
            </a:extLst>
          </p:cNvPr>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4" name="Straight Connector 3">
            <a:extLst>
              <a:ext uri="{FF2B5EF4-FFF2-40B4-BE49-F238E27FC236}">
                <a16:creationId xmlns:a16="http://schemas.microsoft.com/office/drawing/2014/main" id="{07C1D3CA-A6CB-1878-6CB0-992EFC0EC998}"/>
              </a:ext>
            </a:extLst>
          </p:cNvPr>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DEEAE8B-4BFA-3501-6768-05676F2D167B}"/>
              </a:ext>
            </a:extLst>
          </p:cNvPr>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Oval 16">
            <a:extLst>
              <a:ext uri="{FF2B5EF4-FFF2-40B4-BE49-F238E27FC236}">
                <a16:creationId xmlns:a16="http://schemas.microsoft.com/office/drawing/2014/main" id="{4BE8613E-38C8-8D24-FD14-38D9599A7542}"/>
              </a:ext>
            </a:extLst>
          </p:cNvPr>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a:solidFill>
                  <a:srgbClr val="FFFFFF"/>
                </a:solidFill>
                <a:latin typeface="Tahoma" pitchFamily="34" charset="0"/>
                <a:ea typeface="Tahoma" pitchFamily="34" charset="0"/>
                <a:cs typeface="Tahoma" pitchFamily="34" charset="0"/>
              </a:rPr>
              <a:t>19</a:t>
            </a:r>
          </a:p>
        </p:txBody>
      </p:sp>
    </p:spTree>
    <p:extLst>
      <p:ext uri="{BB962C8B-B14F-4D97-AF65-F5344CB8AC3E}">
        <p14:creationId xmlns:p14="http://schemas.microsoft.com/office/powerpoint/2010/main" val="730660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4265" y="411523"/>
            <a:ext cx="8652538" cy="358099"/>
          </a:xfrm>
          <a:prstGeom prst="rect">
            <a:avLst/>
          </a:prstGeom>
          <a:noFill/>
        </p:spPr>
        <p:txBody>
          <a:bodyPr wrap="none" lIns="80316" tIns="40158" rIns="80316" bIns="40158" rtlCol="0">
            <a:spAutoFit/>
          </a:bodyPr>
          <a:lstStyle/>
          <a:p>
            <a:r>
              <a:rPr lang="id-ID" sz="1800" b="1" dirty="0"/>
              <a:t>5. Jumlah Penduduk Wajib KTP-el</a:t>
            </a:r>
            <a:r>
              <a:rPr lang="en-US" sz="1800" b="1" dirty="0"/>
              <a:t> dan Target </a:t>
            </a:r>
            <a:r>
              <a:rPr lang="en-US" sz="1800" b="1" dirty="0" err="1"/>
              <a:t>Perekaman</a:t>
            </a:r>
            <a:r>
              <a:rPr lang="en-US" sz="1800" b="1" dirty="0"/>
              <a:t> </a:t>
            </a:r>
            <a:r>
              <a:rPr lang="en-US" sz="1800" b="1" dirty="0" err="1"/>
              <a:t>Wajib</a:t>
            </a:r>
            <a:r>
              <a:rPr lang="en-US" sz="1800" b="1" dirty="0"/>
              <a:t> </a:t>
            </a:r>
            <a:r>
              <a:rPr lang="en-US" sz="1800" b="1" dirty="0" err="1"/>
              <a:t>Rekam</a:t>
            </a:r>
            <a:r>
              <a:rPr lang="en-US" sz="1800" b="1" dirty="0"/>
              <a:t> </a:t>
            </a:r>
            <a:r>
              <a:rPr lang="en-US" sz="1800" b="1" dirty="0" err="1"/>
              <a:t>Pemula</a:t>
            </a:r>
            <a:endParaRPr lang="id-ID" sz="1800" b="1" dirty="0"/>
          </a:p>
        </p:txBody>
      </p:sp>
      <p:sp>
        <p:nvSpPr>
          <p:cNvPr id="5" name="TextBox 4"/>
          <p:cNvSpPr txBox="1"/>
          <p:nvPr/>
        </p:nvSpPr>
        <p:spPr>
          <a:xfrm>
            <a:off x="534458" y="960154"/>
            <a:ext cx="8450990" cy="865931"/>
          </a:xfrm>
          <a:prstGeom prst="rect">
            <a:avLst/>
          </a:prstGeom>
          <a:noFill/>
        </p:spPr>
        <p:txBody>
          <a:bodyPr wrap="square" lIns="80316" tIns="40158" rIns="80316" bIns="40158" rtlCol="0">
            <a:spAutoFit/>
          </a:bodyPr>
          <a:lstStyle/>
          <a:p>
            <a:r>
              <a:rPr lang="id-ID" dirty="0"/>
              <a:t>Jumlah Wajib KTP-el Kabupaten Banggai Berjumlah </a:t>
            </a:r>
            <a:r>
              <a:rPr lang="en-US" dirty="0"/>
              <a:t>274.864 </a:t>
            </a:r>
            <a:r>
              <a:rPr lang="id-ID" dirty="0"/>
              <a:t>Jiwa yang terbagi di 23 Kecamatan.</a:t>
            </a:r>
            <a:r>
              <a:rPr lang="en-US" dirty="0"/>
              <a:t> Di </a:t>
            </a:r>
            <a:r>
              <a:rPr lang="en-US" dirty="0" err="1"/>
              <a:t>bawah</a:t>
            </a:r>
            <a:r>
              <a:rPr lang="en-US" dirty="0"/>
              <a:t> </a:t>
            </a:r>
            <a:r>
              <a:rPr lang="en-US" dirty="0" err="1"/>
              <a:t>ini</a:t>
            </a:r>
            <a:r>
              <a:rPr lang="en-US" dirty="0"/>
              <a:t> juga </a:t>
            </a:r>
            <a:r>
              <a:rPr lang="en-US" dirty="0" err="1"/>
              <a:t>digambarkan</a:t>
            </a:r>
            <a:r>
              <a:rPr lang="en-US" dirty="0"/>
              <a:t> target </a:t>
            </a:r>
            <a:r>
              <a:rPr lang="en-US" dirty="0" err="1"/>
              <a:t>Wajib</a:t>
            </a:r>
            <a:r>
              <a:rPr lang="en-US" dirty="0"/>
              <a:t> </a:t>
            </a:r>
            <a:r>
              <a:rPr lang="en-US" dirty="0" err="1"/>
              <a:t>Perekaman</a:t>
            </a:r>
            <a:r>
              <a:rPr lang="en-US" dirty="0"/>
              <a:t> </a:t>
            </a:r>
            <a:r>
              <a:rPr lang="en-US" dirty="0" err="1"/>
              <a:t>bagi</a:t>
            </a:r>
            <a:r>
              <a:rPr lang="en-US" dirty="0"/>
              <a:t> </a:t>
            </a:r>
            <a:r>
              <a:rPr lang="en-US" dirty="0" err="1"/>
              <a:t>Pemula</a:t>
            </a:r>
            <a:r>
              <a:rPr lang="en-US" dirty="0"/>
              <a:t> </a:t>
            </a:r>
            <a:r>
              <a:rPr lang="en-US" dirty="0" err="1"/>
              <a:t>yakni</a:t>
            </a:r>
            <a:r>
              <a:rPr lang="en-US" dirty="0"/>
              <a:t> </a:t>
            </a:r>
            <a:r>
              <a:rPr lang="en-US" dirty="0" err="1"/>
              <a:t>anak</a:t>
            </a:r>
            <a:r>
              <a:rPr lang="en-US" dirty="0"/>
              <a:t> </a:t>
            </a:r>
            <a:r>
              <a:rPr lang="en-US" dirty="0" err="1"/>
              <a:t>usia</a:t>
            </a:r>
            <a:r>
              <a:rPr lang="en-US" dirty="0"/>
              <a:t> yang </a:t>
            </a:r>
            <a:r>
              <a:rPr lang="en-US" dirty="0" err="1"/>
              <a:t>akan</a:t>
            </a:r>
            <a:r>
              <a:rPr lang="en-US" dirty="0"/>
              <a:t> dan </a:t>
            </a:r>
            <a:r>
              <a:rPr lang="en-US" dirty="0" err="1"/>
              <a:t>telah</a:t>
            </a:r>
            <a:r>
              <a:rPr lang="en-US" dirty="0"/>
              <a:t> </a:t>
            </a:r>
            <a:r>
              <a:rPr lang="en-US" dirty="0" err="1"/>
              <a:t>mencapai</a:t>
            </a:r>
            <a:r>
              <a:rPr lang="en-US" dirty="0"/>
              <a:t> 17 </a:t>
            </a:r>
            <a:r>
              <a:rPr lang="en-US" dirty="0" err="1"/>
              <a:t>Tahun</a:t>
            </a:r>
            <a:r>
              <a:rPr lang="en-US" dirty="0"/>
              <a:t>.</a:t>
            </a:r>
            <a:endParaRPr lang="id-ID" dirty="0"/>
          </a:p>
        </p:txBody>
      </p:sp>
      <p:sp>
        <p:nvSpPr>
          <p:cNvPr id="10" name="TextBox 9"/>
          <p:cNvSpPr txBox="1"/>
          <p:nvPr/>
        </p:nvSpPr>
        <p:spPr>
          <a:xfrm>
            <a:off x="4160912" y="6244645"/>
            <a:ext cx="955238" cy="342710"/>
          </a:xfrm>
          <a:prstGeom prst="rect">
            <a:avLst/>
          </a:prstGeom>
          <a:noFill/>
        </p:spPr>
        <p:txBody>
          <a:bodyPr wrap="none" lIns="80316" tIns="40158" rIns="80316" bIns="40158" rtlCol="0">
            <a:spAutoFit/>
          </a:bodyPr>
          <a:lstStyle/>
          <a:p>
            <a:r>
              <a:rPr lang="id-ID" dirty="0"/>
              <a:t>Tabel 1.5</a:t>
            </a:r>
          </a:p>
        </p:txBody>
      </p:sp>
      <p:graphicFrame>
        <p:nvGraphicFramePr>
          <p:cNvPr id="3" name="Table 2">
            <a:extLst>
              <a:ext uri="{FF2B5EF4-FFF2-40B4-BE49-F238E27FC236}">
                <a16:creationId xmlns:a16="http://schemas.microsoft.com/office/drawing/2014/main" id="{51AB965F-5456-73CC-5B8C-5B2A37EBD928}"/>
              </a:ext>
            </a:extLst>
          </p:cNvPr>
          <p:cNvGraphicFramePr>
            <a:graphicFrameLocks noGrp="1"/>
          </p:cNvGraphicFramePr>
          <p:nvPr>
            <p:extLst>
              <p:ext uri="{D42A27DB-BD31-4B8C-83A1-F6EECF244321}">
                <p14:modId xmlns:p14="http://schemas.microsoft.com/office/powerpoint/2010/main" val="3245381489"/>
              </p:ext>
            </p:extLst>
          </p:nvPr>
        </p:nvGraphicFramePr>
        <p:xfrm>
          <a:off x="640407" y="1880155"/>
          <a:ext cx="8345041" cy="4240546"/>
        </p:xfrm>
        <a:graphic>
          <a:graphicData uri="http://schemas.openxmlformats.org/drawingml/2006/table">
            <a:tbl>
              <a:tblPr>
                <a:tableStyleId>{08FB837D-C827-4EFA-A057-4D05807E0F7C}</a:tableStyleId>
              </a:tblPr>
              <a:tblGrid>
                <a:gridCol w="384232">
                  <a:extLst>
                    <a:ext uri="{9D8B030D-6E8A-4147-A177-3AD203B41FA5}">
                      <a16:colId xmlns:a16="http://schemas.microsoft.com/office/drawing/2014/main" val="4111980586"/>
                    </a:ext>
                  </a:extLst>
                </a:gridCol>
                <a:gridCol w="1356819">
                  <a:extLst>
                    <a:ext uri="{9D8B030D-6E8A-4147-A177-3AD203B41FA5}">
                      <a16:colId xmlns:a16="http://schemas.microsoft.com/office/drawing/2014/main" val="3245234970"/>
                    </a:ext>
                  </a:extLst>
                </a:gridCol>
                <a:gridCol w="1320798">
                  <a:extLst>
                    <a:ext uri="{9D8B030D-6E8A-4147-A177-3AD203B41FA5}">
                      <a16:colId xmlns:a16="http://schemas.microsoft.com/office/drawing/2014/main" val="2154809046"/>
                    </a:ext>
                  </a:extLst>
                </a:gridCol>
                <a:gridCol w="1320798">
                  <a:extLst>
                    <a:ext uri="{9D8B030D-6E8A-4147-A177-3AD203B41FA5}">
                      <a16:colId xmlns:a16="http://schemas.microsoft.com/office/drawing/2014/main" val="2848925503"/>
                    </a:ext>
                  </a:extLst>
                </a:gridCol>
                <a:gridCol w="1320798">
                  <a:extLst>
                    <a:ext uri="{9D8B030D-6E8A-4147-A177-3AD203B41FA5}">
                      <a16:colId xmlns:a16="http://schemas.microsoft.com/office/drawing/2014/main" val="14449529"/>
                    </a:ext>
                  </a:extLst>
                </a:gridCol>
                <a:gridCol w="1320798">
                  <a:extLst>
                    <a:ext uri="{9D8B030D-6E8A-4147-A177-3AD203B41FA5}">
                      <a16:colId xmlns:a16="http://schemas.microsoft.com/office/drawing/2014/main" val="2932131850"/>
                    </a:ext>
                  </a:extLst>
                </a:gridCol>
                <a:gridCol w="1320798">
                  <a:extLst>
                    <a:ext uri="{9D8B030D-6E8A-4147-A177-3AD203B41FA5}">
                      <a16:colId xmlns:a16="http://schemas.microsoft.com/office/drawing/2014/main" val="3250681590"/>
                    </a:ext>
                  </a:extLst>
                </a:gridCol>
              </a:tblGrid>
              <a:tr h="217145">
                <a:tc gridSpan="7">
                  <a:txBody>
                    <a:bodyPr/>
                    <a:lstStyle/>
                    <a:p>
                      <a:pPr algn="ctr" fontAlgn="b"/>
                      <a:r>
                        <a:rPr lang="en-ID" sz="1300" u="none" strike="noStrike">
                          <a:effectLst/>
                        </a:rPr>
                        <a:t>DATA JUMLAH TARGET PEREKAMAN</a:t>
                      </a:r>
                      <a:endParaRPr lang="en-ID" sz="1300" b="1" i="0" u="none" strike="noStrike">
                        <a:effectLst/>
                        <a:latin typeface="Calibri" panose="020F0502020204030204" pitchFamily="34" charset="0"/>
                      </a:endParaRPr>
                    </a:p>
                  </a:txBody>
                  <a:tcPr marL="6204" marR="6204" marT="6204" marB="0" anchor="b"/>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835372103"/>
                  </a:ext>
                </a:extLst>
              </a:tr>
              <a:tr h="449801">
                <a:tc>
                  <a:txBody>
                    <a:bodyPr/>
                    <a:lstStyle/>
                    <a:p>
                      <a:pPr algn="ctr" fontAlgn="ctr"/>
                      <a:r>
                        <a:rPr lang="en-ID" sz="1050" u="none" strike="noStrike" dirty="0">
                          <a:effectLst/>
                        </a:rPr>
                        <a:t> NO </a:t>
                      </a:r>
                      <a:endParaRPr lang="en-ID" sz="1050" b="1" i="0" u="none" strike="noStrike" dirty="0">
                        <a:effectLst/>
                        <a:latin typeface="Calibri" panose="020F0502020204030204" pitchFamily="34" charset="0"/>
                      </a:endParaRPr>
                    </a:p>
                  </a:txBody>
                  <a:tcPr marL="6204" marR="6204" marT="6204" marB="0" anchor="ctr"/>
                </a:tc>
                <a:tc>
                  <a:txBody>
                    <a:bodyPr/>
                    <a:lstStyle/>
                    <a:p>
                      <a:pPr algn="ctr" fontAlgn="ctr"/>
                      <a:r>
                        <a:rPr lang="en-ID" sz="1050" u="none" strike="noStrike">
                          <a:effectLst/>
                        </a:rPr>
                        <a:t> KECAMATAN </a:t>
                      </a:r>
                      <a:endParaRPr lang="en-ID" sz="1050" b="1" i="0" u="none" strike="noStrike">
                        <a:effectLst/>
                        <a:latin typeface="Calibri" panose="020F0502020204030204" pitchFamily="34" charset="0"/>
                      </a:endParaRPr>
                    </a:p>
                  </a:txBody>
                  <a:tcPr marL="6204" marR="6204" marT="6204" marB="0" anchor="ctr"/>
                </a:tc>
                <a:tc>
                  <a:txBody>
                    <a:bodyPr/>
                    <a:lstStyle/>
                    <a:p>
                      <a:pPr algn="ctr" fontAlgn="ctr"/>
                      <a:r>
                        <a:rPr lang="en-ID" sz="1050" u="none" strike="noStrike">
                          <a:effectLst/>
                        </a:rPr>
                        <a:t> JUMLAH PENDUDUK </a:t>
                      </a:r>
                      <a:endParaRPr lang="en-ID" sz="1050" b="1" i="0" u="none" strike="noStrike">
                        <a:effectLst/>
                        <a:latin typeface="Calibri" panose="020F0502020204030204" pitchFamily="34" charset="0"/>
                      </a:endParaRPr>
                    </a:p>
                  </a:txBody>
                  <a:tcPr marL="6204" marR="6204" marT="6204" marB="0" anchor="ctr"/>
                </a:tc>
                <a:tc>
                  <a:txBody>
                    <a:bodyPr/>
                    <a:lstStyle/>
                    <a:p>
                      <a:pPr algn="ctr" fontAlgn="ctr"/>
                      <a:r>
                        <a:rPr lang="en-ID" sz="1050" u="none" strike="noStrike">
                          <a:effectLst/>
                        </a:rPr>
                        <a:t> WKTP </a:t>
                      </a:r>
                      <a:endParaRPr lang="en-ID" sz="1050" b="1" i="0" u="none" strike="noStrike">
                        <a:effectLst/>
                        <a:latin typeface="Calibri" panose="020F0502020204030204" pitchFamily="34" charset="0"/>
                      </a:endParaRPr>
                    </a:p>
                  </a:txBody>
                  <a:tcPr marL="6204" marR="6204" marT="6204" marB="0" anchor="ctr"/>
                </a:tc>
                <a:tc>
                  <a:txBody>
                    <a:bodyPr/>
                    <a:lstStyle/>
                    <a:p>
                      <a:pPr algn="ctr" fontAlgn="ctr"/>
                      <a:r>
                        <a:rPr lang="en-ID" sz="1050" u="none" strike="noStrike">
                          <a:effectLst/>
                        </a:rPr>
                        <a:t> PEMULA (REKAM) </a:t>
                      </a:r>
                      <a:endParaRPr lang="en-ID" sz="1050" b="1" i="0" u="none" strike="noStrike">
                        <a:effectLst/>
                        <a:latin typeface="Calibri" panose="020F0502020204030204" pitchFamily="34" charset="0"/>
                      </a:endParaRPr>
                    </a:p>
                  </a:txBody>
                  <a:tcPr marL="6204" marR="6204" marT="6204" marB="0" anchor="ctr"/>
                </a:tc>
                <a:tc>
                  <a:txBody>
                    <a:bodyPr/>
                    <a:lstStyle/>
                    <a:p>
                      <a:pPr algn="ctr" fontAlgn="ctr"/>
                      <a:r>
                        <a:rPr lang="en-ID" sz="1050" u="none" strike="noStrike">
                          <a:effectLst/>
                        </a:rPr>
                        <a:t> PEMULA (BELUM REKAM) </a:t>
                      </a:r>
                      <a:endParaRPr lang="en-ID" sz="1050" b="1" i="0" u="none" strike="noStrike">
                        <a:effectLst/>
                        <a:latin typeface="Calibri" panose="020F0502020204030204" pitchFamily="34" charset="0"/>
                      </a:endParaRPr>
                    </a:p>
                  </a:txBody>
                  <a:tcPr marL="6204" marR="6204" marT="6204" marB="0" anchor="ctr"/>
                </a:tc>
                <a:tc>
                  <a:txBody>
                    <a:bodyPr/>
                    <a:lstStyle/>
                    <a:p>
                      <a:pPr algn="ctr" fontAlgn="ctr"/>
                      <a:r>
                        <a:rPr lang="en-ID" sz="1050" u="none" strike="noStrike" dirty="0">
                          <a:effectLst/>
                        </a:rPr>
                        <a:t> PEMULA (%) </a:t>
                      </a:r>
                      <a:endParaRPr lang="en-ID" sz="1050" b="1" i="0" u="none" strike="noStrike" dirty="0">
                        <a:effectLst/>
                        <a:latin typeface="Calibri" panose="020F0502020204030204" pitchFamily="34" charset="0"/>
                      </a:endParaRPr>
                    </a:p>
                  </a:txBody>
                  <a:tcPr marL="6204" marR="6204" marT="6204" marB="0" anchor="ctr"/>
                </a:tc>
                <a:extLst>
                  <a:ext uri="{0D108BD9-81ED-4DB2-BD59-A6C34878D82A}">
                    <a16:rowId xmlns:a16="http://schemas.microsoft.com/office/drawing/2014/main" val="3420540867"/>
                  </a:ext>
                </a:extLst>
              </a:tr>
              <a:tr h="148900">
                <a:tc>
                  <a:txBody>
                    <a:bodyPr/>
                    <a:lstStyle/>
                    <a:p>
                      <a:pPr algn="ctr" fontAlgn="b"/>
                      <a:r>
                        <a:rPr lang="en-ID" sz="900" u="none" strike="noStrike">
                          <a:effectLst/>
                        </a:rPr>
                        <a:t>1</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dirty="0">
                          <a:effectLst/>
                        </a:rPr>
                        <a:t>BATUI</a:t>
                      </a:r>
                      <a:endParaRPr lang="en-ID" sz="900" b="0" i="0" u="none" strike="noStrike" dirty="0">
                        <a:effectLst/>
                        <a:latin typeface="Calibri" panose="020F0502020204030204" pitchFamily="34" charset="0"/>
                      </a:endParaRPr>
                    </a:p>
                  </a:txBody>
                  <a:tcPr marL="6204" marR="6204" marT="6204" marB="0" anchor="b"/>
                </a:tc>
                <a:tc>
                  <a:txBody>
                    <a:bodyPr/>
                    <a:lstStyle/>
                    <a:p>
                      <a:pPr algn="l" fontAlgn="b"/>
                      <a:r>
                        <a:rPr lang="en-ID" sz="900" u="none" strike="noStrike">
                          <a:effectLst/>
                        </a:rPr>
                        <a:t>                              19.047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13.675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12.558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1.117 </a:t>
                      </a:r>
                      <a:endParaRPr lang="en-ID" sz="900" b="0" i="0" u="none" strike="noStrike">
                        <a:effectLst/>
                        <a:latin typeface="Calibri" panose="020F0502020204030204" pitchFamily="34" charset="0"/>
                      </a:endParaRPr>
                    </a:p>
                  </a:txBody>
                  <a:tcPr marL="6204" marR="6204" marT="6204" marB="0" anchor="b"/>
                </a:tc>
                <a:tc>
                  <a:txBody>
                    <a:bodyPr/>
                    <a:lstStyle/>
                    <a:p>
                      <a:pPr algn="r" fontAlgn="b"/>
                      <a:r>
                        <a:rPr lang="en-ID" sz="900" u="none" strike="noStrike">
                          <a:effectLst/>
                        </a:rPr>
                        <a:t>91,83</a:t>
                      </a:r>
                      <a:endParaRPr lang="en-ID" sz="900" b="0" i="0" u="none" strike="noStrike">
                        <a:effectLst/>
                        <a:latin typeface="Calibri" panose="020F0502020204030204" pitchFamily="34" charset="0"/>
                      </a:endParaRPr>
                    </a:p>
                  </a:txBody>
                  <a:tcPr marL="6204" marR="6204" marT="6204" marB="0" anchor="b"/>
                </a:tc>
                <a:extLst>
                  <a:ext uri="{0D108BD9-81ED-4DB2-BD59-A6C34878D82A}">
                    <a16:rowId xmlns:a16="http://schemas.microsoft.com/office/drawing/2014/main" val="767149983"/>
                  </a:ext>
                </a:extLst>
              </a:tr>
              <a:tr h="148900">
                <a:tc>
                  <a:txBody>
                    <a:bodyPr/>
                    <a:lstStyle/>
                    <a:p>
                      <a:pPr algn="ctr" fontAlgn="b"/>
                      <a:r>
                        <a:rPr lang="en-ID" sz="900" u="none" strike="noStrike">
                          <a:effectLst/>
                        </a:rPr>
                        <a:t>2</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BUNTA</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19.786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14.823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13.594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1.229 </a:t>
                      </a:r>
                      <a:endParaRPr lang="en-ID" sz="900" b="0" i="0" u="none" strike="noStrike">
                        <a:effectLst/>
                        <a:latin typeface="Calibri" panose="020F0502020204030204" pitchFamily="34" charset="0"/>
                      </a:endParaRPr>
                    </a:p>
                  </a:txBody>
                  <a:tcPr marL="6204" marR="6204" marT="6204" marB="0" anchor="b"/>
                </a:tc>
                <a:tc>
                  <a:txBody>
                    <a:bodyPr/>
                    <a:lstStyle/>
                    <a:p>
                      <a:pPr algn="r" fontAlgn="b"/>
                      <a:r>
                        <a:rPr lang="en-ID" sz="900" u="none" strike="noStrike">
                          <a:effectLst/>
                        </a:rPr>
                        <a:t>91,71</a:t>
                      </a:r>
                      <a:endParaRPr lang="en-ID" sz="900" b="0" i="0" u="none" strike="noStrike">
                        <a:effectLst/>
                        <a:latin typeface="Calibri" panose="020F0502020204030204" pitchFamily="34" charset="0"/>
                      </a:endParaRPr>
                    </a:p>
                  </a:txBody>
                  <a:tcPr marL="6204" marR="6204" marT="6204" marB="0" anchor="b"/>
                </a:tc>
                <a:extLst>
                  <a:ext uri="{0D108BD9-81ED-4DB2-BD59-A6C34878D82A}">
                    <a16:rowId xmlns:a16="http://schemas.microsoft.com/office/drawing/2014/main" val="3666533777"/>
                  </a:ext>
                </a:extLst>
              </a:tr>
              <a:tr h="148900">
                <a:tc>
                  <a:txBody>
                    <a:bodyPr/>
                    <a:lstStyle/>
                    <a:p>
                      <a:pPr algn="ctr" fontAlgn="b"/>
                      <a:r>
                        <a:rPr lang="en-ID" sz="900" u="none" strike="noStrike">
                          <a:effectLst/>
                        </a:rPr>
                        <a:t>3</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KINTOM</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dirty="0">
                          <a:effectLst/>
                        </a:rPr>
                        <a:t>                              11.813 </a:t>
                      </a:r>
                      <a:endParaRPr lang="en-ID" sz="900" b="0" i="0" u="none" strike="noStrike" dirty="0">
                        <a:effectLst/>
                        <a:latin typeface="Calibri" panose="020F0502020204030204" pitchFamily="34" charset="0"/>
                      </a:endParaRPr>
                    </a:p>
                  </a:txBody>
                  <a:tcPr marL="6204" marR="6204" marT="6204" marB="0" anchor="b"/>
                </a:tc>
                <a:tc>
                  <a:txBody>
                    <a:bodyPr/>
                    <a:lstStyle/>
                    <a:p>
                      <a:pPr algn="l" fontAlgn="b"/>
                      <a:r>
                        <a:rPr lang="en-ID" sz="900" u="none" strike="noStrike">
                          <a:effectLst/>
                        </a:rPr>
                        <a:t>                                 8.717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8.131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586 </a:t>
                      </a:r>
                      <a:endParaRPr lang="en-ID" sz="900" b="0" i="0" u="none" strike="noStrike">
                        <a:effectLst/>
                        <a:latin typeface="Calibri" panose="020F0502020204030204" pitchFamily="34" charset="0"/>
                      </a:endParaRPr>
                    </a:p>
                  </a:txBody>
                  <a:tcPr marL="6204" marR="6204" marT="6204" marB="0" anchor="b"/>
                </a:tc>
                <a:tc>
                  <a:txBody>
                    <a:bodyPr/>
                    <a:lstStyle/>
                    <a:p>
                      <a:pPr algn="r" fontAlgn="b"/>
                      <a:r>
                        <a:rPr lang="en-ID" sz="900" u="none" strike="noStrike">
                          <a:effectLst/>
                        </a:rPr>
                        <a:t>93,28</a:t>
                      </a:r>
                      <a:endParaRPr lang="en-ID" sz="900" b="0" i="0" u="none" strike="noStrike">
                        <a:effectLst/>
                        <a:latin typeface="Calibri" panose="020F0502020204030204" pitchFamily="34" charset="0"/>
                      </a:endParaRPr>
                    </a:p>
                  </a:txBody>
                  <a:tcPr marL="6204" marR="6204" marT="6204" marB="0" anchor="b"/>
                </a:tc>
                <a:extLst>
                  <a:ext uri="{0D108BD9-81ED-4DB2-BD59-A6C34878D82A}">
                    <a16:rowId xmlns:a16="http://schemas.microsoft.com/office/drawing/2014/main" val="2341040553"/>
                  </a:ext>
                </a:extLst>
              </a:tr>
              <a:tr h="148900">
                <a:tc>
                  <a:txBody>
                    <a:bodyPr/>
                    <a:lstStyle/>
                    <a:p>
                      <a:pPr algn="ctr" fontAlgn="b"/>
                      <a:r>
                        <a:rPr lang="en-ID" sz="900" u="none" strike="noStrike">
                          <a:effectLst/>
                        </a:rPr>
                        <a:t>4</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LUWUK</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33.133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24.519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23.090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1.429 </a:t>
                      </a:r>
                      <a:endParaRPr lang="en-ID" sz="900" b="0" i="0" u="none" strike="noStrike">
                        <a:effectLst/>
                        <a:latin typeface="Calibri" panose="020F0502020204030204" pitchFamily="34" charset="0"/>
                      </a:endParaRPr>
                    </a:p>
                  </a:txBody>
                  <a:tcPr marL="6204" marR="6204" marT="6204" marB="0" anchor="b"/>
                </a:tc>
                <a:tc>
                  <a:txBody>
                    <a:bodyPr/>
                    <a:lstStyle/>
                    <a:p>
                      <a:pPr algn="r" fontAlgn="b"/>
                      <a:r>
                        <a:rPr lang="en-ID" sz="900" u="none" strike="noStrike">
                          <a:effectLst/>
                        </a:rPr>
                        <a:t>94,17</a:t>
                      </a:r>
                      <a:endParaRPr lang="en-ID" sz="900" b="0" i="0" u="none" strike="noStrike">
                        <a:effectLst/>
                        <a:latin typeface="Calibri" panose="020F0502020204030204" pitchFamily="34" charset="0"/>
                      </a:endParaRPr>
                    </a:p>
                  </a:txBody>
                  <a:tcPr marL="6204" marR="6204" marT="6204" marB="0" anchor="b"/>
                </a:tc>
                <a:extLst>
                  <a:ext uri="{0D108BD9-81ED-4DB2-BD59-A6C34878D82A}">
                    <a16:rowId xmlns:a16="http://schemas.microsoft.com/office/drawing/2014/main" val="808854919"/>
                  </a:ext>
                </a:extLst>
              </a:tr>
              <a:tr h="148900">
                <a:tc>
                  <a:txBody>
                    <a:bodyPr/>
                    <a:lstStyle/>
                    <a:p>
                      <a:pPr algn="ctr" fontAlgn="b"/>
                      <a:r>
                        <a:rPr lang="en-ID" sz="900" u="none" strike="noStrike">
                          <a:effectLst/>
                        </a:rPr>
                        <a:t>5</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LAMALA</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7.304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dirty="0">
                          <a:effectLst/>
                        </a:rPr>
                        <a:t>                                 5.460 </a:t>
                      </a:r>
                      <a:endParaRPr lang="en-ID" sz="900" b="0" i="0" u="none" strike="noStrike" dirty="0">
                        <a:effectLst/>
                        <a:latin typeface="Calibri" panose="020F0502020204030204" pitchFamily="34" charset="0"/>
                      </a:endParaRPr>
                    </a:p>
                  </a:txBody>
                  <a:tcPr marL="6204" marR="6204" marT="6204" marB="0" anchor="b"/>
                </a:tc>
                <a:tc>
                  <a:txBody>
                    <a:bodyPr/>
                    <a:lstStyle/>
                    <a:p>
                      <a:pPr algn="l" fontAlgn="b"/>
                      <a:r>
                        <a:rPr lang="en-ID" sz="900" u="none" strike="noStrike">
                          <a:effectLst/>
                        </a:rPr>
                        <a:t>                                 5.078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382 </a:t>
                      </a:r>
                      <a:endParaRPr lang="en-ID" sz="900" b="0" i="0" u="none" strike="noStrike">
                        <a:effectLst/>
                        <a:latin typeface="Calibri" panose="020F0502020204030204" pitchFamily="34" charset="0"/>
                      </a:endParaRPr>
                    </a:p>
                  </a:txBody>
                  <a:tcPr marL="6204" marR="6204" marT="6204" marB="0" anchor="b"/>
                </a:tc>
                <a:tc>
                  <a:txBody>
                    <a:bodyPr/>
                    <a:lstStyle/>
                    <a:p>
                      <a:pPr algn="r" fontAlgn="b"/>
                      <a:r>
                        <a:rPr lang="en-ID" sz="900" u="none" strike="noStrike">
                          <a:effectLst/>
                        </a:rPr>
                        <a:t>93,00</a:t>
                      </a:r>
                      <a:endParaRPr lang="en-ID" sz="900" b="0" i="0" u="none" strike="noStrike">
                        <a:effectLst/>
                        <a:latin typeface="Calibri" panose="020F0502020204030204" pitchFamily="34" charset="0"/>
                      </a:endParaRPr>
                    </a:p>
                  </a:txBody>
                  <a:tcPr marL="6204" marR="6204" marT="6204" marB="0" anchor="b"/>
                </a:tc>
                <a:extLst>
                  <a:ext uri="{0D108BD9-81ED-4DB2-BD59-A6C34878D82A}">
                    <a16:rowId xmlns:a16="http://schemas.microsoft.com/office/drawing/2014/main" val="4026659003"/>
                  </a:ext>
                </a:extLst>
              </a:tr>
              <a:tr h="148900">
                <a:tc>
                  <a:txBody>
                    <a:bodyPr/>
                    <a:lstStyle/>
                    <a:p>
                      <a:pPr algn="ctr" fontAlgn="b"/>
                      <a:r>
                        <a:rPr lang="en-ID" sz="900" u="none" strike="noStrike">
                          <a:effectLst/>
                        </a:rPr>
                        <a:t>6</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BALANTAK</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5.995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dirty="0">
                          <a:effectLst/>
                        </a:rPr>
                        <a:t>                                 4.566 </a:t>
                      </a:r>
                      <a:endParaRPr lang="en-ID" sz="900" b="0" i="0" u="none" strike="noStrike" dirty="0">
                        <a:effectLst/>
                        <a:latin typeface="Calibri" panose="020F0502020204030204" pitchFamily="34" charset="0"/>
                      </a:endParaRPr>
                    </a:p>
                  </a:txBody>
                  <a:tcPr marL="6204" marR="6204" marT="6204" marB="0" anchor="b"/>
                </a:tc>
                <a:tc>
                  <a:txBody>
                    <a:bodyPr/>
                    <a:lstStyle/>
                    <a:p>
                      <a:pPr algn="l" fontAlgn="b"/>
                      <a:r>
                        <a:rPr lang="en-ID" sz="900" u="none" strike="noStrike" dirty="0">
                          <a:effectLst/>
                        </a:rPr>
                        <a:t>                                 4.230 </a:t>
                      </a:r>
                      <a:endParaRPr lang="en-ID" sz="900" b="0" i="0" u="none" strike="noStrike" dirty="0">
                        <a:effectLst/>
                        <a:latin typeface="Calibri" panose="020F0502020204030204" pitchFamily="34" charset="0"/>
                      </a:endParaRPr>
                    </a:p>
                  </a:txBody>
                  <a:tcPr marL="6204" marR="6204" marT="6204" marB="0" anchor="b"/>
                </a:tc>
                <a:tc>
                  <a:txBody>
                    <a:bodyPr/>
                    <a:lstStyle/>
                    <a:p>
                      <a:pPr algn="l" fontAlgn="b"/>
                      <a:r>
                        <a:rPr lang="en-ID" sz="900" u="none" strike="noStrike">
                          <a:effectLst/>
                        </a:rPr>
                        <a:t>                                    336 </a:t>
                      </a:r>
                      <a:endParaRPr lang="en-ID" sz="900" b="0" i="0" u="none" strike="noStrike">
                        <a:effectLst/>
                        <a:latin typeface="Calibri" panose="020F0502020204030204" pitchFamily="34" charset="0"/>
                      </a:endParaRPr>
                    </a:p>
                  </a:txBody>
                  <a:tcPr marL="6204" marR="6204" marT="6204" marB="0" anchor="b"/>
                </a:tc>
                <a:tc>
                  <a:txBody>
                    <a:bodyPr/>
                    <a:lstStyle/>
                    <a:p>
                      <a:pPr algn="r" fontAlgn="b"/>
                      <a:r>
                        <a:rPr lang="en-ID" sz="900" u="none" strike="noStrike">
                          <a:effectLst/>
                        </a:rPr>
                        <a:t>92,64</a:t>
                      </a:r>
                      <a:endParaRPr lang="en-ID" sz="900" b="0" i="0" u="none" strike="noStrike">
                        <a:effectLst/>
                        <a:latin typeface="Calibri" panose="020F0502020204030204" pitchFamily="34" charset="0"/>
                      </a:endParaRPr>
                    </a:p>
                  </a:txBody>
                  <a:tcPr marL="6204" marR="6204" marT="6204" marB="0" anchor="b"/>
                </a:tc>
                <a:extLst>
                  <a:ext uri="{0D108BD9-81ED-4DB2-BD59-A6C34878D82A}">
                    <a16:rowId xmlns:a16="http://schemas.microsoft.com/office/drawing/2014/main" val="1221526200"/>
                  </a:ext>
                </a:extLst>
              </a:tr>
              <a:tr h="148900">
                <a:tc>
                  <a:txBody>
                    <a:bodyPr/>
                    <a:lstStyle/>
                    <a:p>
                      <a:pPr algn="ctr" fontAlgn="b"/>
                      <a:r>
                        <a:rPr lang="en-ID" sz="900" u="none" strike="noStrike">
                          <a:effectLst/>
                        </a:rPr>
                        <a:t>7</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PAGIMANA</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24.213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17.985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dirty="0">
                          <a:effectLst/>
                        </a:rPr>
                        <a:t>                              16.453 </a:t>
                      </a:r>
                      <a:endParaRPr lang="en-ID" sz="900" b="0" i="0" u="none" strike="noStrike" dirty="0">
                        <a:effectLst/>
                        <a:latin typeface="Calibri" panose="020F0502020204030204" pitchFamily="34" charset="0"/>
                      </a:endParaRPr>
                    </a:p>
                  </a:txBody>
                  <a:tcPr marL="6204" marR="6204" marT="6204" marB="0" anchor="b"/>
                </a:tc>
                <a:tc>
                  <a:txBody>
                    <a:bodyPr/>
                    <a:lstStyle/>
                    <a:p>
                      <a:pPr algn="l" fontAlgn="b"/>
                      <a:r>
                        <a:rPr lang="en-ID" sz="900" u="none" strike="noStrike">
                          <a:effectLst/>
                        </a:rPr>
                        <a:t>                                 1.532 </a:t>
                      </a:r>
                      <a:endParaRPr lang="en-ID" sz="900" b="0" i="0" u="none" strike="noStrike">
                        <a:effectLst/>
                        <a:latin typeface="Calibri" panose="020F0502020204030204" pitchFamily="34" charset="0"/>
                      </a:endParaRPr>
                    </a:p>
                  </a:txBody>
                  <a:tcPr marL="6204" marR="6204" marT="6204" marB="0" anchor="b"/>
                </a:tc>
                <a:tc>
                  <a:txBody>
                    <a:bodyPr/>
                    <a:lstStyle/>
                    <a:p>
                      <a:pPr algn="r" fontAlgn="b"/>
                      <a:r>
                        <a:rPr lang="en-ID" sz="900" u="none" strike="noStrike">
                          <a:effectLst/>
                        </a:rPr>
                        <a:t>91,48</a:t>
                      </a:r>
                      <a:endParaRPr lang="en-ID" sz="900" b="0" i="0" u="none" strike="noStrike">
                        <a:effectLst/>
                        <a:latin typeface="Calibri" panose="020F0502020204030204" pitchFamily="34" charset="0"/>
                      </a:endParaRPr>
                    </a:p>
                  </a:txBody>
                  <a:tcPr marL="6204" marR="6204" marT="6204" marB="0" anchor="b"/>
                </a:tc>
                <a:extLst>
                  <a:ext uri="{0D108BD9-81ED-4DB2-BD59-A6C34878D82A}">
                    <a16:rowId xmlns:a16="http://schemas.microsoft.com/office/drawing/2014/main" val="730372658"/>
                  </a:ext>
                </a:extLst>
              </a:tr>
              <a:tr h="148900">
                <a:tc>
                  <a:txBody>
                    <a:bodyPr/>
                    <a:lstStyle/>
                    <a:p>
                      <a:pPr algn="ctr" fontAlgn="b"/>
                      <a:r>
                        <a:rPr lang="en-ID" sz="900" u="none" strike="noStrike">
                          <a:effectLst/>
                        </a:rPr>
                        <a:t>8</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BUALEMO</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19.187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14.661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dirty="0">
                          <a:effectLst/>
                        </a:rPr>
                        <a:t>                              13.501 </a:t>
                      </a:r>
                      <a:endParaRPr lang="en-ID" sz="900" b="0" i="0" u="none" strike="noStrike" dirty="0">
                        <a:effectLst/>
                        <a:latin typeface="Calibri" panose="020F0502020204030204" pitchFamily="34" charset="0"/>
                      </a:endParaRPr>
                    </a:p>
                  </a:txBody>
                  <a:tcPr marL="6204" marR="6204" marT="6204" marB="0" anchor="b"/>
                </a:tc>
                <a:tc>
                  <a:txBody>
                    <a:bodyPr/>
                    <a:lstStyle/>
                    <a:p>
                      <a:pPr algn="l" fontAlgn="b"/>
                      <a:r>
                        <a:rPr lang="en-ID" sz="900" u="none" strike="noStrike">
                          <a:effectLst/>
                        </a:rPr>
                        <a:t>                                 1.160 </a:t>
                      </a:r>
                      <a:endParaRPr lang="en-ID" sz="900" b="0" i="0" u="none" strike="noStrike">
                        <a:effectLst/>
                        <a:latin typeface="Calibri" panose="020F0502020204030204" pitchFamily="34" charset="0"/>
                      </a:endParaRPr>
                    </a:p>
                  </a:txBody>
                  <a:tcPr marL="6204" marR="6204" marT="6204" marB="0" anchor="b"/>
                </a:tc>
                <a:tc>
                  <a:txBody>
                    <a:bodyPr/>
                    <a:lstStyle/>
                    <a:p>
                      <a:pPr algn="r" fontAlgn="b"/>
                      <a:r>
                        <a:rPr lang="en-ID" sz="900" u="none" strike="noStrike">
                          <a:effectLst/>
                        </a:rPr>
                        <a:t>92,09</a:t>
                      </a:r>
                      <a:endParaRPr lang="en-ID" sz="900" b="0" i="0" u="none" strike="noStrike">
                        <a:effectLst/>
                        <a:latin typeface="Calibri" panose="020F0502020204030204" pitchFamily="34" charset="0"/>
                      </a:endParaRPr>
                    </a:p>
                  </a:txBody>
                  <a:tcPr marL="6204" marR="6204" marT="6204" marB="0" anchor="b"/>
                </a:tc>
                <a:extLst>
                  <a:ext uri="{0D108BD9-81ED-4DB2-BD59-A6C34878D82A}">
                    <a16:rowId xmlns:a16="http://schemas.microsoft.com/office/drawing/2014/main" val="3954317667"/>
                  </a:ext>
                </a:extLst>
              </a:tr>
              <a:tr h="148900">
                <a:tc>
                  <a:txBody>
                    <a:bodyPr/>
                    <a:lstStyle/>
                    <a:p>
                      <a:pPr algn="ctr" fontAlgn="b"/>
                      <a:r>
                        <a:rPr lang="en-ID" sz="900" u="none" strike="noStrike">
                          <a:effectLst/>
                        </a:rPr>
                        <a:t>9</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TOILI</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36.445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dirty="0">
                          <a:effectLst/>
                        </a:rPr>
                        <a:t>                              27.060 </a:t>
                      </a:r>
                      <a:endParaRPr lang="en-ID" sz="900" b="0" i="0" u="none" strike="noStrike" dirty="0">
                        <a:effectLst/>
                        <a:latin typeface="Calibri" panose="020F0502020204030204" pitchFamily="34" charset="0"/>
                      </a:endParaRPr>
                    </a:p>
                  </a:txBody>
                  <a:tcPr marL="6204" marR="6204" marT="6204" marB="0" anchor="b"/>
                </a:tc>
                <a:tc>
                  <a:txBody>
                    <a:bodyPr/>
                    <a:lstStyle/>
                    <a:p>
                      <a:pPr algn="l" fontAlgn="b"/>
                      <a:r>
                        <a:rPr lang="en-ID" sz="900" u="none" strike="noStrike">
                          <a:effectLst/>
                        </a:rPr>
                        <a:t>                              25.604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1.456 </a:t>
                      </a:r>
                      <a:endParaRPr lang="en-ID" sz="900" b="0" i="0" u="none" strike="noStrike">
                        <a:effectLst/>
                        <a:latin typeface="Calibri" panose="020F0502020204030204" pitchFamily="34" charset="0"/>
                      </a:endParaRPr>
                    </a:p>
                  </a:txBody>
                  <a:tcPr marL="6204" marR="6204" marT="6204" marB="0" anchor="b"/>
                </a:tc>
                <a:tc>
                  <a:txBody>
                    <a:bodyPr/>
                    <a:lstStyle/>
                    <a:p>
                      <a:pPr algn="r" fontAlgn="b"/>
                      <a:r>
                        <a:rPr lang="en-ID" sz="900" u="none" strike="noStrike">
                          <a:effectLst/>
                        </a:rPr>
                        <a:t>94,62</a:t>
                      </a:r>
                      <a:endParaRPr lang="en-ID" sz="900" b="0" i="0" u="none" strike="noStrike">
                        <a:effectLst/>
                        <a:latin typeface="Calibri" panose="020F0502020204030204" pitchFamily="34" charset="0"/>
                      </a:endParaRPr>
                    </a:p>
                  </a:txBody>
                  <a:tcPr marL="6204" marR="6204" marT="6204" marB="0" anchor="b"/>
                </a:tc>
                <a:extLst>
                  <a:ext uri="{0D108BD9-81ED-4DB2-BD59-A6C34878D82A}">
                    <a16:rowId xmlns:a16="http://schemas.microsoft.com/office/drawing/2014/main" val="3534742177"/>
                  </a:ext>
                </a:extLst>
              </a:tr>
              <a:tr h="148900">
                <a:tc>
                  <a:txBody>
                    <a:bodyPr/>
                    <a:lstStyle/>
                    <a:p>
                      <a:pPr algn="ctr" fontAlgn="b"/>
                      <a:r>
                        <a:rPr lang="en-ID" sz="900" u="none" strike="noStrike">
                          <a:effectLst/>
                        </a:rPr>
                        <a:t>10</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MASAMA</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12.225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9.416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dirty="0">
                          <a:effectLst/>
                        </a:rPr>
                        <a:t>                                 8.945 </a:t>
                      </a:r>
                      <a:endParaRPr lang="en-ID" sz="900" b="0" i="0" u="none" strike="noStrike" dirty="0">
                        <a:effectLst/>
                        <a:latin typeface="Calibri" panose="020F0502020204030204" pitchFamily="34" charset="0"/>
                      </a:endParaRPr>
                    </a:p>
                  </a:txBody>
                  <a:tcPr marL="6204" marR="6204" marT="6204" marB="0" anchor="b"/>
                </a:tc>
                <a:tc>
                  <a:txBody>
                    <a:bodyPr/>
                    <a:lstStyle/>
                    <a:p>
                      <a:pPr algn="l" fontAlgn="b"/>
                      <a:r>
                        <a:rPr lang="en-ID" sz="900" u="none" strike="noStrike" dirty="0">
                          <a:effectLst/>
                        </a:rPr>
                        <a:t>                                    471 </a:t>
                      </a:r>
                      <a:endParaRPr lang="en-ID" sz="900" b="0" i="0" u="none" strike="noStrike" dirty="0">
                        <a:effectLst/>
                        <a:latin typeface="Calibri" panose="020F0502020204030204" pitchFamily="34" charset="0"/>
                      </a:endParaRPr>
                    </a:p>
                  </a:txBody>
                  <a:tcPr marL="6204" marR="6204" marT="6204" marB="0" anchor="b"/>
                </a:tc>
                <a:tc>
                  <a:txBody>
                    <a:bodyPr/>
                    <a:lstStyle/>
                    <a:p>
                      <a:pPr algn="r" fontAlgn="b"/>
                      <a:r>
                        <a:rPr lang="en-ID" sz="900" u="none" strike="noStrike">
                          <a:effectLst/>
                        </a:rPr>
                        <a:t>95,00</a:t>
                      </a:r>
                      <a:endParaRPr lang="en-ID" sz="900" b="0" i="0" u="none" strike="noStrike">
                        <a:effectLst/>
                        <a:latin typeface="Calibri" panose="020F0502020204030204" pitchFamily="34" charset="0"/>
                      </a:endParaRPr>
                    </a:p>
                  </a:txBody>
                  <a:tcPr marL="6204" marR="6204" marT="6204" marB="0" anchor="b"/>
                </a:tc>
                <a:extLst>
                  <a:ext uri="{0D108BD9-81ED-4DB2-BD59-A6C34878D82A}">
                    <a16:rowId xmlns:a16="http://schemas.microsoft.com/office/drawing/2014/main" val="3855686019"/>
                  </a:ext>
                </a:extLst>
              </a:tr>
              <a:tr h="148900">
                <a:tc>
                  <a:txBody>
                    <a:bodyPr/>
                    <a:lstStyle/>
                    <a:p>
                      <a:pPr algn="ctr" fontAlgn="b"/>
                      <a:r>
                        <a:rPr lang="en-ID" sz="900" u="none" strike="noStrike">
                          <a:effectLst/>
                        </a:rPr>
                        <a:t>11</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LUWUK TIMUR</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13.052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9.568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8.791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777 </a:t>
                      </a:r>
                      <a:endParaRPr lang="en-ID" sz="900" b="0" i="0" u="none" strike="noStrike">
                        <a:effectLst/>
                        <a:latin typeface="Calibri" panose="020F0502020204030204" pitchFamily="34" charset="0"/>
                      </a:endParaRPr>
                    </a:p>
                  </a:txBody>
                  <a:tcPr marL="6204" marR="6204" marT="6204" marB="0" anchor="b"/>
                </a:tc>
                <a:tc>
                  <a:txBody>
                    <a:bodyPr/>
                    <a:lstStyle/>
                    <a:p>
                      <a:pPr algn="r" fontAlgn="b"/>
                      <a:r>
                        <a:rPr lang="en-ID" sz="900" u="none" strike="noStrike">
                          <a:effectLst/>
                        </a:rPr>
                        <a:t>91,88</a:t>
                      </a:r>
                      <a:endParaRPr lang="en-ID" sz="900" b="0" i="0" u="none" strike="noStrike">
                        <a:effectLst/>
                        <a:latin typeface="Calibri" panose="020F0502020204030204" pitchFamily="34" charset="0"/>
                      </a:endParaRPr>
                    </a:p>
                  </a:txBody>
                  <a:tcPr marL="6204" marR="6204" marT="6204" marB="0" anchor="b"/>
                </a:tc>
                <a:extLst>
                  <a:ext uri="{0D108BD9-81ED-4DB2-BD59-A6C34878D82A}">
                    <a16:rowId xmlns:a16="http://schemas.microsoft.com/office/drawing/2014/main" val="3798546021"/>
                  </a:ext>
                </a:extLst>
              </a:tr>
              <a:tr h="148900">
                <a:tc>
                  <a:txBody>
                    <a:bodyPr/>
                    <a:lstStyle/>
                    <a:p>
                      <a:pPr algn="ctr" fontAlgn="b"/>
                      <a:r>
                        <a:rPr lang="en-ID" sz="900" u="none" strike="noStrike">
                          <a:effectLst/>
                        </a:rPr>
                        <a:t>12</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TOILI BARAT</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24.011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17.660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16.554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1.106 </a:t>
                      </a:r>
                      <a:endParaRPr lang="en-ID" sz="900" b="0" i="0" u="none" strike="noStrike">
                        <a:effectLst/>
                        <a:latin typeface="Calibri" panose="020F0502020204030204" pitchFamily="34" charset="0"/>
                      </a:endParaRPr>
                    </a:p>
                  </a:txBody>
                  <a:tcPr marL="6204" marR="6204" marT="6204" marB="0" anchor="b"/>
                </a:tc>
                <a:tc>
                  <a:txBody>
                    <a:bodyPr/>
                    <a:lstStyle/>
                    <a:p>
                      <a:pPr algn="r" fontAlgn="b"/>
                      <a:r>
                        <a:rPr lang="en-ID" sz="900" u="none" strike="noStrike">
                          <a:effectLst/>
                        </a:rPr>
                        <a:t>93,74</a:t>
                      </a:r>
                      <a:endParaRPr lang="en-ID" sz="900" b="0" i="0" u="none" strike="noStrike">
                        <a:effectLst/>
                        <a:latin typeface="Calibri" panose="020F0502020204030204" pitchFamily="34" charset="0"/>
                      </a:endParaRPr>
                    </a:p>
                  </a:txBody>
                  <a:tcPr marL="6204" marR="6204" marT="6204" marB="0" anchor="b"/>
                </a:tc>
                <a:extLst>
                  <a:ext uri="{0D108BD9-81ED-4DB2-BD59-A6C34878D82A}">
                    <a16:rowId xmlns:a16="http://schemas.microsoft.com/office/drawing/2014/main" val="1228356520"/>
                  </a:ext>
                </a:extLst>
              </a:tr>
              <a:tr h="148900">
                <a:tc>
                  <a:txBody>
                    <a:bodyPr/>
                    <a:lstStyle/>
                    <a:p>
                      <a:pPr algn="ctr" fontAlgn="b"/>
                      <a:r>
                        <a:rPr lang="en-ID" sz="900" u="none" strike="noStrike">
                          <a:effectLst/>
                        </a:rPr>
                        <a:t>13</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NUHON</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19.770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14.640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13.333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1.307 </a:t>
                      </a:r>
                      <a:endParaRPr lang="en-ID" sz="900" b="0" i="0" u="none" strike="noStrike">
                        <a:effectLst/>
                        <a:latin typeface="Calibri" panose="020F0502020204030204" pitchFamily="34" charset="0"/>
                      </a:endParaRPr>
                    </a:p>
                  </a:txBody>
                  <a:tcPr marL="6204" marR="6204" marT="6204" marB="0" anchor="b"/>
                </a:tc>
                <a:tc>
                  <a:txBody>
                    <a:bodyPr/>
                    <a:lstStyle/>
                    <a:p>
                      <a:pPr algn="r" fontAlgn="b"/>
                      <a:r>
                        <a:rPr lang="en-ID" sz="900" u="none" strike="noStrike">
                          <a:effectLst/>
                        </a:rPr>
                        <a:t>91,07</a:t>
                      </a:r>
                      <a:endParaRPr lang="en-ID" sz="900" b="0" i="0" u="none" strike="noStrike">
                        <a:effectLst/>
                        <a:latin typeface="Calibri" panose="020F0502020204030204" pitchFamily="34" charset="0"/>
                      </a:endParaRPr>
                    </a:p>
                  </a:txBody>
                  <a:tcPr marL="6204" marR="6204" marT="6204" marB="0" anchor="b"/>
                </a:tc>
                <a:extLst>
                  <a:ext uri="{0D108BD9-81ED-4DB2-BD59-A6C34878D82A}">
                    <a16:rowId xmlns:a16="http://schemas.microsoft.com/office/drawing/2014/main" val="4196906161"/>
                  </a:ext>
                </a:extLst>
              </a:tr>
              <a:tr h="148900">
                <a:tc>
                  <a:txBody>
                    <a:bodyPr/>
                    <a:lstStyle/>
                    <a:p>
                      <a:pPr algn="ctr" fontAlgn="b"/>
                      <a:r>
                        <a:rPr lang="en-ID" sz="900" u="none" strike="noStrike">
                          <a:effectLst/>
                        </a:rPr>
                        <a:t>14</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MOILONG</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19.775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14.540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13.687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853 </a:t>
                      </a:r>
                      <a:endParaRPr lang="en-ID" sz="900" b="0" i="0" u="none" strike="noStrike">
                        <a:effectLst/>
                        <a:latin typeface="Calibri" panose="020F0502020204030204" pitchFamily="34" charset="0"/>
                      </a:endParaRPr>
                    </a:p>
                  </a:txBody>
                  <a:tcPr marL="6204" marR="6204" marT="6204" marB="0" anchor="b"/>
                </a:tc>
                <a:tc>
                  <a:txBody>
                    <a:bodyPr/>
                    <a:lstStyle/>
                    <a:p>
                      <a:pPr algn="r" fontAlgn="b"/>
                      <a:r>
                        <a:rPr lang="en-ID" sz="900" u="none" strike="noStrike" dirty="0">
                          <a:effectLst/>
                        </a:rPr>
                        <a:t>94,13</a:t>
                      </a:r>
                      <a:endParaRPr lang="en-ID" sz="900" b="0" i="0" u="none" strike="noStrike" dirty="0">
                        <a:effectLst/>
                        <a:latin typeface="Calibri" panose="020F0502020204030204" pitchFamily="34" charset="0"/>
                      </a:endParaRPr>
                    </a:p>
                  </a:txBody>
                  <a:tcPr marL="6204" marR="6204" marT="6204" marB="0" anchor="b"/>
                </a:tc>
                <a:extLst>
                  <a:ext uri="{0D108BD9-81ED-4DB2-BD59-A6C34878D82A}">
                    <a16:rowId xmlns:a16="http://schemas.microsoft.com/office/drawing/2014/main" val="656291056"/>
                  </a:ext>
                </a:extLst>
              </a:tr>
              <a:tr h="148900">
                <a:tc>
                  <a:txBody>
                    <a:bodyPr/>
                    <a:lstStyle/>
                    <a:p>
                      <a:pPr algn="ctr" fontAlgn="b"/>
                      <a:r>
                        <a:rPr lang="en-ID" sz="900" u="none" strike="noStrike">
                          <a:effectLst/>
                        </a:rPr>
                        <a:t>15</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BATUI SELATAN</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15.261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11.138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10.363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775 </a:t>
                      </a:r>
                      <a:endParaRPr lang="en-ID" sz="900" b="0" i="0" u="none" strike="noStrike">
                        <a:effectLst/>
                        <a:latin typeface="Calibri" panose="020F0502020204030204" pitchFamily="34" charset="0"/>
                      </a:endParaRPr>
                    </a:p>
                  </a:txBody>
                  <a:tcPr marL="6204" marR="6204" marT="6204" marB="0" anchor="b"/>
                </a:tc>
                <a:tc>
                  <a:txBody>
                    <a:bodyPr/>
                    <a:lstStyle/>
                    <a:p>
                      <a:pPr algn="r" fontAlgn="b"/>
                      <a:r>
                        <a:rPr lang="en-ID" sz="900" u="none" strike="noStrike">
                          <a:effectLst/>
                        </a:rPr>
                        <a:t>93,04</a:t>
                      </a:r>
                      <a:endParaRPr lang="en-ID" sz="900" b="0" i="0" u="none" strike="noStrike">
                        <a:effectLst/>
                        <a:latin typeface="Calibri" panose="020F0502020204030204" pitchFamily="34" charset="0"/>
                      </a:endParaRPr>
                    </a:p>
                  </a:txBody>
                  <a:tcPr marL="6204" marR="6204" marT="6204" marB="0" anchor="b"/>
                </a:tc>
                <a:extLst>
                  <a:ext uri="{0D108BD9-81ED-4DB2-BD59-A6C34878D82A}">
                    <a16:rowId xmlns:a16="http://schemas.microsoft.com/office/drawing/2014/main" val="3345469293"/>
                  </a:ext>
                </a:extLst>
              </a:tr>
              <a:tr h="148900">
                <a:tc>
                  <a:txBody>
                    <a:bodyPr/>
                    <a:lstStyle/>
                    <a:p>
                      <a:pPr algn="ctr" fontAlgn="b"/>
                      <a:r>
                        <a:rPr lang="en-ID" sz="900" u="none" strike="noStrike">
                          <a:effectLst/>
                        </a:rPr>
                        <a:t>16</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LOBU</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4.118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3.080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2.879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201 </a:t>
                      </a:r>
                      <a:endParaRPr lang="en-ID" sz="900" b="0" i="0" u="none" strike="noStrike">
                        <a:effectLst/>
                        <a:latin typeface="Calibri" panose="020F0502020204030204" pitchFamily="34" charset="0"/>
                      </a:endParaRPr>
                    </a:p>
                  </a:txBody>
                  <a:tcPr marL="6204" marR="6204" marT="6204" marB="0" anchor="b"/>
                </a:tc>
                <a:tc>
                  <a:txBody>
                    <a:bodyPr/>
                    <a:lstStyle/>
                    <a:p>
                      <a:pPr algn="r" fontAlgn="b"/>
                      <a:r>
                        <a:rPr lang="en-ID" sz="900" u="none" strike="noStrike" dirty="0">
                          <a:effectLst/>
                        </a:rPr>
                        <a:t>93,47</a:t>
                      </a:r>
                      <a:endParaRPr lang="en-ID" sz="900" b="0" i="0" u="none" strike="noStrike" dirty="0">
                        <a:effectLst/>
                        <a:latin typeface="Calibri" panose="020F0502020204030204" pitchFamily="34" charset="0"/>
                      </a:endParaRPr>
                    </a:p>
                  </a:txBody>
                  <a:tcPr marL="6204" marR="6204" marT="6204" marB="0" anchor="b"/>
                </a:tc>
                <a:extLst>
                  <a:ext uri="{0D108BD9-81ED-4DB2-BD59-A6C34878D82A}">
                    <a16:rowId xmlns:a16="http://schemas.microsoft.com/office/drawing/2014/main" val="1136527770"/>
                  </a:ext>
                </a:extLst>
              </a:tr>
              <a:tr h="148900">
                <a:tc>
                  <a:txBody>
                    <a:bodyPr/>
                    <a:lstStyle/>
                    <a:p>
                      <a:pPr algn="ctr" fontAlgn="b"/>
                      <a:r>
                        <a:rPr lang="en-ID" sz="900" u="none" strike="noStrike">
                          <a:effectLst/>
                        </a:rPr>
                        <a:t>17</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SIMPANG RAYA</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14.954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11.323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10.694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629 </a:t>
                      </a:r>
                      <a:endParaRPr lang="en-ID" sz="900" b="0" i="0" u="none" strike="noStrike">
                        <a:effectLst/>
                        <a:latin typeface="Calibri" panose="020F0502020204030204" pitchFamily="34" charset="0"/>
                      </a:endParaRPr>
                    </a:p>
                  </a:txBody>
                  <a:tcPr marL="6204" marR="6204" marT="6204" marB="0" anchor="b"/>
                </a:tc>
                <a:tc>
                  <a:txBody>
                    <a:bodyPr/>
                    <a:lstStyle/>
                    <a:p>
                      <a:pPr algn="r" fontAlgn="b"/>
                      <a:r>
                        <a:rPr lang="en-ID" sz="900" u="none" strike="noStrike">
                          <a:effectLst/>
                        </a:rPr>
                        <a:t>94,44</a:t>
                      </a:r>
                      <a:endParaRPr lang="en-ID" sz="900" b="0" i="0" u="none" strike="noStrike">
                        <a:effectLst/>
                        <a:latin typeface="Calibri" panose="020F0502020204030204" pitchFamily="34" charset="0"/>
                      </a:endParaRPr>
                    </a:p>
                  </a:txBody>
                  <a:tcPr marL="6204" marR="6204" marT="6204" marB="0" anchor="b"/>
                </a:tc>
                <a:extLst>
                  <a:ext uri="{0D108BD9-81ED-4DB2-BD59-A6C34878D82A}">
                    <a16:rowId xmlns:a16="http://schemas.microsoft.com/office/drawing/2014/main" val="705778356"/>
                  </a:ext>
                </a:extLst>
              </a:tr>
              <a:tr h="148900">
                <a:tc>
                  <a:txBody>
                    <a:bodyPr/>
                    <a:lstStyle/>
                    <a:p>
                      <a:pPr algn="ctr" fontAlgn="b"/>
                      <a:r>
                        <a:rPr lang="en-ID" sz="900" u="none" strike="noStrike">
                          <a:effectLst/>
                        </a:rPr>
                        <a:t>18</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BALANTAK SELATAN</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5.402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4.173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3.877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296 </a:t>
                      </a:r>
                      <a:endParaRPr lang="en-ID" sz="900" b="0" i="0" u="none" strike="noStrike">
                        <a:effectLst/>
                        <a:latin typeface="Calibri" panose="020F0502020204030204" pitchFamily="34" charset="0"/>
                      </a:endParaRPr>
                    </a:p>
                  </a:txBody>
                  <a:tcPr marL="6204" marR="6204" marT="6204" marB="0" anchor="b"/>
                </a:tc>
                <a:tc>
                  <a:txBody>
                    <a:bodyPr/>
                    <a:lstStyle/>
                    <a:p>
                      <a:pPr algn="r" fontAlgn="b"/>
                      <a:r>
                        <a:rPr lang="en-ID" sz="900" u="none" strike="noStrike" dirty="0">
                          <a:effectLst/>
                        </a:rPr>
                        <a:t>92,91</a:t>
                      </a:r>
                      <a:endParaRPr lang="en-ID" sz="900" b="0" i="0" u="none" strike="noStrike" dirty="0">
                        <a:effectLst/>
                        <a:latin typeface="Calibri" panose="020F0502020204030204" pitchFamily="34" charset="0"/>
                      </a:endParaRPr>
                    </a:p>
                  </a:txBody>
                  <a:tcPr marL="6204" marR="6204" marT="6204" marB="0" anchor="b"/>
                </a:tc>
                <a:extLst>
                  <a:ext uri="{0D108BD9-81ED-4DB2-BD59-A6C34878D82A}">
                    <a16:rowId xmlns:a16="http://schemas.microsoft.com/office/drawing/2014/main" val="7287727"/>
                  </a:ext>
                </a:extLst>
              </a:tr>
              <a:tr h="148900">
                <a:tc>
                  <a:txBody>
                    <a:bodyPr/>
                    <a:lstStyle/>
                    <a:p>
                      <a:pPr algn="ctr" fontAlgn="b"/>
                      <a:r>
                        <a:rPr lang="en-ID" sz="900" u="none" strike="noStrike">
                          <a:effectLst/>
                        </a:rPr>
                        <a:t>19</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BALANTAK UTARA</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5.024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3.781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3.475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306 </a:t>
                      </a:r>
                      <a:endParaRPr lang="en-ID" sz="900" b="0" i="0" u="none" strike="noStrike">
                        <a:effectLst/>
                        <a:latin typeface="Calibri" panose="020F0502020204030204" pitchFamily="34" charset="0"/>
                      </a:endParaRPr>
                    </a:p>
                  </a:txBody>
                  <a:tcPr marL="6204" marR="6204" marT="6204" marB="0" anchor="b"/>
                </a:tc>
                <a:tc>
                  <a:txBody>
                    <a:bodyPr/>
                    <a:lstStyle/>
                    <a:p>
                      <a:pPr algn="r" fontAlgn="b"/>
                      <a:r>
                        <a:rPr lang="en-ID" sz="900" u="none" strike="noStrike" dirty="0">
                          <a:effectLst/>
                        </a:rPr>
                        <a:t>91,91</a:t>
                      </a:r>
                      <a:endParaRPr lang="en-ID" sz="900" b="0" i="0" u="none" strike="noStrike" dirty="0">
                        <a:effectLst/>
                        <a:latin typeface="Calibri" panose="020F0502020204030204" pitchFamily="34" charset="0"/>
                      </a:endParaRPr>
                    </a:p>
                  </a:txBody>
                  <a:tcPr marL="6204" marR="6204" marT="6204" marB="0" anchor="b"/>
                </a:tc>
                <a:extLst>
                  <a:ext uri="{0D108BD9-81ED-4DB2-BD59-A6C34878D82A}">
                    <a16:rowId xmlns:a16="http://schemas.microsoft.com/office/drawing/2014/main" val="1442112754"/>
                  </a:ext>
                </a:extLst>
              </a:tr>
              <a:tr h="148900">
                <a:tc>
                  <a:txBody>
                    <a:bodyPr/>
                    <a:lstStyle/>
                    <a:p>
                      <a:pPr algn="ctr" fontAlgn="b"/>
                      <a:r>
                        <a:rPr lang="en-ID" sz="900" u="none" strike="noStrike">
                          <a:effectLst/>
                        </a:rPr>
                        <a:t>20</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LUWUK SELATAN</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24.262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17.293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16.249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1.044 </a:t>
                      </a:r>
                      <a:endParaRPr lang="en-ID" sz="900" b="0" i="0" u="none" strike="noStrike">
                        <a:effectLst/>
                        <a:latin typeface="Calibri" panose="020F0502020204030204" pitchFamily="34" charset="0"/>
                      </a:endParaRPr>
                    </a:p>
                  </a:txBody>
                  <a:tcPr marL="6204" marR="6204" marT="6204" marB="0" anchor="b"/>
                </a:tc>
                <a:tc>
                  <a:txBody>
                    <a:bodyPr/>
                    <a:lstStyle/>
                    <a:p>
                      <a:pPr algn="r" fontAlgn="b"/>
                      <a:r>
                        <a:rPr lang="en-ID" sz="900" u="none" strike="noStrike" dirty="0">
                          <a:effectLst/>
                        </a:rPr>
                        <a:t>93,96</a:t>
                      </a:r>
                      <a:endParaRPr lang="en-ID" sz="900" b="0" i="0" u="none" strike="noStrike" dirty="0">
                        <a:effectLst/>
                        <a:latin typeface="Calibri" panose="020F0502020204030204" pitchFamily="34" charset="0"/>
                      </a:endParaRPr>
                    </a:p>
                  </a:txBody>
                  <a:tcPr marL="6204" marR="6204" marT="6204" marB="0" anchor="b"/>
                </a:tc>
                <a:extLst>
                  <a:ext uri="{0D108BD9-81ED-4DB2-BD59-A6C34878D82A}">
                    <a16:rowId xmlns:a16="http://schemas.microsoft.com/office/drawing/2014/main" val="262983958"/>
                  </a:ext>
                </a:extLst>
              </a:tr>
              <a:tr h="148900">
                <a:tc>
                  <a:txBody>
                    <a:bodyPr/>
                    <a:lstStyle/>
                    <a:p>
                      <a:pPr algn="ctr" fontAlgn="b"/>
                      <a:r>
                        <a:rPr lang="en-ID" sz="900" u="none" strike="noStrike">
                          <a:effectLst/>
                        </a:rPr>
                        <a:t>21</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LUWUK UTARA</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19.931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14.565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13.494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1.071 </a:t>
                      </a:r>
                      <a:endParaRPr lang="en-ID" sz="900" b="0" i="0" u="none" strike="noStrike">
                        <a:effectLst/>
                        <a:latin typeface="Calibri" panose="020F0502020204030204" pitchFamily="34" charset="0"/>
                      </a:endParaRPr>
                    </a:p>
                  </a:txBody>
                  <a:tcPr marL="6204" marR="6204" marT="6204" marB="0" anchor="b"/>
                </a:tc>
                <a:tc>
                  <a:txBody>
                    <a:bodyPr/>
                    <a:lstStyle/>
                    <a:p>
                      <a:pPr algn="r" fontAlgn="b"/>
                      <a:r>
                        <a:rPr lang="en-ID" sz="900" u="none" strike="noStrike">
                          <a:effectLst/>
                        </a:rPr>
                        <a:t>92,65</a:t>
                      </a:r>
                      <a:endParaRPr lang="en-ID" sz="900" b="0" i="0" u="none" strike="noStrike">
                        <a:effectLst/>
                        <a:latin typeface="Calibri" panose="020F0502020204030204" pitchFamily="34" charset="0"/>
                      </a:endParaRPr>
                    </a:p>
                  </a:txBody>
                  <a:tcPr marL="6204" marR="6204" marT="6204" marB="0" anchor="b"/>
                </a:tc>
                <a:extLst>
                  <a:ext uri="{0D108BD9-81ED-4DB2-BD59-A6C34878D82A}">
                    <a16:rowId xmlns:a16="http://schemas.microsoft.com/office/drawing/2014/main" val="258629938"/>
                  </a:ext>
                </a:extLst>
              </a:tr>
              <a:tr h="148900">
                <a:tc>
                  <a:txBody>
                    <a:bodyPr/>
                    <a:lstStyle/>
                    <a:p>
                      <a:pPr algn="ctr" fontAlgn="b"/>
                      <a:r>
                        <a:rPr lang="en-ID" sz="900" u="none" strike="noStrike">
                          <a:effectLst/>
                        </a:rPr>
                        <a:t>22</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MANTOH</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6.997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5.547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5.143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404 </a:t>
                      </a:r>
                      <a:endParaRPr lang="en-ID" sz="900" b="0" i="0" u="none" strike="noStrike">
                        <a:effectLst/>
                        <a:latin typeface="Calibri" panose="020F0502020204030204" pitchFamily="34" charset="0"/>
                      </a:endParaRPr>
                    </a:p>
                  </a:txBody>
                  <a:tcPr marL="6204" marR="6204" marT="6204" marB="0" anchor="b"/>
                </a:tc>
                <a:tc>
                  <a:txBody>
                    <a:bodyPr/>
                    <a:lstStyle/>
                    <a:p>
                      <a:pPr algn="r" fontAlgn="b"/>
                      <a:r>
                        <a:rPr lang="en-ID" sz="900" u="none" strike="noStrike" dirty="0">
                          <a:effectLst/>
                        </a:rPr>
                        <a:t>92,72</a:t>
                      </a:r>
                      <a:endParaRPr lang="en-ID" sz="900" b="0" i="0" u="none" strike="noStrike" dirty="0">
                        <a:effectLst/>
                        <a:latin typeface="Calibri" panose="020F0502020204030204" pitchFamily="34" charset="0"/>
                      </a:endParaRPr>
                    </a:p>
                  </a:txBody>
                  <a:tcPr marL="6204" marR="6204" marT="6204" marB="0" anchor="b"/>
                </a:tc>
                <a:extLst>
                  <a:ext uri="{0D108BD9-81ED-4DB2-BD59-A6C34878D82A}">
                    <a16:rowId xmlns:a16="http://schemas.microsoft.com/office/drawing/2014/main" val="2378396356"/>
                  </a:ext>
                </a:extLst>
              </a:tr>
              <a:tr h="148900">
                <a:tc>
                  <a:txBody>
                    <a:bodyPr/>
                    <a:lstStyle/>
                    <a:p>
                      <a:pPr algn="ctr" fontAlgn="b"/>
                      <a:r>
                        <a:rPr lang="en-ID" sz="900" u="none" strike="noStrike">
                          <a:effectLst/>
                        </a:rPr>
                        <a:t>23</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NAMBO</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8.813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6.674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6.349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325 </a:t>
                      </a:r>
                      <a:endParaRPr lang="en-ID" sz="900" b="0" i="0" u="none" strike="noStrike">
                        <a:effectLst/>
                        <a:latin typeface="Calibri" panose="020F0502020204030204" pitchFamily="34" charset="0"/>
                      </a:endParaRPr>
                    </a:p>
                  </a:txBody>
                  <a:tcPr marL="6204" marR="6204" marT="6204" marB="0" anchor="b"/>
                </a:tc>
                <a:tc>
                  <a:txBody>
                    <a:bodyPr/>
                    <a:lstStyle/>
                    <a:p>
                      <a:pPr algn="r" fontAlgn="b"/>
                      <a:r>
                        <a:rPr lang="en-ID" sz="900" u="none" strike="noStrike" dirty="0">
                          <a:effectLst/>
                        </a:rPr>
                        <a:t>95,13</a:t>
                      </a:r>
                      <a:endParaRPr lang="en-ID" sz="900" b="0" i="0" u="none" strike="noStrike" dirty="0">
                        <a:effectLst/>
                        <a:latin typeface="Calibri" panose="020F0502020204030204" pitchFamily="34" charset="0"/>
                      </a:endParaRPr>
                    </a:p>
                  </a:txBody>
                  <a:tcPr marL="6204" marR="6204" marT="6204" marB="0" anchor="b"/>
                </a:tc>
                <a:extLst>
                  <a:ext uri="{0D108BD9-81ED-4DB2-BD59-A6C34878D82A}">
                    <a16:rowId xmlns:a16="http://schemas.microsoft.com/office/drawing/2014/main" val="3693076284"/>
                  </a:ext>
                </a:extLst>
              </a:tr>
              <a:tr h="148900">
                <a:tc>
                  <a:txBody>
                    <a:bodyPr/>
                    <a:lstStyle/>
                    <a:p>
                      <a:pPr algn="ctr" fontAlgn="b"/>
                      <a:r>
                        <a:rPr lang="en-ID" sz="900" u="none" strike="noStrike">
                          <a:effectLst/>
                        </a:rPr>
                        <a:t> </a:t>
                      </a:r>
                      <a:endParaRPr lang="en-ID" sz="900" b="0"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TOTAL</a:t>
                      </a:r>
                      <a:endParaRPr lang="en-ID" sz="900" b="1"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370.518 </a:t>
                      </a:r>
                      <a:endParaRPr lang="en-ID" sz="900" b="1"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274.864 </a:t>
                      </a:r>
                      <a:endParaRPr lang="en-ID" sz="900" b="1"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256.072 </a:t>
                      </a:r>
                      <a:endParaRPr lang="en-ID" sz="900" b="1" i="0" u="none" strike="noStrike">
                        <a:effectLst/>
                        <a:latin typeface="Calibri" panose="020F0502020204030204" pitchFamily="34" charset="0"/>
                      </a:endParaRPr>
                    </a:p>
                  </a:txBody>
                  <a:tcPr marL="6204" marR="6204" marT="6204" marB="0" anchor="b"/>
                </a:tc>
                <a:tc>
                  <a:txBody>
                    <a:bodyPr/>
                    <a:lstStyle/>
                    <a:p>
                      <a:pPr algn="l" fontAlgn="b"/>
                      <a:r>
                        <a:rPr lang="en-ID" sz="900" u="none" strike="noStrike">
                          <a:effectLst/>
                        </a:rPr>
                        <a:t>                              18.792 </a:t>
                      </a:r>
                      <a:endParaRPr lang="en-ID" sz="900" b="1" i="0" u="none" strike="noStrike">
                        <a:effectLst/>
                        <a:latin typeface="Calibri" panose="020F0502020204030204" pitchFamily="34" charset="0"/>
                      </a:endParaRPr>
                    </a:p>
                  </a:txBody>
                  <a:tcPr marL="6204" marR="6204" marT="6204" marB="0" anchor="b"/>
                </a:tc>
                <a:tc>
                  <a:txBody>
                    <a:bodyPr/>
                    <a:lstStyle/>
                    <a:p>
                      <a:pPr algn="r" fontAlgn="b"/>
                      <a:r>
                        <a:rPr lang="en-ID" sz="900" u="none" strike="noStrike" dirty="0">
                          <a:effectLst/>
                        </a:rPr>
                        <a:t>93,16</a:t>
                      </a:r>
                      <a:endParaRPr lang="en-ID" sz="900" b="1" i="0" u="none" strike="noStrike" dirty="0">
                        <a:effectLst/>
                        <a:latin typeface="Calibri" panose="020F0502020204030204" pitchFamily="34" charset="0"/>
                      </a:endParaRPr>
                    </a:p>
                  </a:txBody>
                  <a:tcPr marL="6204" marR="6204" marT="6204" marB="0" anchor="b"/>
                </a:tc>
                <a:extLst>
                  <a:ext uri="{0D108BD9-81ED-4DB2-BD59-A6C34878D82A}">
                    <a16:rowId xmlns:a16="http://schemas.microsoft.com/office/drawing/2014/main" val="3807391311"/>
                  </a:ext>
                </a:extLst>
              </a:tr>
            </a:tbl>
          </a:graphicData>
        </a:graphic>
      </p:graphicFrame>
      <p:sp>
        <p:nvSpPr>
          <p:cNvPr id="2" name="TextBox 1">
            <a:extLst>
              <a:ext uri="{FF2B5EF4-FFF2-40B4-BE49-F238E27FC236}">
                <a16:creationId xmlns:a16="http://schemas.microsoft.com/office/drawing/2014/main" id="{C51C506B-1345-8B23-0B72-7F2F508253FA}"/>
              </a:ext>
            </a:extLst>
          </p:cNvPr>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1" name="Straight Connector 10">
            <a:extLst>
              <a:ext uri="{FF2B5EF4-FFF2-40B4-BE49-F238E27FC236}">
                <a16:creationId xmlns:a16="http://schemas.microsoft.com/office/drawing/2014/main" id="{74023DD3-7985-2AD1-5C4D-766D56DF6730}"/>
              </a:ext>
            </a:extLst>
          </p:cNvPr>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D9AF03A-80CD-E325-48A3-A1D2EEF7D42D}"/>
              </a:ext>
            </a:extLst>
          </p:cNvPr>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Oval 16">
            <a:extLst>
              <a:ext uri="{FF2B5EF4-FFF2-40B4-BE49-F238E27FC236}">
                <a16:creationId xmlns:a16="http://schemas.microsoft.com/office/drawing/2014/main" id="{6B0F38B9-BD39-9390-5B81-C83258BF8522}"/>
              </a:ext>
            </a:extLst>
          </p:cNvPr>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a:solidFill>
                  <a:srgbClr val="FFFFFF"/>
                </a:solidFill>
                <a:latin typeface="Tahoma" pitchFamily="34" charset="0"/>
                <a:ea typeface="Tahoma" pitchFamily="34" charset="0"/>
                <a:cs typeface="Tahoma" pitchFamily="34" charset="0"/>
              </a:rPr>
              <a:t>20</a:t>
            </a:r>
          </a:p>
        </p:txBody>
      </p:sp>
    </p:spTree>
    <p:extLst>
      <p:ext uri="{BB962C8B-B14F-4D97-AF65-F5344CB8AC3E}">
        <p14:creationId xmlns:p14="http://schemas.microsoft.com/office/powerpoint/2010/main" val="730660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0328" y="411523"/>
            <a:ext cx="7871940" cy="358099"/>
          </a:xfrm>
          <a:prstGeom prst="rect">
            <a:avLst/>
          </a:prstGeom>
          <a:noFill/>
        </p:spPr>
        <p:txBody>
          <a:bodyPr wrap="none" lIns="80316" tIns="40158" rIns="80316" bIns="40158" rtlCol="0">
            <a:spAutoFit/>
          </a:bodyPr>
          <a:lstStyle/>
          <a:p>
            <a:r>
              <a:rPr lang="id-ID" sz="1800" b="1" dirty="0"/>
              <a:t>6. Jumla</a:t>
            </a:r>
            <a:r>
              <a:rPr lang="en-US" sz="1800" b="1" dirty="0"/>
              <a:t>h</a:t>
            </a:r>
            <a:r>
              <a:rPr lang="id-ID" sz="1800" b="1" dirty="0"/>
              <a:t> Penduduk </a:t>
            </a:r>
            <a:r>
              <a:rPr lang="en-US" sz="1800" b="1" dirty="0" err="1"/>
              <a:t>berdasarkan</a:t>
            </a:r>
            <a:r>
              <a:rPr lang="en-US" sz="1800" b="1" dirty="0"/>
              <a:t> status p</a:t>
            </a:r>
            <a:r>
              <a:rPr lang="id-ID" sz="1800" b="1" dirty="0"/>
              <a:t>erkawinan</a:t>
            </a:r>
            <a:r>
              <a:rPr lang="en-US" sz="1800" b="1" dirty="0"/>
              <a:t> dan </a:t>
            </a:r>
            <a:r>
              <a:rPr lang="en-US" sz="1800" b="1" dirty="0" err="1"/>
              <a:t>jenis</a:t>
            </a:r>
            <a:r>
              <a:rPr lang="en-US" sz="1800" b="1" dirty="0"/>
              <a:t> </a:t>
            </a:r>
            <a:r>
              <a:rPr lang="en-US" sz="1800" b="1" dirty="0" err="1"/>
              <a:t>kelamin</a:t>
            </a:r>
            <a:endParaRPr lang="id-ID" sz="1800" b="1" dirty="0"/>
          </a:p>
        </p:txBody>
      </p:sp>
      <p:sp>
        <p:nvSpPr>
          <p:cNvPr id="9" name="TextBox 8"/>
          <p:cNvSpPr txBox="1"/>
          <p:nvPr/>
        </p:nvSpPr>
        <p:spPr>
          <a:xfrm>
            <a:off x="4532729" y="4320529"/>
            <a:ext cx="969666" cy="342710"/>
          </a:xfrm>
          <a:prstGeom prst="rect">
            <a:avLst/>
          </a:prstGeom>
          <a:noFill/>
        </p:spPr>
        <p:txBody>
          <a:bodyPr wrap="none" lIns="80316" tIns="40158" rIns="80316" bIns="40158" rtlCol="0">
            <a:spAutoFit/>
          </a:bodyPr>
          <a:lstStyle/>
          <a:p>
            <a:r>
              <a:rPr lang="id-ID" dirty="0"/>
              <a:t>Tabel 1.6</a:t>
            </a:r>
          </a:p>
        </p:txBody>
      </p:sp>
      <p:graphicFrame>
        <p:nvGraphicFramePr>
          <p:cNvPr id="2" name="Table 1">
            <a:extLst>
              <a:ext uri="{FF2B5EF4-FFF2-40B4-BE49-F238E27FC236}">
                <a16:creationId xmlns:a16="http://schemas.microsoft.com/office/drawing/2014/main" id="{16DD7ABC-9859-F490-FA57-670E4437BA6C}"/>
              </a:ext>
            </a:extLst>
          </p:cNvPr>
          <p:cNvGraphicFramePr>
            <a:graphicFrameLocks noGrp="1"/>
          </p:cNvGraphicFramePr>
          <p:nvPr>
            <p:extLst>
              <p:ext uri="{D42A27DB-BD31-4B8C-83A1-F6EECF244321}">
                <p14:modId xmlns:p14="http://schemas.microsoft.com/office/powerpoint/2010/main" val="4261902321"/>
              </p:ext>
            </p:extLst>
          </p:nvPr>
        </p:nvGraphicFramePr>
        <p:xfrm>
          <a:off x="1064568" y="769622"/>
          <a:ext cx="8522996" cy="5574480"/>
        </p:xfrm>
        <a:graphic>
          <a:graphicData uri="http://schemas.openxmlformats.org/drawingml/2006/table">
            <a:tbl>
              <a:tblPr>
                <a:tableStyleId>{3C2FFA5D-87B4-456A-9821-1D502468CF0F}</a:tableStyleId>
              </a:tblPr>
              <a:tblGrid>
                <a:gridCol w="505254">
                  <a:extLst>
                    <a:ext uri="{9D8B030D-6E8A-4147-A177-3AD203B41FA5}">
                      <a16:colId xmlns:a16="http://schemas.microsoft.com/office/drawing/2014/main" val="412147590"/>
                    </a:ext>
                  </a:extLst>
                </a:gridCol>
                <a:gridCol w="1784176">
                  <a:extLst>
                    <a:ext uri="{9D8B030D-6E8A-4147-A177-3AD203B41FA5}">
                      <a16:colId xmlns:a16="http://schemas.microsoft.com/office/drawing/2014/main" val="3170392466"/>
                    </a:ext>
                  </a:extLst>
                </a:gridCol>
                <a:gridCol w="539990">
                  <a:extLst>
                    <a:ext uri="{9D8B030D-6E8A-4147-A177-3AD203B41FA5}">
                      <a16:colId xmlns:a16="http://schemas.microsoft.com/office/drawing/2014/main" val="1669915727"/>
                    </a:ext>
                  </a:extLst>
                </a:gridCol>
                <a:gridCol w="539990">
                  <a:extLst>
                    <a:ext uri="{9D8B030D-6E8A-4147-A177-3AD203B41FA5}">
                      <a16:colId xmlns:a16="http://schemas.microsoft.com/office/drawing/2014/main" val="1339565956"/>
                    </a:ext>
                  </a:extLst>
                </a:gridCol>
                <a:gridCol w="625251">
                  <a:extLst>
                    <a:ext uri="{9D8B030D-6E8A-4147-A177-3AD203B41FA5}">
                      <a16:colId xmlns:a16="http://schemas.microsoft.com/office/drawing/2014/main" val="1147641681"/>
                    </a:ext>
                  </a:extLst>
                </a:gridCol>
                <a:gridCol w="539990">
                  <a:extLst>
                    <a:ext uri="{9D8B030D-6E8A-4147-A177-3AD203B41FA5}">
                      <a16:colId xmlns:a16="http://schemas.microsoft.com/office/drawing/2014/main" val="442173666"/>
                    </a:ext>
                  </a:extLst>
                </a:gridCol>
                <a:gridCol w="539990">
                  <a:extLst>
                    <a:ext uri="{9D8B030D-6E8A-4147-A177-3AD203B41FA5}">
                      <a16:colId xmlns:a16="http://schemas.microsoft.com/office/drawing/2014/main" val="1691344696"/>
                    </a:ext>
                  </a:extLst>
                </a:gridCol>
                <a:gridCol w="625251">
                  <a:extLst>
                    <a:ext uri="{9D8B030D-6E8A-4147-A177-3AD203B41FA5}">
                      <a16:colId xmlns:a16="http://schemas.microsoft.com/office/drawing/2014/main" val="562715816"/>
                    </a:ext>
                  </a:extLst>
                </a:gridCol>
                <a:gridCol w="435781">
                  <a:extLst>
                    <a:ext uri="{9D8B030D-6E8A-4147-A177-3AD203B41FA5}">
                      <a16:colId xmlns:a16="http://schemas.microsoft.com/office/drawing/2014/main" val="1089584193"/>
                    </a:ext>
                  </a:extLst>
                </a:gridCol>
                <a:gridCol w="435781">
                  <a:extLst>
                    <a:ext uri="{9D8B030D-6E8A-4147-A177-3AD203B41FA5}">
                      <a16:colId xmlns:a16="http://schemas.microsoft.com/office/drawing/2014/main" val="3114906311"/>
                    </a:ext>
                  </a:extLst>
                </a:gridCol>
                <a:gridCol w="435781">
                  <a:extLst>
                    <a:ext uri="{9D8B030D-6E8A-4147-A177-3AD203B41FA5}">
                      <a16:colId xmlns:a16="http://schemas.microsoft.com/office/drawing/2014/main" val="1984010137"/>
                    </a:ext>
                  </a:extLst>
                </a:gridCol>
                <a:gridCol w="435781">
                  <a:extLst>
                    <a:ext uri="{9D8B030D-6E8A-4147-A177-3AD203B41FA5}">
                      <a16:colId xmlns:a16="http://schemas.microsoft.com/office/drawing/2014/main" val="2016433934"/>
                    </a:ext>
                  </a:extLst>
                </a:gridCol>
                <a:gridCol w="539990">
                  <a:extLst>
                    <a:ext uri="{9D8B030D-6E8A-4147-A177-3AD203B41FA5}">
                      <a16:colId xmlns:a16="http://schemas.microsoft.com/office/drawing/2014/main" val="2923877637"/>
                    </a:ext>
                  </a:extLst>
                </a:gridCol>
                <a:gridCol w="539990">
                  <a:extLst>
                    <a:ext uri="{9D8B030D-6E8A-4147-A177-3AD203B41FA5}">
                      <a16:colId xmlns:a16="http://schemas.microsoft.com/office/drawing/2014/main" val="67634898"/>
                    </a:ext>
                  </a:extLst>
                </a:gridCol>
              </a:tblGrid>
              <a:tr h="214060">
                <a:tc rowSpan="2">
                  <a:txBody>
                    <a:bodyPr/>
                    <a:lstStyle/>
                    <a:p>
                      <a:pPr algn="ctr" fontAlgn="ctr"/>
                      <a:r>
                        <a:rPr lang="en-ID" sz="1000" u="none" strike="noStrike">
                          <a:effectLst/>
                        </a:rPr>
                        <a:t>NO</a:t>
                      </a:r>
                      <a:endParaRPr lang="en-ID" sz="1000" b="1" i="0" u="none" strike="noStrike">
                        <a:effectLst/>
                        <a:latin typeface="Calibri" panose="020F0502020204030204" pitchFamily="34" charset="0"/>
                      </a:endParaRPr>
                    </a:p>
                  </a:txBody>
                  <a:tcPr marL="7023" marR="7023" marT="7023" marB="0" anchor="ctr"/>
                </a:tc>
                <a:tc rowSpan="2">
                  <a:txBody>
                    <a:bodyPr/>
                    <a:lstStyle/>
                    <a:p>
                      <a:pPr algn="ctr" fontAlgn="ctr"/>
                      <a:r>
                        <a:rPr lang="en-ID" sz="1000" u="none" strike="noStrike" dirty="0">
                          <a:effectLst/>
                        </a:rPr>
                        <a:t>KECAMATAN</a:t>
                      </a:r>
                      <a:endParaRPr lang="en-ID" sz="1000" b="1" i="0" u="none" strike="noStrike" dirty="0">
                        <a:effectLst/>
                        <a:latin typeface="Calibri" panose="020F0502020204030204" pitchFamily="34" charset="0"/>
                      </a:endParaRPr>
                    </a:p>
                  </a:txBody>
                  <a:tcPr marL="7023" marR="7023" marT="7023" marB="0" anchor="ctr"/>
                </a:tc>
                <a:tc gridSpan="3">
                  <a:txBody>
                    <a:bodyPr/>
                    <a:lstStyle/>
                    <a:p>
                      <a:pPr algn="ctr" fontAlgn="ctr"/>
                      <a:r>
                        <a:rPr lang="en-ID" sz="1000" u="none" strike="noStrike">
                          <a:effectLst/>
                        </a:rPr>
                        <a:t>BELUM KAWIN</a:t>
                      </a:r>
                      <a:endParaRPr lang="en-ID" sz="1000" b="1" i="0" u="none" strike="noStrike">
                        <a:effectLst/>
                        <a:latin typeface="Calibri" panose="020F0502020204030204" pitchFamily="34" charset="0"/>
                      </a:endParaRPr>
                    </a:p>
                  </a:txBody>
                  <a:tcPr marL="7023" marR="7023" marT="7023" marB="0" anchor="ctr"/>
                </a:tc>
                <a:tc hMerge="1">
                  <a:txBody>
                    <a:bodyPr/>
                    <a:lstStyle/>
                    <a:p>
                      <a:endParaRPr lang="en-ID"/>
                    </a:p>
                  </a:txBody>
                  <a:tcPr/>
                </a:tc>
                <a:tc hMerge="1">
                  <a:txBody>
                    <a:bodyPr/>
                    <a:lstStyle/>
                    <a:p>
                      <a:endParaRPr lang="en-ID"/>
                    </a:p>
                  </a:txBody>
                  <a:tcPr/>
                </a:tc>
                <a:tc gridSpan="3">
                  <a:txBody>
                    <a:bodyPr/>
                    <a:lstStyle/>
                    <a:p>
                      <a:pPr algn="ctr" fontAlgn="ctr"/>
                      <a:r>
                        <a:rPr lang="en-ID" sz="1000" u="none" strike="noStrike">
                          <a:effectLst/>
                        </a:rPr>
                        <a:t>KAWIN</a:t>
                      </a:r>
                      <a:endParaRPr lang="en-ID" sz="1000" b="1" i="0" u="none" strike="noStrike">
                        <a:effectLst/>
                        <a:latin typeface="Calibri" panose="020F0502020204030204" pitchFamily="34" charset="0"/>
                      </a:endParaRPr>
                    </a:p>
                  </a:txBody>
                  <a:tcPr marL="7023" marR="7023" marT="7023" marB="0" anchor="ctr"/>
                </a:tc>
                <a:tc hMerge="1">
                  <a:txBody>
                    <a:bodyPr/>
                    <a:lstStyle/>
                    <a:p>
                      <a:endParaRPr lang="en-ID"/>
                    </a:p>
                  </a:txBody>
                  <a:tcPr/>
                </a:tc>
                <a:tc hMerge="1">
                  <a:txBody>
                    <a:bodyPr/>
                    <a:lstStyle/>
                    <a:p>
                      <a:endParaRPr lang="en-ID"/>
                    </a:p>
                  </a:txBody>
                  <a:tcPr/>
                </a:tc>
                <a:tc gridSpan="3">
                  <a:txBody>
                    <a:bodyPr/>
                    <a:lstStyle/>
                    <a:p>
                      <a:pPr algn="ctr" fontAlgn="ctr"/>
                      <a:r>
                        <a:rPr lang="en-ID" sz="1000" u="none" strike="noStrike">
                          <a:effectLst/>
                        </a:rPr>
                        <a:t>CERAI HIDUP</a:t>
                      </a:r>
                      <a:endParaRPr lang="en-ID" sz="1000" b="1" i="0" u="none" strike="noStrike">
                        <a:effectLst/>
                        <a:latin typeface="Calibri" panose="020F0502020204030204" pitchFamily="34" charset="0"/>
                      </a:endParaRPr>
                    </a:p>
                  </a:txBody>
                  <a:tcPr marL="7023" marR="7023" marT="7023" marB="0" anchor="ctr"/>
                </a:tc>
                <a:tc hMerge="1">
                  <a:txBody>
                    <a:bodyPr/>
                    <a:lstStyle/>
                    <a:p>
                      <a:endParaRPr lang="en-ID"/>
                    </a:p>
                  </a:txBody>
                  <a:tcPr/>
                </a:tc>
                <a:tc hMerge="1">
                  <a:txBody>
                    <a:bodyPr/>
                    <a:lstStyle/>
                    <a:p>
                      <a:endParaRPr lang="en-ID"/>
                    </a:p>
                  </a:txBody>
                  <a:tcPr/>
                </a:tc>
                <a:tc gridSpan="3">
                  <a:txBody>
                    <a:bodyPr/>
                    <a:lstStyle/>
                    <a:p>
                      <a:pPr algn="ctr" fontAlgn="ctr"/>
                      <a:r>
                        <a:rPr lang="en-ID" sz="1000" u="none" strike="noStrike">
                          <a:effectLst/>
                        </a:rPr>
                        <a:t>CERAI MATI</a:t>
                      </a:r>
                      <a:endParaRPr lang="en-ID" sz="1000" b="1" i="0" u="none" strike="noStrike">
                        <a:effectLst/>
                        <a:latin typeface="Calibri" panose="020F0502020204030204" pitchFamily="34" charset="0"/>
                      </a:endParaRPr>
                    </a:p>
                  </a:txBody>
                  <a:tcPr marL="7023" marR="7023" marT="7023" marB="0" anchor="ct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3738065625"/>
                  </a:ext>
                </a:extLst>
              </a:tr>
              <a:tr h="214060">
                <a:tc vMerge="1">
                  <a:txBody>
                    <a:bodyPr/>
                    <a:lstStyle/>
                    <a:p>
                      <a:endParaRPr lang="en-ID"/>
                    </a:p>
                  </a:txBody>
                  <a:tcPr/>
                </a:tc>
                <a:tc vMerge="1">
                  <a:txBody>
                    <a:bodyPr/>
                    <a:lstStyle/>
                    <a:p>
                      <a:endParaRPr lang="en-ID"/>
                    </a:p>
                  </a:txBody>
                  <a:tcPr/>
                </a:tc>
                <a:tc>
                  <a:txBody>
                    <a:bodyPr/>
                    <a:lstStyle/>
                    <a:p>
                      <a:pPr algn="ctr" fontAlgn="ctr"/>
                      <a:r>
                        <a:rPr lang="en-ID" sz="1000" u="none" strike="noStrike">
                          <a:effectLst/>
                        </a:rPr>
                        <a:t>LK</a:t>
                      </a:r>
                      <a:endParaRPr lang="en-ID" sz="1000" b="1" i="0" u="none" strike="noStrike">
                        <a:effectLst/>
                        <a:latin typeface="Calibri" panose="020F0502020204030204" pitchFamily="34" charset="0"/>
                      </a:endParaRPr>
                    </a:p>
                  </a:txBody>
                  <a:tcPr marL="7023" marR="7023" marT="7023" marB="0" anchor="ctr"/>
                </a:tc>
                <a:tc>
                  <a:txBody>
                    <a:bodyPr/>
                    <a:lstStyle/>
                    <a:p>
                      <a:pPr algn="ctr" fontAlgn="ctr"/>
                      <a:r>
                        <a:rPr lang="en-ID" sz="1000" u="none" strike="noStrike">
                          <a:effectLst/>
                        </a:rPr>
                        <a:t>PR</a:t>
                      </a:r>
                      <a:endParaRPr lang="en-ID" sz="1000" b="1" i="0" u="none" strike="noStrike">
                        <a:effectLst/>
                        <a:latin typeface="Calibri" panose="020F0502020204030204" pitchFamily="34" charset="0"/>
                      </a:endParaRPr>
                    </a:p>
                  </a:txBody>
                  <a:tcPr marL="7023" marR="7023" marT="7023" marB="0" anchor="ctr"/>
                </a:tc>
                <a:tc>
                  <a:txBody>
                    <a:bodyPr/>
                    <a:lstStyle/>
                    <a:p>
                      <a:pPr algn="ctr" fontAlgn="ctr"/>
                      <a:r>
                        <a:rPr lang="en-ID" sz="1000" u="none" strike="noStrike">
                          <a:effectLst/>
                        </a:rPr>
                        <a:t>JML</a:t>
                      </a:r>
                      <a:endParaRPr lang="en-ID" sz="1000" b="1" i="0" u="none" strike="noStrike">
                        <a:effectLst/>
                        <a:latin typeface="Calibri" panose="020F0502020204030204" pitchFamily="34" charset="0"/>
                      </a:endParaRPr>
                    </a:p>
                  </a:txBody>
                  <a:tcPr marL="7023" marR="7023" marT="7023" marB="0" anchor="ctr"/>
                </a:tc>
                <a:tc>
                  <a:txBody>
                    <a:bodyPr/>
                    <a:lstStyle/>
                    <a:p>
                      <a:pPr algn="ctr" fontAlgn="ctr"/>
                      <a:r>
                        <a:rPr lang="en-ID" sz="1000" u="none" strike="noStrike">
                          <a:effectLst/>
                        </a:rPr>
                        <a:t>LK</a:t>
                      </a:r>
                      <a:endParaRPr lang="en-ID" sz="1000" b="1" i="0" u="none" strike="noStrike">
                        <a:effectLst/>
                        <a:latin typeface="Calibri" panose="020F0502020204030204" pitchFamily="34" charset="0"/>
                      </a:endParaRPr>
                    </a:p>
                  </a:txBody>
                  <a:tcPr marL="7023" marR="7023" marT="7023" marB="0" anchor="ctr"/>
                </a:tc>
                <a:tc>
                  <a:txBody>
                    <a:bodyPr/>
                    <a:lstStyle/>
                    <a:p>
                      <a:pPr algn="ctr" fontAlgn="ctr"/>
                      <a:r>
                        <a:rPr lang="en-ID" sz="1000" u="none" strike="noStrike">
                          <a:effectLst/>
                        </a:rPr>
                        <a:t>PR</a:t>
                      </a:r>
                      <a:endParaRPr lang="en-ID" sz="1000" b="1" i="0" u="none" strike="noStrike">
                        <a:effectLst/>
                        <a:latin typeface="Calibri" panose="020F0502020204030204" pitchFamily="34" charset="0"/>
                      </a:endParaRPr>
                    </a:p>
                  </a:txBody>
                  <a:tcPr marL="7023" marR="7023" marT="7023" marB="0" anchor="ctr"/>
                </a:tc>
                <a:tc>
                  <a:txBody>
                    <a:bodyPr/>
                    <a:lstStyle/>
                    <a:p>
                      <a:pPr algn="ctr" fontAlgn="ctr"/>
                      <a:r>
                        <a:rPr lang="en-ID" sz="1000" u="none" strike="noStrike">
                          <a:effectLst/>
                        </a:rPr>
                        <a:t>JML</a:t>
                      </a:r>
                      <a:endParaRPr lang="en-ID" sz="1000" b="1" i="0" u="none" strike="noStrike">
                        <a:effectLst/>
                        <a:latin typeface="Calibri" panose="020F0502020204030204" pitchFamily="34" charset="0"/>
                      </a:endParaRPr>
                    </a:p>
                  </a:txBody>
                  <a:tcPr marL="7023" marR="7023" marT="7023" marB="0" anchor="ctr"/>
                </a:tc>
                <a:tc>
                  <a:txBody>
                    <a:bodyPr/>
                    <a:lstStyle/>
                    <a:p>
                      <a:pPr algn="ctr" fontAlgn="ctr"/>
                      <a:r>
                        <a:rPr lang="en-ID" sz="1000" u="none" strike="noStrike">
                          <a:effectLst/>
                        </a:rPr>
                        <a:t>LK</a:t>
                      </a:r>
                      <a:endParaRPr lang="en-ID" sz="1000" b="1" i="0" u="none" strike="noStrike">
                        <a:effectLst/>
                        <a:latin typeface="Calibri" panose="020F0502020204030204" pitchFamily="34" charset="0"/>
                      </a:endParaRPr>
                    </a:p>
                  </a:txBody>
                  <a:tcPr marL="7023" marR="7023" marT="7023" marB="0" anchor="ctr"/>
                </a:tc>
                <a:tc>
                  <a:txBody>
                    <a:bodyPr/>
                    <a:lstStyle/>
                    <a:p>
                      <a:pPr algn="ctr" fontAlgn="ctr"/>
                      <a:r>
                        <a:rPr lang="en-ID" sz="1000" u="none" strike="noStrike">
                          <a:effectLst/>
                        </a:rPr>
                        <a:t>PR</a:t>
                      </a:r>
                      <a:endParaRPr lang="en-ID" sz="1000" b="1" i="0" u="none" strike="noStrike">
                        <a:effectLst/>
                        <a:latin typeface="Calibri" panose="020F0502020204030204" pitchFamily="34" charset="0"/>
                      </a:endParaRPr>
                    </a:p>
                  </a:txBody>
                  <a:tcPr marL="7023" marR="7023" marT="7023" marB="0" anchor="ctr"/>
                </a:tc>
                <a:tc>
                  <a:txBody>
                    <a:bodyPr/>
                    <a:lstStyle/>
                    <a:p>
                      <a:pPr algn="ctr" fontAlgn="ctr"/>
                      <a:r>
                        <a:rPr lang="en-ID" sz="1000" u="none" strike="noStrike">
                          <a:effectLst/>
                        </a:rPr>
                        <a:t>JML</a:t>
                      </a:r>
                      <a:endParaRPr lang="en-ID" sz="1000" b="1" i="0" u="none" strike="noStrike">
                        <a:effectLst/>
                        <a:latin typeface="Calibri" panose="020F0502020204030204" pitchFamily="34" charset="0"/>
                      </a:endParaRPr>
                    </a:p>
                  </a:txBody>
                  <a:tcPr marL="7023" marR="7023" marT="7023" marB="0" anchor="ctr"/>
                </a:tc>
                <a:tc>
                  <a:txBody>
                    <a:bodyPr/>
                    <a:lstStyle/>
                    <a:p>
                      <a:pPr algn="ctr" fontAlgn="ctr"/>
                      <a:r>
                        <a:rPr lang="en-ID" sz="1000" u="none" strike="noStrike">
                          <a:effectLst/>
                        </a:rPr>
                        <a:t>LK</a:t>
                      </a:r>
                      <a:endParaRPr lang="en-ID" sz="1000" b="1" i="0" u="none" strike="noStrike">
                        <a:effectLst/>
                        <a:latin typeface="Calibri" panose="020F0502020204030204" pitchFamily="34" charset="0"/>
                      </a:endParaRPr>
                    </a:p>
                  </a:txBody>
                  <a:tcPr marL="7023" marR="7023" marT="7023" marB="0" anchor="ctr"/>
                </a:tc>
                <a:tc>
                  <a:txBody>
                    <a:bodyPr/>
                    <a:lstStyle/>
                    <a:p>
                      <a:pPr algn="ctr" fontAlgn="ctr"/>
                      <a:r>
                        <a:rPr lang="en-ID" sz="1000" u="none" strike="noStrike">
                          <a:effectLst/>
                        </a:rPr>
                        <a:t>PR</a:t>
                      </a:r>
                      <a:endParaRPr lang="en-ID" sz="1000" b="1" i="0" u="none" strike="noStrike">
                        <a:effectLst/>
                        <a:latin typeface="Calibri" panose="020F0502020204030204" pitchFamily="34" charset="0"/>
                      </a:endParaRPr>
                    </a:p>
                  </a:txBody>
                  <a:tcPr marL="7023" marR="7023" marT="7023" marB="0" anchor="ctr"/>
                </a:tc>
                <a:tc>
                  <a:txBody>
                    <a:bodyPr/>
                    <a:lstStyle/>
                    <a:p>
                      <a:pPr algn="ctr" fontAlgn="ctr"/>
                      <a:r>
                        <a:rPr lang="en-ID" sz="1000" u="none" strike="noStrike">
                          <a:effectLst/>
                        </a:rPr>
                        <a:t>JML</a:t>
                      </a:r>
                      <a:endParaRPr lang="en-ID" sz="1000" b="1" i="0" u="none" strike="noStrike">
                        <a:effectLst/>
                        <a:latin typeface="Calibri" panose="020F0502020204030204" pitchFamily="34" charset="0"/>
                      </a:endParaRPr>
                    </a:p>
                  </a:txBody>
                  <a:tcPr marL="7023" marR="7023" marT="7023" marB="0" anchor="ctr"/>
                </a:tc>
                <a:extLst>
                  <a:ext uri="{0D108BD9-81ED-4DB2-BD59-A6C34878D82A}">
                    <a16:rowId xmlns:a16="http://schemas.microsoft.com/office/drawing/2014/main" val="2964701714"/>
                  </a:ext>
                </a:extLst>
              </a:tr>
              <a:tr h="214060">
                <a:tc>
                  <a:txBody>
                    <a:bodyPr/>
                    <a:lstStyle/>
                    <a:p>
                      <a:pPr algn="ctr" fontAlgn="b"/>
                      <a:r>
                        <a:rPr lang="en-ID" sz="1000" u="none" strike="noStrike">
                          <a:effectLst/>
                        </a:rPr>
                        <a:t>1</a:t>
                      </a:r>
                      <a:endParaRPr lang="en-ID" sz="1000" b="0" i="0" u="none" strike="noStrike">
                        <a:effectLst/>
                        <a:latin typeface="Calibri" panose="020F0502020204030204" pitchFamily="34" charset="0"/>
                      </a:endParaRPr>
                    </a:p>
                  </a:txBody>
                  <a:tcPr marL="7023" marR="7023" marT="7023" marB="0" anchor="b"/>
                </a:tc>
                <a:tc>
                  <a:txBody>
                    <a:bodyPr/>
                    <a:lstStyle/>
                    <a:p>
                      <a:pPr algn="l" fontAlgn="b"/>
                      <a:r>
                        <a:rPr lang="en-ID" sz="1000" u="none" strike="noStrike">
                          <a:effectLst/>
                        </a:rPr>
                        <a:t>BATUI</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5.077</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4.216</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9.293</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4.350</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4.323</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8.673</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152</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206</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358</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165</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558</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723</a:t>
                      </a:r>
                      <a:endParaRPr lang="en-ID" sz="1000" b="0" i="0" u="none" strike="noStrike">
                        <a:effectLst/>
                        <a:latin typeface="Calibri" panose="020F0502020204030204" pitchFamily="34" charset="0"/>
                      </a:endParaRPr>
                    </a:p>
                  </a:txBody>
                  <a:tcPr marL="7023" marR="7023" marT="7023" marB="0" anchor="b"/>
                </a:tc>
                <a:extLst>
                  <a:ext uri="{0D108BD9-81ED-4DB2-BD59-A6C34878D82A}">
                    <a16:rowId xmlns:a16="http://schemas.microsoft.com/office/drawing/2014/main" val="4202917649"/>
                  </a:ext>
                </a:extLst>
              </a:tr>
              <a:tr h="214060">
                <a:tc>
                  <a:txBody>
                    <a:bodyPr/>
                    <a:lstStyle/>
                    <a:p>
                      <a:pPr algn="ctr" fontAlgn="b"/>
                      <a:r>
                        <a:rPr lang="en-ID" sz="1000" u="none" strike="noStrike">
                          <a:effectLst/>
                        </a:rPr>
                        <a:t>2</a:t>
                      </a:r>
                      <a:endParaRPr lang="en-ID" sz="1000" b="0" i="0" u="none" strike="noStrike">
                        <a:effectLst/>
                        <a:latin typeface="Calibri" panose="020F0502020204030204" pitchFamily="34" charset="0"/>
                      </a:endParaRPr>
                    </a:p>
                  </a:txBody>
                  <a:tcPr marL="7023" marR="7023" marT="7023" marB="0" anchor="b"/>
                </a:tc>
                <a:tc>
                  <a:txBody>
                    <a:bodyPr/>
                    <a:lstStyle/>
                    <a:p>
                      <a:pPr algn="l" fontAlgn="b"/>
                      <a:r>
                        <a:rPr lang="en-ID" sz="1000" u="none" strike="noStrike">
                          <a:effectLst/>
                        </a:rPr>
                        <a:t>BUNTA</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5.186</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4.249</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9.435</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4.572</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4.587</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9.159</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131</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219</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350</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181</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661</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842</a:t>
                      </a:r>
                      <a:endParaRPr lang="en-ID" sz="1000" b="0" i="0" u="none" strike="noStrike">
                        <a:effectLst/>
                        <a:latin typeface="Calibri" panose="020F0502020204030204" pitchFamily="34" charset="0"/>
                      </a:endParaRPr>
                    </a:p>
                  </a:txBody>
                  <a:tcPr marL="7023" marR="7023" marT="7023" marB="0" anchor="b"/>
                </a:tc>
                <a:extLst>
                  <a:ext uri="{0D108BD9-81ED-4DB2-BD59-A6C34878D82A}">
                    <a16:rowId xmlns:a16="http://schemas.microsoft.com/office/drawing/2014/main" val="2032751001"/>
                  </a:ext>
                </a:extLst>
              </a:tr>
              <a:tr h="214060">
                <a:tc>
                  <a:txBody>
                    <a:bodyPr/>
                    <a:lstStyle/>
                    <a:p>
                      <a:pPr algn="ctr" fontAlgn="b"/>
                      <a:r>
                        <a:rPr lang="en-ID" sz="1000" u="none" strike="noStrike">
                          <a:effectLst/>
                        </a:rPr>
                        <a:t>3</a:t>
                      </a:r>
                      <a:endParaRPr lang="en-ID" sz="1000" b="0" i="0" u="none" strike="noStrike">
                        <a:effectLst/>
                        <a:latin typeface="Calibri" panose="020F0502020204030204" pitchFamily="34" charset="0"/>
                      </a:endParaRPr>
                    </a:p>
                  </a:txBody>
                  <a:tcPr marL="7023" marR="7023" marT="7023" marB="0" anchor="b"/>
                </a:tc>
                <a:tc>
                  <a:txBody>
                    <a:bodyPr/>
                    <a:lstStyle/>
                    <a:p>
                      <a:pPr algn="l" fontAlgn="b"/>
                      <a:r>
                        <a:rPr lang="en-ID" sz="1000" u="none" strike="noStrike">
                          <a:effectLst/>
                        </a:rPr>
                        <a:t>KINTOM</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3.055</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2.650</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5.705</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2.619</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2.636</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5.255</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126</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199</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325</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105</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423</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528</a:t>
                      </a:r>
                      <a:endParaRPr lang="en-ID" sz="1000" b="0" i="0" u="none" strike="noStrike">
                        <a:effectLst/>
                        <a:latin typeface="Calibri" panose="020F0502020204030204" pitchFamily="34" charset="0"/>
                      </a:endParaRPr>
                    </a:p>
                  </a:txBody>
                  <a:tcPr marL="7023" marR="7023" marT="7023" marB="0" anchor="b"/>
                </a:tc>
                <a:extLst>
                  <a:ext uri="{0D108BD9-81ED-4DB2-BD59-A6C34878D82A}">
                    <a16:rowId xmlns:a16="http://schemas.microsoft.com/office/drawing/2014/main" val="662832486"/>
                  </a:ext>
                </a:extLst>
              </a:tr>
              <a:tr h="214060">
                <a:tc>
                  <a:txBody>
                    <a:bodyPr/>
                    <a:lstStyle/>
                    <a:p>
                      <a:pPr algn="ctr" fontAlgn="b"/>
                      <a:r>
                        <a:rPr lang="en-ID" sz="1000" u="none" strike="noStrike">
                          <a:effectLst/>
                        </a:rPr>
                        <a:t>4</a:t>
                      </a:r>
                      <a:endParaRPr lang="en-ID" sz="1000" b="0" i="0" u="none" strike="noStrike">
                        <a:effectLst/>
                        <a:latin typeface="Calibri" panose="020F0502020204030204" pitchFamily="34" charset="0"/>
                      </a:endParaRPr>
                    </a:p>
                  </a:txBody>
                  <a:tcPr marL="7023" marR="7023" marT="7023" marB="0" anchor="b"/>
                </a:tc>
                <a:tc>
                  <a:txBody>
                    <a:bodyPr/>
                    <a:lstStyle/>
                    <a:p>
                      <a:pPr algn="l" fontAlgn="b"/>
                      <a:r>
                        <a:rPr lang="en-ID" sz="1000" u="none" strike="noStrike">
                          <a:effectLst/>
                        </a:rPr>
                        <a:t>LUWUK</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8.766</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7.401</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16.167</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7.125</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7.272</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14.397</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360</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664</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1.024</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266</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1.279</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1.545</a:t>
                      </a:r>
                      <a:endParaRPr lang="en-ID" sz="1000" b="0" i="0" u="none" strike="noStrike">
                        <a:effectLst/>
                        <a:latin typeface="Calibri" panose="020F0502020204030204" pitchFamily="34" charset="0"/>
                      </a:endParaRPr>
                    </a:p>
                  </a:txBody>
                  <a:tcPr marL="7023" marR="7023" marT="7023" marB="0" anchor="b"/>
                </a:tc>
                <a:extLst>
                  <a:ext uri="{0D108BD9-81ED-4DB2-BD59-A6C34878D82A}">
                    <a16:rowId xmlns:a16="http://schemas.microsoft.com/office/drawing/2014/main" val="3250534752"/>
                  </a:ext>
                </a:extLst>
              </a:tr>
              <a:tr h="214060">
                <a:tc>
                  <a:txBody>
                    <a:bodyPr/>
                    <a:lstStyle/>
                    <a:p>
                      <a:pPr algn="ctr" fontAlgn="b"/>
                      <a:r>
                        <a:rPr lang="en-ID" sz="1000" u="none" strike="noStrike">
                          <a:effectLst/>
                        </a:rPr>
                        <a:t>5</a:t>
                      </a:r>
                      <a:endParaRPr lang="en-ID" sz="1000" b="0" i="0" u="none" strike="noStrike">
                        <a:effectLst/>
                        <a:latin typeface="Calibri" panose="020F0502020204030204" pitchFamily="34" charset="0"/>
                      </a:endParaRPr>
                    </a:p>
                  </a:txBody>
                  <a:tcPr marL="7023" marR="7023" marT="7023" marB="0" anchor="b"/>
                </a:tc>
                <a:tc>
                  <a:txBody>
                    <a:bodyPr/>
                    <a:lstStyle/>
                    <a:p>
                      <a:pPr algn="l" fontAlgn="b"/>
                      <a:r>
                        <a:rPr lang="en-ID" sz="1000" u="none" strike="noStrike">
                          <a:effectLst/>
                        </a:rPr>
                        <a:t>LAMALA</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1.945</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1.495</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3.440</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1.701</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1.700</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3.401</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41</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75</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116</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79</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268</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347</a:t>
                      </a:r>
                      <a:endParaRPr lang="en-ID" sz="1000" b="0" i="0" u="none" strike="noStrike">
                        <a:effectLst/>
                        <a:latin typeface="Calibri" panose="020F0502020204030204" pitchFamily="34" charset="0"/>
                      </a:endParaRPr>
                    </a:p>
                  </a:txBody>
                  <a:tcPr marL="7023" marR="7023" marT="7023" marB="0" anchor="b"/>
                </a:tc>
                <a:extLst>
                  <a:ext uri="{0D108BD9-81ED-4DB2-BD59-A6C34878D82A}">
                    <a16:rowId xmlns:a16="http://schemas.microsoft.com/office/drawing/2014/main" val="1877309746"/>
                  </a:ext>
                </a:extLst>
              </a:tr>
              <a:tr h="214060">
                <a:tc>
                  <a:txBody>
                    <a:bodyPr/>
                    <a:lstStyle/>
                    <a:p>
                      <a:pPr algn="ctr" fontAlgn="b"/>
                      <a:r>
                        <a:rPr lang="en-ID" sz="1000" u="none" strike="noStrike">
                          <a:effectLst/>
                        </a:rPr>
                        <a:t>6</a:t>
                      </a:r>
                      <a:endParaRPr lang="en-ID" sz="1000" b="0" i="0" u="none" strike="noStrike">
                        <a:effectLst/>
                        <a:latin typeface="Calibri" panose="020F0502020204030204" pitchFamily="34" charset="0"/>
                      </a:endParaRPr>
                    </a:p>
                  </a:txBody>
                  <a:tcPr marL="7023" marR="7023" marT="7023" marB="0" anchor="b"/>
                </a:tc>
                <a:tc>
                  <a:txBody>
                    <a:bodyPr/>
                    <a:lstStyle/>
                    <a:p>
                      <a:pPr algn="l" fontAlgn="b"/>
                      <a:r>
                        <a:rPr lang="en-ID" sz="1000" u="none" strike="noStrike">
                          <a:effectLst/>
                        </a:rPr>
                        <a:t>BALANTAK</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1.540</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1.272</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2.812</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1.410</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1.402</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2.812</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42</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48</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90</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61</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220</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281</a:t>
                      </a:r>
                      <a:endParaRPr lang="en-ID" sz="1000" b="0" i="0" u="none" strike="noStrike">
                        <a:effectLst/>
                        <a:latin typeface="Calibri" panose="020F0502020204030204" pitchFamily="34" charset="0"/>
                      </a:endParaRPr>
                    </a:p>
                  </a:txBody>
                  <a:tcPr marL="7023" marR="7023" marT="7023" marB="0" anchor="b"/>
                </a:tc>
                <a:extLst>
                  <a:ext uri="{0D108BD9-81ED-4DB2-BD59-A6C34878D82A}">
                    <a16:rowId xmlns:a16="http://schemas.microsoft.com/office/drawing/2014/main" val="1239423777"/>
                  </a:ext>
                </a:extLst>
              </a:tr>
              <a:tr h="214060">
                <a:tc>
                  <a:txBody>
                    <a:bodyPr/>
                    <a:lstStyle/>
                    <a:p>
                      <a:pPr algn="ctr" fontAlgn="b"/>
                      <a:r>
                        <a:rPr lang="en-ID" sz="1000" u="none" strike="noStrike">
                          <a:effectLst/>
                        </a:rPr>
                        <a:t>7</a:t>
                      </a:r>
                      <a:endParaRPr lang="en-ID" sz="1000" b="0" i="0" u="none" strike="noStrike">
                        <a:effectLst/>
                        <a:latin typeface="Calibri" panose="020F0502020204030204" pitchFamily="34" charset="0"/>
                      </a:endParaRPr>
                    </a:p>
                  </a:txBody>
                  <a:tcPr marL="7023" marR="7023" marT="7023" marB="0" anchor="b"/>
                </a:tc>
                <a:tc>
                  <a:txBody>
                    <a:bodyPr/>
                    <a:lstStyle/>
                    <a:p>
                      <a:pPr algn="l" fontAlgn="b"/>
                      <a:r>
                        <a:rPr lang="en-ID" sz="1000" u="none" strike="noStrike">
                          <a:effectLst/>
                        </a:rPr>
                        <a:t>PAGIMANA</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6.511</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5.259</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11.770</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5.361</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5.434</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10.795</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192</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310</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502</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251</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895</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1.146</a:t>
                      </a:r>
                      <a:endParaRPr lang="en-ID" sz="1000" b="0" i="0" u="none" strike="noStrike">
                        <a:effectLst/>
                        <a:latin typeface="Calibri" panose="020F0502020204030204" pitchFamily="34" charset="0"/>
                      </a:endParaRPr>
                    </a:p>
                  </a:txBody>
                  <a:tcPr marL="7023" marR="7023" marT="7023" marB="0" anchor="b"/>
                </a:tc>
                <a:extLst>
                  <a:ext uri="{0D108BD9-81ED-4DB2-BD59-A6C34878D82A}">
                    <a16:rowId xmlns:a16="http://schemas.microsoft.com/office/drawing/2014/main" val="3637931214"/>
                  </a:ext>
                </a:extLst>
              </a:tr>
              <a:tr h="214060">
                <a:tc>
                  <a:txBody>
                    <a:bodyPr/>
                    <a:lstStyle/>
                    <a:p>
                      <a:pPr algn="ctr" fontAlgn="b"/>
                      <a:r>
                        <a:rPr lang="en-ID" sz="1000" u="none" strike="noStrike">
                          <a:effectLst/>
                        </a:rPr>
                        <a:t>8</a:t>
                      </a:r>
                      <a:endParaRPr lang="en-ID" sz="1000" b="0" i="0" u="none" strike="noStrike">
                        <a:effectLst/>
                        <a:latin typeface="Calibri" panose="020F0502020204030204" pitchFamily="34" charset="0"/>
                      </a:endParaRPr>
                    </a:p>
                  </a:txBody>
                  <a:tcPr marL="7023" marR="7023" marT="7023" marB="0" anchor="b"/>
                </a:tc>
                <a:tc>
                  <a:txBody>
                    <a:bodyPr/>
                    <a:lstStyle/>
                    <a:p>
                      <a:pPr algn="l" fontAlgn="b"/>
                      <a:r>
                        <a:rPr lang="en-ID" sz="1000" u="none" strike="noStrike">
                          <a:effectLst/>
                        </a:rPr>
                        <a:t>BUALEMO</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4.697</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3.819</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8.516</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4.794</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4.852</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9.646</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120</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148</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268</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157</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600</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757</a:t>
                      </a:r>
                      <a:endParaRPr lang="en-ID" sz="1000" b="0" i="0" u="none" strike="noStrike">
                        <a:effectLst/>
                        <a:latin typeface="Calibri" panose="020F0502020204030204" pitchFamily="34" charset="0"/>
                      </a:endParaRPr>
                    </a:p>
                  </a:txBody>
                  <a:tcPr marL="7023" marR="7023" marT="7023" marB="0" anchor="b"/>
                </a:tc>
                <a:extLst>
                  <a:ext uri="{0D108BD9-81ED-4DB2-BD59-A6C34878D82A}">
                    <a16:rowId xmlns:a16="http://schemas.microsoft.com/office/drawing/2014/main" val="1380003570"/>
                  </a:ext>
                </a:extLst>
              </a:tr>
              <a:tr h="214060">
                <a:tc>
                  <a:txBody>
                    <a:bodyPr/>
                    <a:lstStyle/>
                    <a:p>
                      <a:pPr algn="ctr" fontAlgn="b"/>
                      <a:r>
                        <a:rPr lang="en-ID" sz="1000" u="none" strike="noStrike">
                          <a:effectLst/>
                        </a:rPr>
                        <a:t>9</a:t>
                      </a:r>
                      <a:endParaRPr lang="en-ID" sz="1000" b="0" i="0" u="none" strike="noStrike">
                        <a:effectLst/>
                        <a:latin typeface="Calibri" panose="020F0502020204030204" pitchFamily="34" charset="0"/>
                      </a:endParaRPr>
                    </a:p>
                  </a:txBody>
                  <a:tcPr marL="7023" marR="7023" marT="7023" marB="0" anchor="b"/>
                </a:tc>
                <a:tc>
                  <a:txBody>
                    <a:bodyPr/>
                    <a:lstStyle/>
                    <a:p>
                      <a:pPr algn="l" fontAlgn="b"/>
                      <a:r>
                        <a:rPr lang="en-ID" sz="1000" u="none" strike="noStrike">
                          <a:effectLst/>
                        </a:rPr>
                        <a:t>TOILI</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8.735</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7.050</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15.785</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9.380</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9.435</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18.815</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214</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276</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490</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311</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1.044</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1.355</a:t>
                      </a:r>
                      <a:endParaRPr lang="en-ID" sz="1000" b="0" i="0" u="none" strike="noStrike">
                        <a:effectLst/>
                        <a:latin typeface="Calibri" panose="020F0502020204030204" pitchFamily="34" charset="0"/>
                      </a:endParaRPr>
                    </a:p>
                  </a:txBody>
                  <a:tcPr marL="7023" marR="7023" marT="7023" marB="0" anchor="b"/>
                </a:tc>
                <a:extLst>
                  <a:ext uri="{0D108BD9-81ED-4DB2-BD59-A6C34878D82A}">
                    <a16:rowId xmlns:a16="http://schemas.microsoft.com/office/drawing/2014/main" val="3729741747"/>
                  </a:ext>
                </a:extLst>
              </a:tr>
              <a:tr h="214060">
                <a:tc>
                  <a:txBody>
                    <a:bodyPr/>
                    <a:lstStyle/>
                    <a:p>
                      <a:pPr algn="ctr" fontAlgn="b"/>
                      <a:r>
                        <a:rPr lang="en-ID" sz="1000" u="none" strike="noStrike">
                          <a:effectLst/>
                        </a:rPr>
                        <a:t>10</a:t>
                      </a:r>
                      <a:endParaRPr lang="en-ID" sz="1000" b="0" i="0" u="none" strike="noStrike">
                        <a:effectLst/>
                        <a:latin typeface="Calibri" panose="020F0502020204030204" pitchFamily="34" charset="0"/>
                      </a:endParaRPr>
                    </a:p>
                  </a:txBody>
                  <a:tcPr marL="7023" marR="7023" marT="7023" marB="0" anchor="b"/>
                </a:tc>
                <a:tc>
                  <a:txBody>
                    <a:bodyPr/>
                    <a:lstStyle/>
                    <a:p>
                      <a:pPr algn="l" fontAlgn="b"/>
                      <a:r>
                        <a:rPr lang="en-ID" sz="1000" u="none" strike="noStrike">
                          <a:effectLst/>
                        </a:rPr>
                        <a:t>MASAMA</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2.843</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2.341</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5.184</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3.154</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3.203</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6.357</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62</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105</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167</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121</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396</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517</a:t>
                      </a:r>
                      <a:endParaRPr lang="en-ID" sz="1000" b="0" i="0" u="none" strike="noStrike">
                        <a:effectLst/>
                        <a:latin typeface="Calibri" panose="020F0502020204030204" pitchFamily="34" charset="0"/>
                      </a:endParaRPr>
                    </a:p>
                  </a:txBody>
                  <a:tcPr marL="7023" marR="7023" marT="7023" marB="0" anchor="b"/>
                </a:tc>
                <a:extLst>
                  <a:ext uri="{0D108BD9-81ED-4DB2-BD59-A6C34878D82A}">
                    <a16:rowId xmlns:a16="http://schemas.microsoft.com/office/drawing/2014/main" val="4065135952"/>
                  </a:ext>
                </a:extLst>
              </a:tr>
              <a:tr h="214060">
                <a:tc>
                  <a:txBody>
                    <a:bodyPr/>
                    <a:lstStyle/>
                    <a:p>
                      <a:pPr algn="ctr" fontAlgn="b"/>
                      <a:r>
                        <a:rPr lang="en-ID" sz="1000" u="none" strike="noStrike">
                          <a:effectLst/>
                        </a:rPr>
                        <a:t>11</a:t>
                      </a:r>
                      <a:endParaRPr lang="en-ID" sz="1000" b="0" i="0" u="none" strike="noStrike">
                        <a:effectLst/>
                        <a:latin typeface="Calibri" panose="020F0502020204030204" pitchFamily="34" charset="0"/>
                      </a:endParaRPr>
                    </a:p>
                  </a:txBody>
                  <a:tcPr marL="7023" marR="7023" marT="7023" marB="0" anchor="b"/>
                </a:tc>
                <a:tc>
                  <a:txBody>
                    <a:bodyPr/>
                    <a:lstStyle/>
                    <a:p>
                      <a:pPr algn="l" fontAlgn="b"/>
                      <a:r>
                        <a:rPr lang="en-ID" sz="1000" u="none" strike="noStrike">
                          <a:effectLst/>
                        </a:rPr>
                        <a:t>LUWUK TIMUR</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3.364</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2.680</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6.044</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3.123</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3.144</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6.267</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104</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159</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263</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110</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368</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478</a:t>
                      </a:r>
                      <a:endParaRPr lang="en-ID" sz="1000" b="0" i="0" u="none" strike="noStrike">
                        <a:effectLst/>
                        <a:latin typeface="Calibri" panose="020F0502020204030204" pitchFamily="34" charset="0"/>
                      </a:endParaRPr>
                    </a:p>
                  </a:txBody>
                  <a:tcPr marL="7023" marR="7023" marT="7023" marB="0" anchor="b"/>
                </a:tc>
                <a:extLst>
                  <a:ext uri="{0D108BD9-81ED-4DB2-BD59-A6C34878D82A}">
                    <a16:rowId xmlns:a16="http://schemas.microsoft.com/office/drawing/2014/main" val="905373866"/>
                  </a:ext>
                </a:extLst>
              </a:tr>
              <a:tr h="214060">
                <a:tc>
                  <a:txBody>
                    <a:bodyPr/>
                    <a:lstStyle/>
                    <a:p>
                      <a:pPr algn="ctr" fontAlgn="b"/>
                      <a:r>
                        <a:rPr lang="en-ID" sz="1000" u="none" strike="noStrike">
                          <a:effectLst/>
                        </a:rPr>
                        <a:t>12</a:t>
                      </a:r>
                      <a:endParaRPr lang="en-ID" sz="1000" b="0" i="0" u="none" strike="noStrike">
                        <a:effectLst/>
                        <a:latin typeface="Calibri" panose="020F0502020204030204" pitchFamily="34" charset="0"/>
                      </a:endParaRPr>
                    </a:p>
                  </a:txBody>
                  <a:tcPr marL="7023" marR="7023" marT="7023" marB="0" anchor="b"/>
                </a:tc>
                <a:tc>
                  <a:txBody>
                    <a:bodyPr/>
                    <a:lstStyle/>
                    <a:p>
                      <a:pPr algn="l" fontAlgn="b"/>
                      <a:r>
                        <a:rPr lang="en-ID" sz="1000" u="none" strike="noStrike">
                          <a:effectLst/>
                        </a:rPr>
                        <a:t>TOILI BARAT</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6.062</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4.632</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10.694</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6.101</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6.140</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12.241</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92</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129</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221</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206</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649</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855</a:t>
                      </a:r>
                      <a:endParaRPr lang="en-ID" sz="1000" b="0" i="0" u="none" strike="noStrike">
                        <a:effectLst/>
                        <a:latin typeface="Calibri" panose="020F0502020204030204" pitchFamily="34" charset="0"/>
                      </a:endParaRPr>
                    </a:p>
                  </a:txBody>
                  <a:tcPr marL="7023" marR="7023" marT="7023" marB="0" anchor="b"/>
                </a:tc>
                <a:extLst>
                  <a:ext uri="{0D108BD9-81ED-4DB2-BD59-A6C34878D82A}">
                    <a16:rowId xmlns:a16="http://schemas.microsoft.com/office/drawing/2014/main" val="318012166"/>
                  </a:ext>
                </a:extLst>
              </a:tr>
              <a:tr h="214060">
                <a:tc>
                  <a:txBody>
                    <a:bodyPr/>
                    <a:lstStyle/>
                    <a:p>
                      <a:pPr algn="ctr" fontAlgn="b"/>
                      <a:r>
                        <a:rPr lang="en-ID" sz="1000" u="none" strike="noStrike">
                          <a:effectLst/>
                        </a:rPr>
                        <a:t>13</a:t>
                      </a:r>
                      <a:endParaRPr lang="en-ID" sz="1000" b="0" i="0" u="none" strike="noStrike">
                        <a:effectLst/>
                        <a:latin typeface="Calibri" panose="020F0502020204030204" pitchFamily="34" charset="0"/>
                      </a:endParaRPr>
                    </a:p>
                  </a:txBody>
                  <a:tcPr marL="7023" marR="7023" marT="7023" marB="0" anchor="b"/>
                </a:tc>
                <a:tc>
                  <a:txBody>
                    <a:bodyPr/>
                    <a:lstStyle/>
                    <a:p>
                      <a:pPr algn="l" fontAlgn="b"/>
                      <a:r>
                        <a:rPr lang="en-ID" sz="1000" u="none" strike="noStrike">
                          <a:effectLst/>
                        </a:rPr>
                        <a:t>NUHON</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5.099</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4.051</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9.150</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4.797</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4.810</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9.607</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107</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135</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242</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173</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598</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771</a:t>
                      </a:r>
                      <a:endParaRPr lang="en-ID" sz="1000" b="0" i="0" u="none" strike="noStrike">
                        <a:effectLst/>
                        <a:latin typeface="Calibri" panose="020F0502020204030204" pitchFamily="34" charset="0"/>
                      </a:endParaRPr>
                    </a:p>
                  </a:txBody>
                  <a:tcPr marL="7023" marR="7023" marT="7023" marB="0" anchor="b"/>
                </a:tc>
                <a:extLst>
                  <a:ext uri="{0D108BD9-81ED-4DB2-BD59-A6C34878D82A}">
                    <a16:rowId xmlns:a16="http://schemas.microsoft.com/office/drawing/2014/main" val="2702140517"/>
                  </a:ext>
                </a:extLst>
              </a:tr>
              <a:tr h="214060">
                <a:tc>
                  <a:txBody>
                    <a:bodyPr/>
                    <a:lstStyle/>
                    <a:p>
                      <a:pPr algn="ctr" fontAlgn="b"/>
                      <a:r>
                        <a:rPr lang="en-ID" sz="1000" u="none" strike="noStrike">
                          <a:effectLst/>
                        </a:rPr>
                        <a:t>14</a:t>
                      </a:r>
                      <a:endParaRPr lang="en-ID" sz="1000" b="0" i="0" u="none" strike="noStrike">
                        <a:effectLst/>
                        <a:latin typeface="Calibri" panose="020F0502020204030204" pitchFamily="34" charset="0"/>
                      </a:endParaRPr>
                    </a:p>
                  </a:txBody>
                  <a:tcPr marL="7023" marR="7023" marT="7023" marB="0" anchor="b"/>
                </a:tc>
                <a:tc>
                  <a:txBody>
                    <a:bodyPr/>
                    <a:lstStyle/>
                    <a:p>
                      <a:pPr algn="l" fontAlgn="b"/>
                      <a:r>
                        <a:rPr lang="en-ID" sz="1000" u="none" strike="noStrike">
                          <a:effectLst/>
                        </a:rPr>
                        <a:t>MOILONG</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4.752</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3.929</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8.681</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4.938</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4.954</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9.892</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135</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195</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330</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231</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641</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872</a:t>
                      </a:r>
                      <a:endParaRPr lang="en-ID" sz="1000" b="0" i="0" u="none" strike="noStrike">
                        <a:effectLst/>
                        <a:latin typeface="Calibri" panose="020F0502020204030204" pitchFamily="34" charset="0"/>
                      </a:endParaRPr>
                    </a:p>
                  </a:txBody>
                  <a:tcPr marL="7023" marR="7023" marT="7023" marB="0" anchor="b"/>
                </a:tc>
                <a:extLst>
                  <a:ext uri="{0D108BD9-81ED-4DB2-BD59-A6C34878D82A}">
                    <a16:rowId xmlns:a16="http://schemas.microsoft.com/office/drawing/2014/main" val="3470050136"/>
                  </a:ext>
                </a:extLst>
              </a:tr>
              <a:tr h="214060">
                <a:tc>
                  <a:txBody>
                    <a:bodyPr/>
                    <a:lstStyle/>
                    <a:p>
                      <a:pPr algn="ctr" fontAlgn="b"/>
                      <a:r>
                        <a:rPr lang="en-ID" sz="1000" u="none" strike="noStrike">
                          <a:effectLst/>
                        </a:rPr>
                        <a:t>15</a:t>
                      </a:r>
                      <a:endParaRPr lang="en-ID" sz="1000" b="0" i="0" u="none" strike="noStrike">
                        <a:effectLst/>
                        <a:latin typeface="Calibri" panose="020F0502020204030204" pitchFamily="34" charset="0"/>
                      </a:endParaRPr>
                    </a:p>
                  </a:txBody>
                  <a:tcPr marL="7023" marR="7023" marT="7023" marB="0" anchor="b"/>
                </a:tc>
                <a:tc>
                  <a:txBody>
                    <a:bodyPr/>
                    <a:lstStyle/>
                    <a:p>
                      <a:pPr algn="l" fontAlgn="b"/>
                      <a:r>
                        <a:rPr lang="en-ID" sz="1000" u="none" strike="noStrike">
                          <a:effectLst/>
                        </a:rPr>
                        <a:t>BATUI SELATAN</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3.883</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3.199</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7.082</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3.763</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3.776</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7.539</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76</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105</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181</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106</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353</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459</a:t>
                      </a:r>
                      <a:endParaRPr lang="en-ID" sz="1000" b="0" i="0" u="none" strike="noStrike">
                        <a:effectLst/>
                        <a:latin typeface="Calibri" panose="020F0502020204030204" pitchFamily="34" charset="0"/>
                      </a:endParaRPr>
                    </a:p>
                  </a:txBody>
                  <a:tcPr marL="7023" marR="7023" marT="7023" marB="0" anchor="b"/>
                </a:tc>
                <a:extLst>
                  <a:ext uri="{0D108BD9-81ED-4DB2-BD59-A6C34878D82A}">
                    <a16:rowId xmlns:a16="http://schemas.microsoft.com/office/drawing/2014/main" val="3055026320"/>
                  </a:ext>
                </a:extLst>
              </a:tr>
              <a:tr h="214060">
                <a:tc>
                  <a:txBody>
                    <a:bodyPr/>
                    <a:lstStyle/>
                    <a:p>
                      <a:pPr algn="ctr" fontAlgn="b"/>
                      <a:r>
                        <a:rPr lang="en-ID" sz="1000" u="none" strike="noStrike">
                          <a:effectLst/>
                        </a:rPr>
                        <a:t>16</a:t>
                      </a:r>
                      <a:endParaRPr lang="en-ID" sz="1000" b="0" i="0" u="none" strike="noStrike">
                        <a:effectLst/>
                        <a:latin typeface="Calibri" panose="020F0502020204030204" pitchFamily="34" charset="0"/>
                      </a:endParaRPr>
                    </a:p>
                  </a:txBody>
                  <a:tcPr marL="7023" marR="7023" marT="7023" marB="0" anchor="b"/>
                </a:tc>
                <a:tc>
                  <a:txBody>
                    <a:bodyPr/>
                    <a:lstStyle/>
                    <a:p>
                      <a:pPr algn="l" fontAlgn="b"/>
                      <a:r>
                        <a:rPr lang="en-ID" sz="1000" u="none" strike="noStrike">
                          <a:effectLst/>
                        </a:rPr>
                        <a:t>LOBU</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1.069</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891</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1.960</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919</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920</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1.839</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31</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50</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81</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59</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179</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238</a:t>
                      </a:r>
                      <a:endParaRPr lang="en-ID" sz="1000" b="0" i="0" u="none" strike="noStrike">
                        <a:effectLst/>
                        <a:latin typeface="Calibri" panose="020F0502020204030204" pitchFamily="34" charset="0"/>
                      </a:endParaRPr>
                    </a:p>
                  </a:txBody>
                  <a:tcPr marL="7023" marR="7023" marT="7023" marB="0" anchor="b"/>
                </a:tc>
                <a:extLst>
                  <a:ext uri="{0D108BD9-81ED-4DB2-BD59-A6C34878D82A}">
                    <a16:rowId xmlns:a16="http://schemas.microsoft.com/office/drawing/2014/main" val="278922436"/>
                  </a:ext>
                </a:extLst>
              </a:tr>
              <a:tr h="214060">
                <a:tc>
                  <a:txBody>
                    <a:bodyPr/>
                    <a:lstStyle/>
                    <a:p>
                      <a:pPr algn="ctr" fontAlgn="b"/>
                      <a:r>
                        <a:rPr lang="en-ID" sz="1000" u="none" strike="noStrike">
                          <a:effectLst/>
                        </a:rPr>
                        <a:t>17</a:t>
                      </a:r>
                      <a:endParaRPr lang="en-ID" sz="1000" b="0" i="0" u="none" strike="noStrike">
                        <a:effectLst/>
                        <a:latin typeface="Calibri" panose="020F0502020204030204" pitchFamily="34" charset="0"/>
                      </a:endParaRPr>
                    </a:p>
                  </a:txBody>
                  <a:tcPr marL="7023" marR="7023" marT="7023" marB="0" anchor="b"/>
                </a:tc>
                <a:tc>
                  <a:txBody>
                    <a:bodyPr/>
                    <a:lstStyle/>
                    <a:p>
                      <a:pPr algn="l" fontAlgn="b"/>
                      <a:r>
                        <a:rPr lang="en-ID" sz="1000" u="none" strike="noStrike">
                          <a:effectLst/>
                        </a:rPr>
                        <a:t>SIMPANG RAYA</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3.730</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2.843</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6.573</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3.826</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3.870</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7.696</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73</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60</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133</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130</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422</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552</a:t>
                      </a:r>
                      <a:endParaRPr lang="en-ID" sz="1000" b="0" i="0" u="none" strike="noStrike">
                        <a:effectLst/>
                        <a:latin typeface="Calibri" panose="020F0502020204030204" pitchFamily="34" charset="0"/>
                      </a:endParaRPr>
                    </a:p>
                  </a:txBody>
                  <a:tcPr marL="7023" marR="7023" marT="7023" marB="0" anchor="b"/>
                </a:tc>
                <a:extLst>
                  <a:ext uri="{0D108BD9-81ED-4DB2-BD59-A6C34878D82A}">
                    <a16:rowId xmlns:a16="http://schemas.microsoft.com/office/drawing/2014/main" val="1842835991"/>
                  </a:ext>
                </a:extLst>
              </a:tr>
              <a:tr h="214060">
                <a:tc>
                  <a:txBody>
                    <a:bodyPr/>
                    <a:lstStyle/>
                    <a:p>
                      <a:pPr algn="ctr" fontAlgn="b"/>
                      <a:r>
                        <a:rPr lang="en-ID" sz="1000" u="none" strike="noStrike">
                          <a:effectLst/>
                        </a:rPr>
                        <a:t>18</a:t>
                      </a:r>
                      <a:endParaRPr lang="en-ID" sz="1000" b="0" i="0" u="none" strike="noStrike">
                        <a:effectLst/>
                        <a:latin typeface="Calibri" panose="020F0502020204030204" pitchFamily="34" charset="0"/>
                      </a:endParaRPr>
                    </a:p>
                  </a:txBody>
                  <a:tcPr marL="7023" marR="7023" marT="7023" marB="0" anchor="b"/>
                </a:tc>
                <a:tc>
                  <a:txBody>
                    <a:bodyPr/>
                    <a:lstStyle/>
                    <a:p>
                      <a:pPr algn="l" fontAlgn="b"/>
                      <a:r>
                        <a:rPr lang="en-ID" sz="1000" u="none" strike="noStrike">
                          <a:effectLst/>
                        </a:rPr>
                        <a:t>BALANTAK SELATAN</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1.391</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1.022</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2.413</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1.309</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1.288</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2.597</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46</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63</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109</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71</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212</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283</a:t>
                      </a:r>
                      <a:endParaRPr lang="en-ID" sz="1000" b="0" i="0" u="none" strike="noStrike">
                        <a:effectLst/>
                        <a:latin typeface="Calibri" panose="020F0502020204030204" pitchFamily="34" charset="0"/>
                      </a:endParaRPr>
                    </a:p>
                  </a:txBody>
                  <a:tcPr marL="7023" marR="7023" marT="7023" marB="0" anchor="b"/>
                </a:tc>
                <a:extLst>
                  <a:ext uri="{0D108BD9-81ED-4DB2-BD59-A6C34878D82A}">
                    <a16:rowId xmlns:a16="http://schemas.microsoft.com/office/drawing/2014/main" val="1574326851"/>
                  </a:ext>
                </a:extLst>
              </a:tr>
              <a:tr h="214060">
                <a:tc>
                  <a:txBody>
                    <a:bodyPr/>
                    <a:lstStyle/>
                    <a:p>
                      <a:pPr algn="ctr" fontAlgn="b"/>
                      <a:r>
                        <a:rPr lang="en-ID" sz="1000" u="none" strike="noStrike">
                          <a:effectLst/>
                        </a:rPr>
                        <a:t>19</a:t>
                      </a:r>
                      <a:endParaRPr lang="en-ID" sz="1000" b="0" i="0" u="none" strike="noStrike">
                        <a:effectLst/>
                        <a:latin typeface="Calibri" panose="020F0502020204030204" pitchFamily="34" charset="0"/>
                      </a:endParaRPr>
                    </a:p>
                  </a:txBody>
                  <a:tcPr marL="7023" marR="7023" marT="7023" marB="0" anchor="b"/>
                </a:tc>
                <a:tc>
                  <a:txBody>
                    <a:bodyPr/>
                    <a:lstStyle/>
                    <a:p>
                      <a:pPr algn="l" fontAlgn="b"/>
                      <a:r>
                        <a:rPr lang="en-ID" sz="1000" u="none" strike="noStrike">
                          <a:effectLst/>
                        </a:rPr>
                        <a:t>BALANTAK UTARA</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1.206</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1.063</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2.269</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1.243</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1.257</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2.500</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35</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23</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58</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44</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153</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197</a:t>
                      </a:r>
                      <a:endParaRPr lang="en-ID" sz="1000" b="0" i="0" u="none" strike="noStrike">
                        <a:effectLst/>
                        <a:latin typeface="Calibri" panose="020F0502020204030204" pitchFamily="34" charset="0"/>
                      </a:endParaRPr>
                    </a:p>
                  </a:txBody>
                  <a:tcPr marL="7023" marR="7023" marT="7023" marB="0" anchor="b"/>
                </a:tc>
                <a:extLst>
                  <a:ext uri="{0D108BD9-81ED-4DB2-BD59-A6C34878D82A}">
                    <a16:rowId xmlns:a16="http://schemas.microsoft.com/office/drawing/2014/main" val="2791879698"/>
                  </a:ext>
                </a:extLst>
              </a:tr>
              <a:tr h="214060">
                <a:tc>
                  <a:txBody>
                    <a:bodyPr/>
                    <a:lstStyle/>
                    <a:p>
                      <a:pPr algn="ctr" fontAlgn="b"/>
                      <a:r>
                        <a:rPr lang="en-ID" sz="1000" u="none" strike="noStrike">
                          <a:effectLst/>
                        </a:rPr>
                        <a:t>20</a:t>
                      </a:r>
                      <a:endParaRPr lang="en-ID" sz="1000" b="0" i="0" u="none" strike="noStrike">
                        <a:effectLst/>
                        <a:latin typeface="Calibri" panose="020F0502020204030204" pitchFamily="34" charset="0"/>
                      </a:endParaRPr>
                    </a:p>
                  </a:txBody>
                  <a:tcPr marL="7023" marR="7023" marT="7023" marB="0" anchor="b"/>
                </a:tc>
                <a:tc>
                  <a:txBody>
                    <a:bodyPr/>
                    <a:lstStyle/>
                    <a:p>
                      <a:pPr algn="l" fontAlgn="b"/>
                      <a:r>
                        <a:rPr lang="en-ID" sz="1000" u="none" strike="noStrike">
                          <a:effectLst/>
                        </a:rPr>
                        <a:t>LUWUK SELATAN</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6.516</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5.601</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12.117</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5.274</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5.327</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10.601</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218</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394</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612</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155</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777</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932</a:t>
                      </a:r>
                      <a:endParaRPr lang="en-ID" sz="1000" b="0" i="0" u="none" strike="noStrike">
                        <a:effectLst/>
                        <a:latin typeface="Calibri" panose="020F0502020204030204" pitchFamily="34" charset="0"/>
                      </a:endParaRPr>
                    </a:p>
                  </a:txBody>
                  <a:tcPr marL="7023" marR="7023" marT="7023" marB="0" anchor="b"/>
                </a:tc>
                <a:extLst>
                  <a:ext uri="{0D108BD9-81ED-4DB2-BD59-A6C34878D82A}">
                    <a16:rowId xmlns:a16="http://schemas.microsoft.com/office/drawing/2014/main" val="1930446047"/>
                  </a:ext>
                </a:extLst>
              </a:tr>
              <a:tr h="214060">
                <a:tc>
                  <a:txBody>
                    <a:bodyPr/>
                    <a:lstStyle/>
                    <a:p>
                      <a:pPr algn="ctr" fontAlgn="b"/>
                      <a:r>
                        <a:rPr lang="en-ID" sz="1000" u="none" strike="noStrike">
                          <a:effectLst/>
                        </a:rPr>
                        <a:t>21</a:t>
                      </a:r>
                      <a:endParaRPr lang="en-ID" sz="1000" b="0" i="0" u="none" strike="noStrike">
                        <a:effectLst/>
                        <a:latin typeface="Calibri" panose="020F0502020204030204" pitchFamily="34" charset="0"/>
                      </a:endParaRPr>
                    </a:p>
                  </a:txBody>
                  <a:tcPr marL="7023" marR="7023" marT="7023" marB="0" anchor="b"/>
                </a:tc>
                <a:tc>
                  <a:txBody>
                    <a:bodyPr/>
                    <a:lstStyle/>
                    <a:p>
                      <a:pPr algn="l" fontAlgn="b"/>
                      <a:r>
                        <a:rPr lang="en-ID" sz="1000" u="none" strike="noStrike">
                          <a:effectLst/>
                        </a:rPr>
                        <a:t>LUWUK UTARA</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5.108</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4.459</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9.567</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4.514</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4.598</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9.112</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219</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320</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539</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148</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565</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713</a:t>
                      </a:r>
                      <a:endParaRPr lang="en-ID" sz="1000" b="0" i="0" u="none" strike="noStrike">
                        <a:effectLst/>
                        <a:latin typeface="Calibri" panose="020F0502020204030204" pitchFamily="34" charset="0"/>
                      </a:endParaRPr>
                    </a:p>
                  </a:txBody>
                  <a:tcPr marL="7023" marR="7023" marT="7023" marB="0" anchor="b"/>
                </a:tc>
                <a:extLst>
                  <a:ext uri="{0D108BD9-81ED-4DB2-BD59-A6C34878D82A}">
                    <a16:rowId xmlns:a16="http://schemas.microsoft.com/office/drawing/2014/main" val="1491817822"/>
                  </a:ext>
                </a:extLst>
              </a:tr>
              <a:tr h="214060">
                <a:tc>
                  <a:txBody>
                    <a:bodyPr/>
                    <a:lstStyle/>
                    <a:p>
                      <a:pPr algn="ctr" fontAlgn="b"/>
                      <a:r>
                        <a:rPr lang="en-ID" sz="1000" u="none" strike="noStrike">
                          <a:effectLst/>
                        </a:rPr>
                        <a:t>22</a:t>
                      </a:r>
                      <a:endParaRPr lang="en-ID" sz="1000" b="0" i="0" u="none" strike="noStrike">
                        <a:effectLst/>
                        <a:latin typeface="Calibri" panose="020F0502020204030204" pitchFamily="34" charset="0"/>
                      </a:endParaRPr>
                    </a:p>
                  </a:txBody>
                  <a:tcPr marL="7023" marR="7023" marT="7023" marB="0" anchor="b"/>
                </a:tc>
                <a:tc>
                  <a:txBody>
                    <a:bodyPr/>
                    <a:lstStyle/>
                    <a:p>
                      <a:pPr algn="l" fontAlgn="b"/>
                      <a:r>
                        <a:rPr lang="en-ID" sz="1000" u="none" strike="noStrike">
                          <a:effectLst/>
                        </a:rPr>
                        <a:t>MANTOH</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1.881</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1.306</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3.187</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1.648</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1.708</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3.356</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43</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83</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126</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92</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236</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328</a:t>
                      </a:r>
                      <a:endParaRPr lang="en-ID" sz="1000" b="0" i="0" u="none" strike="noStrike">
                        <a:effectLst/>
                        <a:latin typeface="Calibri" panose="020F0502020204030204" pitchFamily="34" charset="0"/>
                      </a:endParaRPr>
                    </a:p>
                  </a:txBody>
                  <a:tcPr marL="7023" marR="7023" marT="7023" marB="0" anchor="b"/>
                </a:tc>
                <a:extLst>
                  <a:ext uri="{0D108BD9-81ED-4DB2-BD59-A6C34878D82A}">
                    <a16:rowId xmlns:a16="http://schemas.microsoft.com/office/drawing/2014/main" val="4024027106"/>
                  </a:ext>
                </a:extLst>
              </a:tr>
              <a:tr h="214060">
                <a:tc>
                  <a:txBody>
                    <a:bodyPr/>
                    <a:lstStyle/>
                    <a:p>
                      <a:pPr algn="ctr" fontAlgn="b"/>
                      <a:r>
                        <a:rPr lang="en-ID" sz="1000" u="none" strike="noStrike">
                          <a:effectLst/>
                        </a:rPr>
                        <a:t>23</a:t>
                      </a:r>
                      <a:endParaRPr lang="en-ID" sz="1000" b="0" i="0" u="none" strike="noStrike">
                        <a:effectLst/>
                        <a:latin typeface="Calibri" panose="020F0502020204030204" pitchFamily="34" charset="0"/>
                      </a:endParaRPr>
                    </a:p>
                  </a:txBody>
                  <a:tcPr marL="7023" marR="7023" marT="7023" marB="0" anchor="b"/>
                </a:tc>
                <a:tc>
                  <a:txBody>
                    <a:bodyPr/>
                    <a:lstStyle/>
                    <a:p>
                      <a:pPr algn="l" fontAlgn="b"/>
                      <a:r>
                        <a:rPr lang="en-ID" sz="1000" u="none" strike="noStrike">
                          <a:effectLst/>
                        </a:rPr>
                        <a:t>NAMBO</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2.188</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1.858</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4.046</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1.981</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2.024</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4.005</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88</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129</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217</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101</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444</a:t>
                      </a:r>
                      <a:endParaRPr lang="en-ID" sz="1000" b="0"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545</a:t>
                      </a:r>
                      <a:endParaRPr lang="en-ID" sz="1000" b="0" i="0" u="none" strike="noStrike">
                        <a:effectLst/>
                        <a:latin typeface="Calibri" panose="020F0502020204030204" pitchFamily="34" charset="0"/>
                      </a:endParaRPr>
                    </a:p>
                  </a:txBody>
                  <a:tcPr marL="7023" marR="7023" marT="7023" marB="0" anchor="b"/>
                </a:tc>
                <a:extLst>
                  <a:ext uri="{0D108BD9-81ED-4DB2-BD59-A6C34878D82A}">
                    <a16:rowId xmlns:a16="http://schemas.microsoft.com/office/drawing/2014/main" val="2249693940"/>
                  </a:ext>
                </a:extLst>
              </a:tr>
              <a:tr h="222980">
                <a:tc>
                  <a:txBody>
                    <a:bodyPr/>
                    <a:lstStyle/>
                    <a:p>
                      <a:pPr algn="ctr" fontAlgn="b"/>
                      <a:r>
                        <a:rPr lang="en-ID" sz="1000" u="none" strike="noStrike">
                          <a:effectLst/>
                        </a:rPr>
                        <a:t> </a:t>
                      </a:r>
                      <a:endParaRPr lang="en-ID" sz="1000" b="0" i="0" u="none" strike="noStrike">
                        <a:effectLst/>
                        <a:latin typeface="Calibri" panose="020F0502020204030204" pitchFamily="34" charset="0"/>
                      </a:endParaRPr>
                    </a:p>
                  </a:txBody>
                  <a:tcPr marL="7023" marR="7023" marT="7023" marB="0" anchor="b"/>
                </a:tc>
                <a:tc>
                  <a:txBody>
                    <a:bodyPr/>
                    <a:lstStyle/>
                    <a:p>
                      <a:pPr algn="l" fontAlgn="b"/>
                      <a:r>
                        <a:rPr lang="en-ID" sz="1000" u="none" strike="noStrike" dirty="0">
                          <a:effectLst/>
                        </a:rPr>
                        <a:t>TOTAL</a:t>
                      </a:r>
                      <a:endParaRPr lang="en-ID" sz="1000" b="1" i="0" u="none" strike="noStrike" dirty="0">
                        <a:effectLst/>
                        <a:latin typeface="Calibri" panose="020F0502020204030204" pitchFamily="34" charset="0"/>
                      </a:endParaRPr>
                    </a:p>
                  </a:txBody>
                  <a:tcPr marL="7023" marR="7023" marT="7023" marB="0" anchor="b"/>
                </a:tc>
                <a:tc>
                  <a:txBody>
                    <a:bodyPr/>
                    <a:lstStyle/>
                    <a:p>
                      <a:pPr algn="ctr" fontAlgn="b"/>
                      <a:r>
                        <a:rPr lang="en-ID" sz="1000" u="none" strike="noStrike">
                          <a:effectLst/>
                        </a:rPr>
                        <a:t>94.604</a:t>
                      </a:r>
                      <a:endParaRPr lang="en-ID" sz="1000" b="1"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77.286</a:t>
                      </a:r>
                      <a:endParaRPr lang="en-ID" sz="1000" b="1"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dirty="0">
                          <a:effectLst/>
                        </a:rPr>
                        <a:t>171.890</a:t>
                      </a:r>
                      <a:endParaRPr lang="en-ID" sz="1000" b="1" i="0" u="none" strike="noStrike" dirty="0">
                        <a:effectLst/>
                        <a:latin typeface="Calibri" panose="020F0502020204030204" pitchFamily="34" charset="0"/>
                      </a:endParaRPr>
                    </a:p>
                  </a:txBody>
                  <a:tcPr marL="7023" marR="7023" marT="7023" marB="0" anchor="b"/>
                </a:tc>
                <a:tc>
                  <a:txBody>
                    <a:bodyPr/>
                    <a:lstStyle/>
                    <a:p>
                      <a:pPr algn="ctr" fontAlgn="b"/>
                      <a:r>
                        <a:rPr lang="en-ID" sz="1000" u="none" strike="noStrike">
                          <a:effectLst/>
                        </a:rPr>
                        <a:t>87.902</a:t>
                      </a:r>
                      <a:endParaRPr lang="en-ID" sz="1000" b="1"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dirty="0">
                          <a:effectLst/>
                        </a:rPr>
                        <a:t>88.660</a:t>
                      </a:r>
                      <a:endParaRPr lang="en-ID" sz="1000" b="1" i="0" u="none" strike="noStrike" dirty="0">
                        <a:effectLst/>
                        <a:latin typeface="Calibri" panose="020F0502020204030204" pitchFamily="34" charset="0"/>
                      </a:endParaRPr>
                    </a:p>
                  </a:txBody>
                  <a:tcPr marL="7023" marR="7023" marT="7023" marB="0" anchor="b"/>
                </a:tc>
                <a:tc>
                  <a:txBody>
                    <a:bodyPr/>
                    <a:lstStyle/>
                    <a:p>
                      <a:pPr algn="ctr" fontAlgn="b"/>
                      <a:r>
                        <a:rPr lang="en-ID" sz="1000" u="none" strike="noStrike" dirty="0">
                          <a:effectLst/>
                        </a:rPr>
                        <a:t>176.562</a:t>
                      </a:r>
                      <a:endParaRPr lang="en-ID" sz="1000" b="1" i="0" u="none" strike="noStrike" dirty="0">
                        <a:effectLst/>
                        <a:latin typeface="Calibri" panose="020F0502020204030204" pitchFamily="34" charset="0"/>
                      </a:endParaRPr>
                    </a:p>
                  </a:txBody>
                  <a:tcPr marL="7023" marR="7023" marT="7023" marB="0" anchor="b"/>
                </a:tc>
                <a:tc>
                  <a:txBody>
                    <a:bodyPr/>
                    <a:lstStyle/>
                    <a:p>
                      <a:pPr algn="ctr" fontAlgn="b"/>
                      <a:r>
                        <a:rPr lang="en-ID" sz="1000" u="none" strike="noStrike">
                          <a:effectLst/>
                        </a:rPr>
                        <a:t>2.707</a:t>
                      </a:r>
                      <a:endParaRPr lang="en-ID" sz="1000" b="1"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4.095</a:t>
                      </a:r>
                      <a:endParaRPr lang="en-ID" sz="1000" b="1"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6.802</a:t>
                      </a:r>
                      <a:endParaRPr lang="en-ID" sz="1000" b="1"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3.323</a:t>
                      </a:r>
                      <a:endParaRPr lang="en-ID" sz="1000" b="1"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a:effectLst/>
                        </a:rPr>
                        <a:t>11.941</a:t>
                      </a:r>
                      <a:endParaRPr lang="en-ID" sz="1000" b="1" i="0" u="none" strike="noStrike">
                        <a:effectLst/>
                        <a:latin typeface="Calibri" panose="020F0502020204030204" pitchFamily="34" charset="0"/>
                      </a:endParaRPr>
                    </a:p>
                  </a:txBody>
                  <a:tcPr marL="7023" marR="7023" marT="7023" marB="0" anchor="b"/>
                </a:tc>
                <a:tc>
                  <a:txBody>
                    <a:bodyPr/>
                    <a:lstStyle/>
                    <a:p>
                      <a:pPr algn="ctr" fontAlgn="b"/>
                      <a:r>
                        <a:rPr lang="en-ID" sz="1000" u="none" strike="noStrike" dirty="0">
                          <a:effectLst/>
                        </a:rPr>
                        <a:t>15.264</a:t>
                      </a:r>
                      <a:endParaRPr lang="en-ID" sz="1000" b="1" i="0" u="none" strike="noStrike" dirty="0">
                        <a:effectLst/>
                        <a:latin typeface="Calibri" panose="020F0502020204030204" pitchFamily="34" charset="0"/>
                      </a:endParaRPr>
                    </a:p>
                  </a:txBody>
                  <a:tcPr marL="7023" marR="7023" marT="7023" marB="0" anchor="b"/>
                </a:tc>
                <a:extLst>
                  <a:ext uri="{0D108BD9-81ED-4DB2-BD59-A6C34878D82A}">
                    <a16:rowId xmlns:a16="http://schemas.microsoft.com/office/drawing/2014/main" val="3868037599"/>
                  </a:ext>
                </a:extLst>
              </a:tr>
            </a:tbl>
          </a:graphicData>
        </a:graphic>
      </p:graphicFrame>
      <p:sp>
        <p:nvSpPr>
          <p:cNvPr id="4" name="TextBox 3">
            <a:extLst>
              <a:ext uri="{FF2B5EF4-FFF2-40B4-BE49-F238E27FC236}">
                <a16:creationId xmlns:a16="http://schemas.microsoft.com/office/drawing/2014/main" id="{B3202C58-71E6-95A7-BCAF-59A6F1D54B8B}"/>
              </a:ext>
            </a:extLst>
          </p:cNvPr>
          <p:cNvSpPr txBox="1"/>
          <p:nvPr/>
        </p:nvSpPr>
        <p:spPr>
          <a:xfrm rot="16200000">
            <a:off x="408380" y="4311328"/>
            <a:ext cx="969666" cy="342710"/>
          </a:xfrm>
          <a:prstGeom prst="rect">
            <a:avLst/>
          </a:prstGeom>
          <a:noFill/>
        </p:spPr>
        <p:txBody>
          <a:bodyPr wrap="none" lIns="80316" tIns="40158" rIns="80316" bIns="40158" rtlCol="0">
            <a:spAutoFit/>
          </a:bodyPr>
          <a:lstStyle/>
          <a:p>
            <a:r>
              <a:rPr lang="id-ID" dirty="0"/>
              <a:t>Tabel 1.</a:t>
            </a:r>
            <a:r>
              <a:rPr lang="en-US" dirty="0"/>
              <a:t>6</a:t>
            </a:r>
            <a:endParaRPr lang="id-ID" dirty="0"/>
          </a:p>
        </p:txBody>
      </p:sp>
      <p:sp>
        <p:nvSpPr>
          <p:cNvPr id="5" name="TextBox 4">
            <a:extLst>
              <a:ext uri="{FF2B5EF4-FFF2-40B4-BE49-F238E27FC236}">
                <a16:creationId xmlns:a16="http://schemas.microsoft.com/office/drawing/2014/main" id="{D77857AA-9203-BAA3-48AF-72C7FDAC4BC2}"/>
              </a:ext>
            </a:extLst>
          </p:cNvPr>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6" name="Straight Connector 5">
            <a:extLst>
              <a:ext uri="{FF2B5EF4-FFF2-40B4-BE49-F238E27FC236}">
                <a16:creationId xmlns:a16="http://schemas.microsoft.com/office/drawing/2014/main" id="{0F4C3EEE-5695-F778-D831-3D0191D0B9B3}"/>
              </a:ext>
            </a:extLst>
          </p:cNvPr>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1934B7F-9407-7C77-DBAF-AA8C19E2BB93}"/>
              </a:ext>
            </a:extLst>
          </p:cNvPr>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Oval 16">
            <a:extLst>
              <a:ext uri="{FF2B5EF4-FFF2-40B4-BE49-F238E27FC236}">
                <a16:creationId xmlns:a16="http://schemas.microsoft.com/office/drawing/2014/main" id="{B3151482-93A2-EC6F-CE7B-D0127B23960B}"/>
              </a:ext>
            </a:extLst>
          </p:cNvPr>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a:solidFill>
                  <a:srgbClr val="FFFFFF"/>
                </a:solidFill>
                <a:latin typeface="Tahoma" pitchFamily="34" charset="0"/>
                <a:ea typeface="Tahoma" pitchFamily="34" charset="0"/>
                <a:cs typeface="Tahoma" pitchFamily="34" charset="0"/>
              </a:rPr>
              <a:t>21</a:t>
            </a:r>
          </a:p>
        </p:txBody>
      </p:sp>
    </p:spTree>
    <p:extLst>
      <p:ext uri="{BB962C8B-B14F-4D97-AF65-F5344CB8AC3E}">
        <p14:creationId xmlns:p14="http://schemas.microsoft.com/office/powerpoint/2010/main" val="730660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50288" y="480101"/>
            <a:ext cx="8945772" cy="5897846"/>
          </a:xfrm>
        </p:spPr>
        <p:txBody>
          <a:bodyPr>
            <a:noAutofit/>
          </a:bodyPr>
          <a:lstStyle/>
          <a:p>
            <a:pPr marL="1010127" lvl="2" indent="-401576" algn="just">
              <a:buClrTx/>
              <a:buFont typeface="+mj-lt"/>
              <a:buAutoNum type="arabicPeriod" startAt="2"/>
            </a:pPr>
            <a:r>
              <a:rPr lang="id-ID" sz="1700" dirty="0"/>
              <a:t>Jumlah </a:t>
            </a:r>
            <a:r>
              <a:rPr lang="en-US" sz="1700" dirty="0" err="1"/>
              <a:t>Kepala</a:t>
            </a:r>
            <a:r>
              <a:rPr lang="en-US" sz="1700" dirty="0"/>
              <a:t> </a:t>
            </a:r>
            <a:r>
              <a:rPr lang="en-US" sz="1700" dirty="0" err="1"/>
              <a:t>Keluarga</a:t>
            </a:r>
            <a:r>
              <a:rPr lang="en-US" sz="1700" dirty="0"/>
              <a:t> </a:t>
            </a:r>
            <a:r>
              <a:rPr lang="id-ID" sz="1700" dirty="0"/>
              <a:t>			 ............................................... 	15</a:t>
            </a:r>
          </a:p>
          <a:p>
            <a:pPr marL="1010127" lvl="2" indent="-401576">
              <a:buClrTx/>
              <a:buFont typeface="+mj-lt"/>
              <a:buAutoNum type="arabicPeriod" startAt="2"/>
            </a:pPr>
            <a:r>
              <a:rPr lang="id-ID" sz="1700" dirty="0"/>
              <a:t>Jumlah Penduduk dan Persentasi Penduduk berdasarkan                                                                            Kelompok Umur </a:t>
            </a:r>
            <a:r>
              <a:rPr lang="en-US" sz="1700" dirty="0"/>
              <a:t>		</a:t>
            </a:r>
            <a:r>
              <a:rPr lang="id-ID" sz="1700" dirty="0"/>
              <a:t> 		 ............................................... 	1</a:t>
            </a:r>
            <a:r>
              <a:rPr lang="en-US" sz="1700" dirty="0"/>
              <a:t>7</a:t>
            </a:r>
            <a:endParaRPr lang="id-ID" sz="1700" dirty="0"/>
          </a:p>
          <a:p>
            <a:pPr marL="1010127" lvl="2" indent="-401576">
              <a:buClrTx/>
              <a:buFont typeface="+mj-lt"/>
              <a:buAutoNum type="arabicPeriod" startAt="2"/>
            </a:pPr>
            <a:r>
              <a:rPr lang="id-ID" sz="1700" dirty="0"/>
              <a:t>Jumlah Penduduk Berdasarkan Status Hubungan                                                                    Keluarga 				 ............................................... 	1</a:t>
            </a:r>
            <a:r>
              <a:rPr lang="en-US" sz="1700" dirty="0"/>
              <a:t>8</a:t>
            </a:r>
            <a:endParaRPr lang="id-ID" sz="1700" dirty="0"/>
          </a:p>
          <a:p>
            <a:pPr marL="1010127" lvl="2" indent="-401576" algn="just">
              <a:buClrTx/>
              <a:buFont typeface="+mj-lt"/>
              <a:buAutoNum type="arabicPeriod" startAt="2"/>
            </a:pPr>
            <a:r>
              <a:rPr lang="id-ID" sz="1700" dirty="0"/>
              <a:t>Jumlah Penduduk Wajib KTP-el </a:t>
            </a:r>
            <a:r>
              <a:rPr lang="en-US" sz="1700" dirty="0"/>
              <a:t>dan Target </a:t>
            </a:r>
            <a:r>
              <a:rPr lang="en-US" sz="1700" dirty="0" err="1"/>
              <a:t>Perekaman</a:t>
            </a:r>
            <a:r>
              <a:rPr lang="id-ID" sz="1700" dirty="0"/>
              <a:t>		                          </a:t>
            </a:r>
            <a:r>
              <a:rPr lang="en-US" sz="1700" dirty="0" err="1"/>
              <a:t>Wajib</a:t>
            </a:r>
            <a:r>
              <a:rPr lang="en-US" sz="1700" dirty="0"/>
              <a:t> </a:t>
            </a:r>
            <a:r>
              <a:rPr lang="en-US" sz="1700" dirty="0" err="1"/>
              <a:t>KTPel</a:t>
            </a:r>
            <a:r>
              <a:rPr lang="en-US" sz="1700" dirty="0"/>
              <a:t> </a:t>
            </a:r>
            <a:r>
              <a:rPr lang="en-US" sz="1700" dirty="0" err="1"/>
              <a:t>Pemula</a:t>
            </a:r>
            <a:r>
              <a:rPr lang="id-ID" sz="1700" dirty="0"/>
              <a:t>			 ............................................... 	</a:t>
            </a:r>
            <a:r>
              <a:rPr lang="en-US" sz="1700" dirty="0"/>
              <a:t>20</a:t>
            </a:r>
            <a:endParaRPr lang="id-ID" sz="1700" dirty="0"/>
          </a:p>
          <a:p>
            <a:pPr marL="1010127" lvl="2" indent="-401576" algn="just">
              <a:buClrTx/>
              <a:buFont typeface="+mj-lt"/>
              <a:buAutoNum type="arabicPeriod" startAt="2"/>
            </a:pPr>
            <a:r>
              <a:rPr lang="en-US" sz="1700" dirty="0" err="1"/>
              <a:t>Penduduk</a:t>
            </a:r>
            <a:r>
              <a:rPr lang="en-US" sz="1700" dirty="0"/>
              <a:t> </a:t>
            </a:r>
            <a:r>
              <a:rPr lang="id-ID" sz="1700" dirty="0"/>
              <a:t>Berdasarkan Status Perkawinan</a:t>
            </a:r>
            <a:r>
              <a:rPr lang="en-US" sz="1700" dirty="0"/>
              <a:t>	</a:t>
            </a:r>
            <a:r>
              <a:rPr lang="id-ID" sz="1700" dirty="0"/>
              <a:t>.............................................. 	2</a:t>
            </a:r>
            <a:r>
              <a:rPr lang="en-US" sz="1700" dirty="0"/>
              <a:t>1</a:t>
            </a:r>
            <a:endParaRPr lang="id-ID" sz="1700" dirty="0"/>
          </a:p>
          <a:p>
            <a:pPr marL="1010127" lvl="2" indent="-401576" algn="just">
              <a:buClrTx/>
              <a:buFont typeface="+mj-lt"/>
              <a:buAutoNum type="arabicPeriod" startAt="2"/>
            </a:pPr>
            <a:r>
              <a:rPr lang="en-US" sz="1700" dirty="0" err="1"/>
              <a:t>Penduduk</a:t>
            </a:r>
            <a:r>
              <a:rPr lang="en-US" sz="1700" dirty="0"/>
              <a:t> </a:t>
            </a:r>
            <a:r>
              <a:rPr lang="en-US" sz="1700" dirty="0" err="1"/>
              <a:t>Berdasarkan</a:t>
            </a:r>
            <a:r>
              <a:rPr lang="en-US" sz="1700" dirty="0"/>
              <a:t> </a:t>
            </a:r>
            <a:r>
              <a:rPr lang="en-US" sz="1700" dirty="0" err="1"/>
              <a:t>Usia</a:t>
            </a:r>
            <a:r>
              <a:rPr lang="en-US" sz="1700" dirty="0"/>
              <a:t> </a:t>
            </a:r>
            <a:r>
              <a:rPr lang="en-US" sz="1700" dirty="0" err="1"/>
              <a:t>Muda,Produktif</a:t>
            </a:r>
            <a:r>
              <a:rPr lang="en-US" sz="1700" dirty="0"/>
              <a:t>				     dan  </a:t>
            </a:r>
            <a:r>
              <a:rPr lang="en-US" sz="1700" dirty="0" err="1"/>
              <a:t>Tua</a:t>
            </a:r>
            <a:r>
              <a:rPr lang="en-US" sz="1700" dirty="0"/>
              <a:t>					</a:t>
            </a:r>
            <a:r>
              <a:rPr lang="id-ID" sz="1700" dirty="0"/>
              <a:t>............................................. 	23</a:t>
            </a:r>
          </a:p>
          <a:p>
            <a:pPr marL="1010127" lvl="2" indent="-401576" algn="just">
              <a:buClrTx/>
              <a:buFont typeface="+mj-lt"/>
              <a:buAutoNum type="arabicPeriod" startAt="2"/>
            </a:pPr>
            <a:r>
              <a:rPr lang="en-US" sz="1700" dirty="0" err="1"/>
              <a:t>Kepadatan</a:t>
            </a:r>
            <a:r>
              <a:rPr lang="en-US" sz="1700" dirty="0"/>
              <a:t> </a:t>
            </a:r>
            <a:r>
              <a:rPr lang="en-US" sz="1700" dirty="0" err="1"/>
              <a:t>Penduduk</a:t>
            </a:r>
            <a:r>
              <a:rPr lang="en-US" sz="1700" dirty="0"/>
              <a:t>		</a:t>
            </a:r>
            <a:r>
              <a:rPr lang="id-ID" sz="1700" dirty="0"/>
              <a:t>	 ............................................... 	2</a:t>
            </a:r>
            <a:r>
              <a:rPr lang="en-US" sz="1700" dirty="0"/>
              <a:t>5</a:t>
            </a:r>
            <a:endParaRPr lang="id-ID" sz="1700" dirty="0"/>
          </a:p>
          <a:p>
            <a:pPr marL="1010127" lvl="2" indent="-401576" algn="just">
              <a:buClrTx/>
              <a:buFont typeface="+mj-lt"/>
              <a:buAutoNum type="arabicPeriod" startAt="2"/>
            </a:pPr>
            <a:r>
              <a:rPr lang="en-US" sz="1700" dirty="0" err="1"/>
              <a:t>Pindah</a:t>
            </a:r>
            <a:r>
              <a:rPr lang="en-US" sz="1700" dirty="0"/>
              <a:t> </a:t>
            </a:r>
            <a:r>
              <a:rPr lang="en-US" sz="1700" dirty="0" err="1"/>
              <a:t>Datang</a:t>
            </a:r>
            <a:r>
              <a:rPr lang="en-US" sz="1700" dirty="0"/>
              <a:t> </a:t>
            </a:r>
            <a:r>
              <a:rPr lang="en-US" sz="1700" dirty="0" err="1"/>
              <a:t>Penduduk</a:t>
            </a:r>
            <a:r>
              <a:rPr lang="en-US" sz="1700" dirty="0"/>
              <a:t>		</a:t>
            </a:r>
            <a:r>
              <a:rPr lang="id-ID" sz="1700" dirty="0"/>
              <a:t>	 ............................................... 	2</a:t>
            </a:r>
            <a:r>
              <a:rPr lang="en-US" sz="1700" dirty="0"/>
              <a:t>7</a:t>
            </a:r>
            <a:endParaRPr lang="id-ID" sz="1700" dirty="0"/>
          </a:p>
          <a:p>
            <a:pPr marL="608551" lvl="2" indent="0" algn="just">
              <a:buClrTx/>
              <a:buNone/>
            </a:pPr>
            <a:r>
              <a:rPr lang="en-US" sz="1700" dirty="0"/>
              <a:t>	  - </a:t>
            </a:r>
            <a:r>
              <a:rPr lang="en-US" sz="1700" dirty="0" err="1"/>
              <a:t>Migrasi</a:t>
            </a:r>
            <a:r>
              <a:rPr lang="en-US" sz="1700" dirty="0"/>
              <a:t> </a:t>
            </a:r>
            <a:r>
              <a:rPr lang="en-US" sz="1700" dirty="0" err="1"/>
              <a:t>Keluar</a:t>
            </a:r>
            <a:r>
              <a:rPr lang="en-US" sz="1700" dirty="0"/>
              <a:t> (</a:t>
            </a:r>
            <a:r>
              <a:rPr lang="en-US" sz="1700" dirty="0" err="1"/>
              <a:t>Pindah</a:t>
            </a:r>
            <a:r>
              <a:rPr lang="en-US" sz="1700" dirty="0"/>
              <a:t> </a:t>
            </a:r>
            <a:r>
              <a:rPr lang="en-US" sz="1700" dirty="0" err="1"/>
              <a:t>Penduduk</a:t>
            </a:r>
            <a:r>
              <a:rPr lang="en-US" sz="1700" dirty="0"/>
              <a:t>)</a:t>
            </a:r>
            <a:r>
              <a:rPr lang="id-ID" sz="1700" dirty="0"/>
              <a:t>		 ............................................... 	27</a:t>
            </a:r>
            <a:endParaRPr lang="en-US" sz="1700" dirty="0"/>
          </a:p>
          <a:p>
            <a:pPr marL="608551" lvl="2" indent="0" algn="just">
              <a:buClrTx/>
              <a:buNone/>
            </a:pPr>
            <a:r>
              <a:rPr lang="en-US" sz="1700" dirty="0"/>
              <a:t>	  - </a:t>
            </a:r>
            <a:r>
              <a:rPr lang="en-US" sz="1700" dirty="0" err="1"/>
              <a:t>Migrasi</a:t>
            </a:r>
            <a:r>
              <a:rPr lang="en-US" sz="1700" dirty="0"/>
              <a:t> Masuk (</a:t>
            </a:r>
            <a:r>
              <a:rPr lang="en-US" sz="1700" dirty="0" err="1"/>
              <a:t>Kedatangan</a:t>
            </a:r>
            <a:r>
              <a:rPr lang="en-US" sz="1700" dirty="0"/>
              <a:t> </a:t>
            </a:r>
            <a:r>
              <a:rPr lang="en-US" sz="1700" dirty="0" err="1"/>
              <a:t>Penduduk</a:t>
            </a:r>
            <a:r>
              <a:rPr lang="en-US" sz="1700" dirty="0"/>
              <a:t>)	</a:t>
            </a:r>
            <a:r>
              <a:rPr lang="id-ID" sz="1700" dirty="0"/>
              <a:t> ............................................... 	</a:t>
            </a:r>
            <a:r>
              <a:rPr lang="en-US" sz="1700" dirty="0"/>
              <a:t>30</a:t>
            </a:r>
            <a:endParaRPr lang="id-ID" sz="1700" dirty="0"/>
          </a:p>
          <a:p>
            <a:pPr marL="760037" lvl="1" indent="-401576" algn="just">
              <a:buClrTx/>
              <a:buFont typeface="+mj-lt"/>
              <a:buAutoNum type="alphaUcPeriod" startAt="2"/>
            </a:pPr>
            <a:r>
              <a:rPr lang="id-ID" sz="1700" dirty="0"/>
              <a:t>Data Kualitas penduduk	 ................................................................................ 	3</a:t>
            </a:r>
            <a:r>
              <a:rPr lang="en-US" sz="1700" dirty="0"/>
              <a:t>3</a:t>
            </a:r>
            <a:endParaRPr lang="id-ID" sz="1700" dirty="0"/>
          </a:p>
          <a:p>
            <a:pPr marL="1010127" lvl="2" indent="-401576" algn="just">
              <a:buClrTx/>
              <a:buFont typeface="+mj-lt"/>
              <a:buAutoNum type="arabicPeriod"/>
            </a:pPr>
            <a:r>
              <a:rPr lang="en-US" sz="1700" dirty="0" err="1"/>
              <a:t>Laju</a:t>
            </a:r>
            <a:r>
              <a:rPr lang="en-US" sz="1700" dirty="0"/>
              <a:t> </a:t>
            </a:r>
            <a:r>
              <a:rPr lang="en-US" sz="1700" dirty="0" err="1"/>
              <a:t>Pertumbuhan</a:t>
            </a:r>
            <a:r>
              <a:rPr lang="en-US" sz="1700" dirty="0"/>
              <a:t> </a:t>
            </a:r>
            <a:r>
              <a:rPr lang="en-US" sz="1700" dirty="0" err="1"/>
              <a:t>Penduduk</a:t>
            </a:r>
            <a:r>
              <a:rPr lang="id-ID" sz="1700" dirty="0"/>
              <a:t>	 </a:t>
            </a:r>
            <a:r>
              <a:rPr lang="en-US" sz="1700" dirty="0"/>
              <a:t>	</a:t>
            </a:r>
            <a:r>
              <a:rPr lang="id-ID" sz="1700" dirty="0"/>
              <a:t>............................................... 	3</a:t>
            </a:r>
            <a:r>
              <a:rPr lang="en-US" sz="1700" dirty="0"/>
              <a:t>3</a:t>
            </a:r>
            <a:endParaRPr lang="id-ID" sz="1700" dirty="0"/>
          </a:p>
          <a:p>
            <a:pPr marL="1010127" lvl="2" indent="-401576" algn="just">
              <a:buClrTx/>
              <a:buFont typeface="+mj-lt"/>
              <a:buAutoNum type="arabicPeriod"/>
            </a:pPr>
            <a:r>
              <a:rPr lang="en-US" sz="1700" dirty="0" err="1"/>
              <a:t>Penyandang</a:t>
            </a:r>
            <a:r>
              <a:rPr lang="en-US" sz="1700" dirty="0"/>
              <a:t> </a:t>
            </a:r>
            <a:r>
              <a:rPr lang="en-US" sz="1700" dirty="0" err="1"/>
              <a:t>Cacat</a:t>
            </a:r>
            <a:r>
              <a:rPr lang="en-US" sz="1700" dirty="0"/>
              <a:t>			</a:t>
            </a:r>
            <a:r>
              <a:rPr lang="id-ID" sz="1700" dirty="0"/>
              <a:t>	 ............................................... 	3</a:t>
            </a:r>
            <a:r>
              <a:rPr lang="en-US" sz="1700" dirty="0"/>
              <a:t>5</a:t>
            </a:r>
            <a:endParaRPr lang="id-ID" sz="1700" dirty="0"/>
          </a:p>
          <a:p>
            <a:pPr marL="1010127" lvl="2" indent="-401576" algn="just">
              <a:buClrTx/>
              <a:buFont typeface="+mj-lt"/>
              <a:buAutoNum type="arabicPeriod"/>
            </a:pPr>
            <a:r>
              <a:rPr lang="id-ID" sz="1700" dirty="0"/>
              <a:t>Data Angka </a:t>
            </a:r>
            <a:r>
              <a:rPr lang="en-US" sz="1700" dirty="0"/>
              <a:t>Pendidikan		</a:t>
            </a:r>
            <a:r>
              <a:rPr lang="id-ID" sz="1700" dirty="0"/>
              <a:t>	 ............................................... 	37</a:t>
            </a:r>
          </a:p>
          <a:p>
            <a:pPr marL="1010127" lvl="2" indent="-401576" algn="just">
              <a:buFont typeface="+mj-lt"/>
              <a:buAutoNum type="arabicPeriod"/>
            </a:pPr>
            <a:endParaRPr lang="id-ID" sz="1700" dirty="0"/>
          </a:p>
          <a:p>
            <a:pPr algn="just">
              <a:buNone/>
            </a:pPr>
            <a:r>
              <a:rPr lang="id-ID" sz="1700" dirty="0"/>
              <a:t>	</a:t>
            </a:r>
          </a:p>
        </p:txBody>
      </p:sp>
      <p:sp>
        <p:nvSpPr>
          <p:cNvPr id="9" name="TextBox 8"/>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0" name="Straight Connector 9"/>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iii</a:t>
            </a:r>
            <a:endParaRPr lang="en-US" sz="1300" b="1" dirty="0">
              <a:solidFill>
                <a:srgbClr val="FFFFFF"/>
              </a:solidFill>
              <a:latin typeface="Tahoma" pitchFamily="34" charset="0"/>
              <a:ea typeface="Tahoma" pitchFamily="34" charset="0"/>
              <a:cs typeface="Tahoma"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23936" y="5311173"/>
            <a:ext cx="7500172" cy="1127541"/>
          </a:xfrm>
          <a:prstGeom prst="rect">
            <a:avLst/>
          </a:prstGeom>
          <a:noFill/>
        </p:spPr>
        <p:txBody>
          <a:bodyPr wrap="square" lIns="80316" tIns="40158" rIns="80316" bIns="40158" rtlCol="0">
            <a:spAutoFit/>
          </a:bodyPr>
          <a:lstStyle/>
          <a:p>
            <a:pPr algn="just"/>
            <a:r>
              <a:rPr lang="en-US" dirty="0" err="1"/>
              <a:t>Persentase</a:t>
            </a:r>
            <a:r>
              <a:rPr lang="en-US" dirty="0"/>
              <a:t> </a:t>
            </a:r>
            <a:r>
              <a:rPr lang="en-US" dirty="0" err="1"/>
              <a:t>Pendudukan</a:t>
            </a:r>
            <a:r>
              <a:rPr lang="en-US" dirty="0"/>
              <a:t> yang </a:t>
            </a:r>
            <a:r>
              <a:rPr lang="en-US" dirty="0" err="1"/>
              <a:t>berdasarkan</a:t>
            </a:r>
            <a:r>
              <a:rPr lang="en-US" dirty="0"/>
              <a:t> Status </a:t>
            </a:r>
            <a:r>
              <a:rPr lang="en-US" dirty="0" err="1"/>
              <a:t>Perkawinan</a:t>
            </a:r>
            <a:r>
              <a:rPr lang="en-US" dirty="0"/>
              <a:t> </a:t>
            </a:r>
            <a:r>
              <a:rPr lang="en-US" dirty="0" err="1"/>
              <a:t>terbagi</a:t>
            </a:r>
            <a:r>
              <a:rPr lang="en-US" dirty="0"/>
              <a:t> </a:t>
            </a:r>
            <a:r>
              <a:rPr lang="en-US" dirty="0" err="1"/>
              <a:t>menjadi</a:t>
            </a:r>
            <a:r>
              <a:rPr lang="en-US" dirty="0"/>
              <a:t> </a:t>
            </a:r>
            <a:r>
              <a:rPr lang="en-US" dirty="0" err="1"/>
              <a:t>empat</a:t>
            </a:r>
            <a:r>
              <a:rPr lang="en-US" dirty="0"/>
              <a:t> </a:t>
            </a:r>
            <a:r>
              <a:rPr lang="en-US" dirty="0" err="1"/>
              <a:t>dimana</a:t>
            </a:r>
            <a:r>
              <a:rPr lang="en-US" dirty="0"/>
              <a:t> </a:t>
            </a:r>
            <a:r>
              <a:rPr lang="en-US" dirty="0" err="1"/>
              <a:t>dinominasi</a:t>
            </a:r>
            <a:r>
              <a:rPr lang="en-US" dirty="0"/>
              <a:t> oleh </a:t>
            </a:r>
            <a:r>
              <a:rPr lang="en-US" dirty="0" err="1"/>
              <a:t>penduduk</a:t>
            </a:r>
            <a:r>
              <a:rPr lang="en-US" dirty="0"/>
              <a:t> yang </a:t>
            </a:r>
            <a:r>
              <a:rPr lang="en-US" dirty="0" err="1"/>
              <a:t>berstatus</a:t>
            </a:r>
            <a:r>
              <a:rPr lang="en-US" dirty="0"/>
              <a:t> </a:t>
            </a:r>
            <a:r>
              <a:rPr lang="en-US" dirty="0" err="1"/>
              <a:t>belum</a:t>
            </a:r>
            <a:r>
              <a:rPr lang="en-US" dirty="0"/>
              <a:t> </a:t>
            </a:r>
            <a:r>
              <a:rPr lang="en-US" dirty="0" err="1"/>
              <a:t>kawin</a:t>
            </a:r>
            <a:r>
              <a:rPr lang="en-US" dirty="0"/>
              <a:t> dan </a:t>
            </a:r>
            <a:r>
              <a:rPr lang="en-US" dirty="0" err="1"/>
              <a:t>kawin</a:t>
            </a:r>
            <a:r>
              <a:rPr lang="en-US" dirty="0"/>
              <a:t> </a:t>
            </a:r>
            <a:r>
              <a:rPr lang="en-US" dirty="0" err="1"/>
              <a:t>sedangan</a:t>
            </a:r>
            <a:r>
              <a:rPr lang="en-US" dirty="0"/>
              <a:t> yang </a:t>
            </a:r>
            <a:r>
              <a:rPr lang="en-US" dirty="0" err="1"/>
              <a:t>berstatus</a:t>
            </a:r>
            <a:r>
              <a:rPr lang="en-US" dirty="0"/>
              <a:t> </a:t>
            </a:r>
            <a:r>
              <a:rPr lang="en-US" dirty="0" err="1"/>
              <a:t>cerai</a:t>
            </a:r>
            <a:r>
              <a:rPr lang="en-US" dirty="0"/>
              <a:t> </a:t>
            </a:r>
            <a:r>
              <a:rPr lang="en-US" dirty="0" err="1"/>
              <a:t>hidup</a:t>
            </a:r>
            <a:r>
              <a:rPr lang="en-US" dirty="0"/>
              <a:t> </a:t>
            </a:r>
            <a:r>
              <a:rPr lang="en-US" dirty="0" err="1"/>
              <a:t>hanya</a:t>
            </a:r>
            <a:r>
              <a:rPr lang="en-US" dirty="0"/>
              <a:t> </a:t>
            </a:r>
            <a:r>
              <a:rPr lang="en-US" dirty="0" err="1"/>
              <a:t>mencapai</a:t>
            </a:r>
            <a:r>
              <a:rPr lang="en-US" dirty="0"/>
              <a:t> 2% dan 4% </a:t>
            </a:r>
            <a:r>
              <a:rPr lang="en-US" dirty="0" err="1"/>
              <a:t>berstatus</a:t>
            </a:r>
            <a:r>
              <a:rPr lang="en-US" dirty="0"/>
              <a:t> </a:t>
            </a:r>
            <a:r>
              <a:rPr lang="en-US" dirty="0" err="1"/>
              <a:t>cerai</a:t>
            </a:r>
            <a:r>
              <a:rPr lang="en-US" dirty="0"/>
              <a:t> </a:t>
            </a:r>
            <a:r>
              <a:rPr lang="en-US" dirty="0" err="1"/>
              <a:t>mati</a:t>
            </a:r>
            <a:r>
              <a:rPr lang="en-US" dirty="0"/>
              <a:t>.</a:t>
            </a:r>
            <a:endParaRPr lang="id-ID" dirty="0"/>
          </a:p>
        </p:txBody>
      </p:sp>
      <p:graphicFrame>
        <p:nvGraphicFramePr>
          <p:cNvPr id="3" name="Chart 2">
            <a:extLst>
              <a:ext uri="{FF2B5EF4-FFF2-40B4-BE49-F238E27FC236}">
                <a16:creationId xmlns:a16="http://schemas.microsoft.com/office/drawing/2014/main" id="{623B60C0-E686-B18D-DF8D-EE80EE6B1B4D}"/>
              </a:ext>
            </a:extLst>
          </p:cNvPr>
          <p:cNvGraphicFramePr>
            <a:graphicFrameLocks/>
          </p:cNvGraphicFramePr>
          <p:nvPr>
            <p:extLst>
              <p:ext uri="{D42A27DB-BD31-4B8C-83A1-F6EECF244321}">
                <p14:modId xmlns:p14="http://schemas.microsoft.com/office/powerpoint/2010/main" val="3521997854"/>
              </p:ext>
            </p:extLst>
          </p:nvPr>
        </p:nvGraphicFramePr>
        <p:xfrm>
          <a:off x="704527" y="262927"/>
          <a:ext cx="7704857" cy="488677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5A50CC21-BA46-405F-0BF8-79C0A29BCE5E}"/>
              </a:ext>
            </a:extLst>
          </p:cNvPr>
          <p:cNvSpPr txBox="1"/>
          <p:nvPr/>
        </p:nvSpPr>
        <p:spPr>
          <a:xfrm>
            <a:off x="3755502" y="4829510"/>
            <a:ext cx="1207936" cy="342710"/>
          </a:xfrm>
          <a:prstGeom prst="rect">
            <a:avLst/>
          </a:prstGeom>
          <a:noFill/>
        </p:spPr>
        <p:txBody>
          <a:bodyPr wrap="none" lIns="80316" tIns="40158" rIns="80316" bIns="40158" rtlCol="0">
            <a:spAutoFit/>
          </a:bodyPr>
          <a:lstStyle/>
          <a:p>
            <a:r>
              <a:rPr lang="id-ID" dirty="0"/>
              <a:t>Gambar 1.</a:t>
            </a:r>
            <a:r>
              <a:rPr lang="en-US" dirty="0"/>
              <a:t>6</a:t>
            </a:r>
            <a:endParaRPr lang="id-ID" dirty="0"/>
          </a:p>
        </p:txBody>
      </p:sp>
      <p:sp>
        <p:nvSpPr>
          <p:cNvPr id="2" name="TextBox 1">
            <a:extLst>
              <a:ext uri="{FF2B5EF4-FFF2-40B4-BE49-F238E27FC236}">
                <a16:creationId xmlns:a16="http://schemas.microsoft.com/office/drawing/2014/main" id="{159ADD91-B149-3149-CB3F-2337D7741B44}"/>
              </a:ext>
            </a:extLst>
          </p:cNvPr>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4" name="Straight Connector 3">
            <a:extLst>
              <a:ext uri="{FF2B5EF4-FFF2-40B4-BE49-F238E27FC236}">
                <a16:creationId xmlns:a16="http://schemas.microsoft.com/office/drawing/2014/main" id="{D8CDD575-F34C-FCA8-D86D-2439024CE7D6}"/>
              </a:ext>
            </a:extLst>
          </p:cNvPr>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CAB1EF2-C3E5-9A82-0390-E881778B1533}"/>
              </a:ext>
            </a:extLst>
          </p:cNvPr>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Oval 16">
            <a:extLst>
              <a:ext uri="{FF2B5EF4-FFF2-40B4-BE49-F238E27FC236}">
                <a16:creationId xmlns:a16="http://schemas.microsoft.com/office/drawing/2014/main" id="{ADF573F1-EB1E-A1E9-C217-3421D4D316CE}"/>
              </a:ext>
            </a:extLst>
          </p:cNvPr>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a:solidFill>
                  <a:srgbClr val="FFFFFF"/>
                </a:solidFill>
                <a:latin typeface="Tahoma" pitchFamily="34" charset="0"/>
                <a:ea typeface="Tahoma" pitchFamily="34" charset="0"/>
                <a:cs typeface="Tahoma" pitchFamily="34" charset="0"/>
              </a:rPr>
              <a:t>22</a:t>
            </a:r>
          </a:p>
        </p:txBody>
      </p:sp>
    </p:spTree>
    <p:extLst>
      <p:ext uri="{BB962C8B-B14F-4D97-AF65-F5344CB8AC3E}">
        <p14:creationId xmlns:p14="http://schemas.microsoft.com/office/powerpoint/2010/main" val="730660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10328" y="411523"/>
            <a:ext cx="7904448" cy="358099"/>
          </a:xfrm>
          <a:prstGeom prst="rect">
            <a:avLst/>
          </a:prstGeom>
          <a:noFill/>
        </p:spPr>
        <p:txBody>
          <a:bodyPr wrap="none" lIns="80316" tIns="40158" rIns="80316" bIns="40158" rtlCol="0">
            <a:spAutoFit/>
          </a:bodyPr>
          <a:lstStyle/>
          <a:p>
            <a:r>
              <a:rPr lang="en-US" sz="1800" b="1" dirty="0"/>
              <a:t>7</a:t>
            </a:r>
            <a:r>
              <a:rPr lang="id-ID" sz="1800" b="1" dirty="0"/>
              <a:t>. </a:t>
            </a:r>
            <a:r>
              <a:rPr lang="en-US" sz="1800" b="1" dirty="0" err="1"/>
              <a:t>Penduduk</a:t>
            </a:r>
            <a:r>
              <a:rPr lang="en-US" sz="1800" b="1" dirty="0"/>
              <a:t> </a:t>
            </a:r>
            <a:r>
              <a:rPr lang="en-US" sz="1800" b="1" dirty="0" err="1"/>
              <a:t>Berdasarkan</a:t>
            </a:r>
            <a:r>
              <a:rPr lang="en-US" sz="1800" b="1" dirty="0"/>
              <a:t> </a:t>
            </a:r>
            <a:r>
              <a:rPr lang="en-US" sz="1800" b="1" dirty="0" err="1"/>
              <a:t>Usia</a:t>
            </a:r>
            <a:r>
              <a:rPr lang="en-US" sz="1800" b="1" dirty="0"/>
              <a:t> </a:t>
            </a:r>
            <a:r>
              <a:rPr lang="en-US" sz="1800" b="1" dirty="0" err="1"/>
              <a:t>Muda,Usia</a:t>
            </a:r>
            <a:r>
              <a:rPr lang="en-US" sz="1800" b="1" dirty="0"/>
              <a:t> </a:t>
            </a:r>
            <a:r>
              <a:rPr lang="en-US" sz="1800" b="1" dirty="0" err="1"/>
              <a:t>Produktif</a:t>
            </a:r>
            <a:r>
              <a:rPr lang="en-US" sz="1800" b="1" dirty="0"/>
              <a:t> dan Non </a:t>
            </a:r>
            <a:r>
              <a:rPr lang="en-US" sz="1800" b="1" dirty="0" err="1"/>
              <a:t>Produktif</a:t>
            </a:r>
            <a:endParaRPr lang="id-ID" sz="1800" b="1" dirty="0"/>
          </a:p>
        </p:txBody>
      </p:sp>
      <p:sp>
        <p:nvSpPr>
          <p:cNvPr id="8" name="TextBox 7"/>
          <p:cNvSpPr txBox="1"/>
          <p:nvPr/>
        </p:nvSpPr>
        <p:spPr>
          <a:xfrm>
            <a:off x="1059370" y="790856"/>
            <a:ext cx="8105230" cy="1127541"/>
          </a:xfrm>
          <a:prstGeom prst="rect">
            <a:avLst/>
          </a:prstGeom>
          <a:noFill/>
        </p:spPr>
        <p:txBody>
          <a:bodyPr wrap="square" lIns="80316" tIns="40158" rIns="80316" bIns="40158" rtlCol="0">
            <a:spAutoFit/>
          </a:bodyPr>
          <a:lstStyle/>
          <a:p>
            <a:pPr algn="just"/>
            <a:r>
              <a:rPr lang="id-ID" dirty="0"/>
              <a:t>Table ini merupakan pemetaan data </a:t>
            </a:r>
            <a:r>
              <a:rPr lang="en-US" dirty="0" err="1"/>
              <a:t>usia</a:t>
            </a:r>
            <a:r>
              <a:rPr lang="en-US" dirty="0"/>
              <a:t> </a:t>
            </a:r>
            <a:r>
              <a:rPr lang="en-US" dirty="0" err="1"/>
              <a:t>muda</a:t>
            </a:r>
            <a:r>
              <a:rPr lang="en-US" dirty="0"/>
              <a:t>, </a:t>
            </a:r>
            <a:r>
              <a:rPr lang="en-US" dirty="0" err="1"/>
              <a:t>usia</a:t>
            </a:r>
            <a:r>
              <a:rPr lang="en-US" dirty="0"/>
              <a:t> </a:t>
            </a:r>
            <a:r>
              <a:rPr lang="en-US" dirty="0" err="1"/>
              <a:t>produktif</a:t>
            </a:r>
            <a:r>
              <a:rPr lang="en-US" dirty="0"/>
              <a:t> dan non </a:t>
            </a:r>
            <a:r>
              <a:rPr lang="en-US" dirty="0" err="1"/>
              <a:t>produktif</a:t>
            </a:r>
            <a:r>
              <a:rPr lang="en-US" dirty="0"/>
              <a:t> </a:t>
            </a:r>
            <a:r>
              <a:rPr lang="id-ID" dirty="0"/>
              <a:t>yang disajikan berdasarkan kecamatan di wilayah kabupaten banggai. Data dimaksud digunakan untuk menghitung </a:t>
            </a:r>
            <a:r>
              <a:rPr lang="en-US" dirty="0" err="1"/>
              <a:t>melihat</a:t>
            </a:r>
            <a:r>
              <a:rPr lang="en-US" dirty="0"/>
              <a:t> </a:t>
            </a:r>
            <a:r>
              <a:rPr lang="en-US" dirty="0" err="1"/>
              <a:t>gambaran</a:t>
            </a:r>
            <a:r>
              <a:rPr lang="en-US" dirty="0"/>
              <a:t> </a:t>
            </a:r>
            <a:r>
              <a:rPr lang="en-US" dirty="0" err="1"/>
              <a:t>penduduk</a:t>
            </a:r>
            <a:r>
              <a:rPr lang="en-US" dirty="0"/>
              <a:t> yang </a:t>
            </a:r>
            <a:r>
              <a:rPr lang="en-US" dirty="0" err="1"/>
              <a:t>dapat</a:t>
            </a:r>
            <a:r>
              <a:rPr lang="en-US" dirty="0"/>
              <a:t> </a:t>
            </a:r>
            <a:r>
              <a:rPr lang="en-US" dirty="0" err="1"/>
              <a:t>siap</a:t>
            </a:r>
            <a:r>
              <a:rPr lang="en-US" dirty="0"/>
              <a:t> </a:t>
            </a:r>
            <a:r>
              <a:rPr lang="en-US" dirty="0" err="1"/>
              <a:t>bekerja</a:t>
            </a:r>
            <a:r>
              <a:rPr lang="en-US" dirty="0"/>
              <a:t> pada </a:t>
            </a:r>
            <a:r>
              <a:rPr lang="en-US" dirty="0" err="1"/>
              <a:t>usia</a:t>
            </a:r>
            <a:r>
              <a:rPr lang="en-US" dirty="0"/>
              <a:t> yang </a:t>
            </a:r>
            <a:r>
              <a:rPr lang="en-US" dirty="0" err="1"/>
              <a:t>masih</a:t>
            </a:r>
            <a:r>
              <a:rPr lang="en-US" dirty="0"/>
              <a:t> </a:t>
            </a:r>
            <a:r>
              <a:rPr lang="en-US" dirty="0" err="1"/>
              <a:t>layak</a:t>
            </a:r>
            <a:r>
              <a:rPr lang="en-US" dirty="0"/>
              <a:t> </a:t>
            </a:r>
            <a:r>
              <a:rPr lang="en-US" dirty="0" err="1"/>
              <a:t>untuk</a:t>
            </a:r>
            <a:r>
              <a:rPr lang="en-US" dirty="0"/>
              <a:t> </a:t>
            </a:r>
            <a:r>
              <a:rPr lang="en-US" dirty="0" err="1"/>
              <a:t>bekerja</a:t>
            </a:r>
            <a:r>
              <a:rPr lang="en-US" dirty="0"/>
              <a:t>.</a:t>
            </a:r>
            <a:endParaRPr lang="id-ID" dirty="0"/>
          </a:p>
        </p:txBody>
      </p:sp>
      <p:sp>
        <p:nvSpPr>
          <p:cNvPr id="13" name="TextBox 12"/>
          <p:cNvSpPr txBox="1"/>
          <p:nvPr/>
        </p:nvSpPr>
        <p:spPr>
          <a:xfrm>
            <a:off x="4936706" y="6217237"/>
            <a:ext cx="956842" cy="342710"/>
          </a:xfrm>
          <a:prstGeom prst="rect">
            <a:avLst/>
          </a:prstGeom>
          <a:noFill/>
        </p:spPr>
        <p:txBody>
          <a:bodyPr wrap="none" lIns="80316" tIns="40158" rIns="80316" bIns="40158" rtlCol="0">
            <a:spAutoFit/>
          </a:bodyPr>
          <a:lstStyle/>
          <a:p>
            <a:r>
              <a:rPr lang="id-ID" dirty="0"/>
              <a:t>Tabel 1.</a:t>
            </a:r>
            <a:r>
              <a:rPr lang="en-US" dirty="0"/>
              <a:t>7</a:t>
            </a:r>
            <a:endParaRPr lang="id-ID" dirty="0"/>
          </a:p>
        </p:txBody>
      </p:sp>
      <p:graphicFrame>
        <p:nvGraphicFramePr>
          <p:cNvPr id="2" name="Table 1">
            <a:extLst>
              <a:ext uri="{FF2B5EF4-FFF2-40B4-BE49-F238E27FC236}">
                <a16:creationId xmlns:a16="http://schemas.microsoft.com/office/drawing/2014/main" id="{F74964EF-B191-B47F-C909-88DD04A4EFF7}"/>
              </a:ext>
            </a:extLst>
          </p:cNvPr>
          <p:cNvGraphicFramePr>
            <a:graphicFrameLocks noGrp="1"/>
          </p:cNvGraphicFramePr>
          <p:nvPr>
            <p:extLst>
              <p:ext uri="{D42A27DB-BD31-4B8C-83A1-F6EECF244321}">
                <p14:modId xmlns:p14="http://schemas.microsoft.com/office/powerpoint/2010/main" val="1493122498"/>
              </p:ext>
            </p:extLst>
          </p:nvPr>
        </p:nvGraphicFramePr>
        <p:xfrm>
          <a:off x="1093993" y="1970263"/>
          <a:ext cx="8035471" cy="4279659"/>
        </p:xfrm>
        <a:graphic>
          <a:graphicData uri="http://schemas.openxmlformats.org/drawingml/2006/table">
            <a:tbl>
              <a:tblPr>
                <a:tableStyleId>{638B1855-1B75-4FBE-930C-398BA8C253C6}</a:tableStyleId>
              </a:tblPr>
              <a:tblGrid>
                <a:gridCol w="537940">
                  <a:extLst>
                    <a:ext uri="{9D8B030D-6E8A-4147-A177-3AD203B41FA5}">
                      <a16:colId xmlns:a16="http://schemas.microsoft.com/office/drawing/2014/main" val="1604060429"/>
                    </a:ext>
                  </a:extLst>
                </a:gridCol>
                <a:gridCol w="1899600">
                  <a:extLst>
                    <a:ext uri="{9D8B030D-6E8A-4147-A177-3AD203B41FA5}">
                      <a16:colId xmlns:a16="http://schemas.microsoft.com/office/drawing/2014/main" val="2575274197"/>
                    </a:ext>
                  </a:extLst>
                </a:gridCol>
                <a:gridCol w="1865977">
                  <a:extLst>
                    <a:ext uri="{9D8B030D-6E8A-4147-A177-3AD203B41FA5}">
                      <a16:colId xmlns:a16="http://schemas.microsoft.com/office/drawing/2014/main" val="2671197541"/>
                    </a:ext>
                  </a:extLst>
                </a:gridCol>
                <a:gridCol w="1865977">
                  <a:extLst>
                    <a:ext uri="{9D8B030D-6E8A-4147-A177-3AD203B41FA5}">
                      <a16:colId xmlns:a16="http://schemas.microsoft.com/office/drawing/2014/main" val="1717728503"/>
                    </a:ext>
                  </a:extLst>
                </a:gridCol>
                <a:gridCol w="1865977">
                  <a:extLst>
                    <a:ext uri="{9D8B030D-6E8A-4147-A177-3AD203B41FA5}">
                      <a16:colId xmlns:a16="http://schemas.microsoft.com/office/drawing/2014/main" val="160658749"/>
                    </a:ext>
                  </a:extLst>
                </a:gridCol>
              </a:tblGrid>
              <a:tr h="328601">
                <a:tc>
                  <a:txBody>
                    <a:bodyPr/>
                    <a:lstStyle/>
                    <a:p>
                      <a:pPr algn="ctr" fontAlgn="ctr"/>
                      <a:r>
                        <a:rPr lang="en-ID" sz="1000" u="none" strike="noStrike">
                          <a:ln>
                            <a:solidFill>
                              <a:schemeClr val="tx1"/>
                            </a:solidFill>
                          </a:ln>
                          <a:solidFill>
                            <a:schemeClr val="tx1"/>
                          </a:solidFill>
                          <a:effectLst/>
                        </a:rPr>
                        <a:t>NO</a:t>
                      </a:r>
                      <a:endParaRPr lang="en-ID" sz="1000" b="1" i="0" u="none" strike="noStrike">
                        <a:ln>
                          <a:solidFill>
                            <a:schemeClr val="tx1"/>
                          </a:solidFill>
                        </a:ln>
                        <a:solidFill>
                          <a:schemeClr val="tx1"/>
                        </a:solidFill>
                        <a:effectLst/>
                        <a:latin typeface="Calibri" panose="020F0502020204030204" pitchFamily="34" charset="0"/>
                      </a:endParaRPr>
                    </a:p>
                  </a:txBody>
                  <a:tcPr marL="6618" marR="6618" marT="66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000" u="none" strike="noStrike">
                          <a:ln>
                            <a:solidFill>
                              <a:schemeClr val="tx1"/>
                            </a:solidFill>
                          </a:ln>
                          <a:solidFill>
                            <a:schemeClr val="tx1"/>
                          </a:solidFill>
                          <a:effectLst/>
                        </a:rPr>
                        <a:t>KECAMATAN</a:t>
                      </a:r>
                      <a:endParaRPr lang="en-ID" sz="1000" b="1" i="0" u="none" strike="noStrike">
                        <a:ln>
                          <a:solidFill>
                            <a:schemeClr val="tx1"/>
                          </a:solidFill>
                        </a:ln>
                        <a:solidFill>
                          <a:schemeClr val="tx1"/>
                        </a:solidFill>
                        <a:effectLst/>
                        <a:latin typeface="Calibri" panose="020F0502020204030204" pitchFamily="34" charset="0"/>
                      </a:endParaRPr>
                    </a:p>
                  </a:txBody>
                  <a:tcPr marL="6618" marR="6618" marT="66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000" u="none" strike="noStrike">
                          <a:ln>
                            <a:solidFill>
                              <a:schemeClr val="tx1"/>
                            </a:solidFill>
                          </a:ln>
                          <a:solidFill>
                            <a:schemeClr val="tx1"/>
                          </a:solidFill>
                          <a:effectLst/>
                        </a:rPr>
                        <a:t>USIA MUDA</a:t>
                      </a:r>
                      <a:endParaRPr lang="en-ID" sz="1000" b="1" i="0" u="none" strike="noStrike">
                        <a:ln>
                          <a:solidFill>
                            <a:schemeClr val="tx1"/>
                          </a:solidFill>
                        </a:ln>
                        <a:solidFill>
                          <a:schemeClr val="tx1"/>
                        </a:solidFill>
                        <a:effectLst/>
                        <a:latin typeface="Calibri" panose="020F0502020204030204" pitchFamily="34" charset="0"/>
                      </a:endParaRPr>
                    </a:p>
                  </a:txBody>
                  <a:tcPr marL="6618" marR="6618" marT="66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000" u="none" strike="noStrike" dirty="0">
                          <a:ln>
                            <a:solidFill>
                              <a:schemeClr val="tx1"/>
                            </a:solidFill>
                          </a:ln>
                          <a:solidFill>
                            <a:schemeClr val="tx1"/>
                          </a:solidFill>
                          <a:effectLst/>
                        </a:rPr>
                        <a:t>USIA PRODUKTIF</a:t>
                      </a:r>
                      <a:endParaRPr lang="en-ID" sz="1000" b="1" i="0" u="none" strike="noStrike" dirty="0">
                        <a:ln>
                          <a:solidFill>
                            <a:schemeClr val="tx1"/>
                          </a:solidFill>
                        </a:ln>
                        <a:solidFill>
                          <a:schemeClr val="tx1"/>
                        </a:solidFill>
                        <a:effectLst/>
                        <a:latin typeface="Calibri" panose="020F0502020204030204" pitchFamily="34" charset="0"/>
                      </a:endParaRPr>
                    </a:p>
                  </a:txBody>
                  <a:tcPr marL="6618" marR="6618" marT="66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000" u="none" strike="noStrike">
                          <a:ln>
                            <a:solidFill>
                              <a:schemeClr val="tx1"/>
                            </a:solidFill>
                          </a:ln>
                          <a:solidFill>
                            <a:schemeClr val="tx1"/>
                          </a:solidFill>
                          <a:effectLst/>
                        </a:rPr>
                        <a:t>USIA NON PRODUKTIF</a:t>
                      </a:r>
                      <a:endParaRPr lang="en-ID" sz="1000" b="1" i="0" u="none" strike="noStrike">
                        <a:ln>
                          <a:solidFill>
                            <a:schemeClr val="tx1"/>
                          </a:solidFill>
                        </a:ln>
                        <a:solidFill>
                          <a:schemeClr val="tx1"/>
                        </a:solidFill>
                        <a:effectLst/>
                        <a:latin typeface="Calibri" panose="020F0502020204030204" pitchFamily="34" charset="0"/>
                      </a:endParaRPr>
                    </a:p>
                  </a:txBody>
                  <a:tcPr marL="6618" marR="6618" marT="66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5102365"/>
                  </a:ext>
                </a:extLst>
              </a:tr>
              <a:tr h="150531">
                <a:tc>
                  <a:txBody>
                    <a:bodyPr/>
                    <a:lstStyle/>
                    <a:p>
                      <a:pPr algn="ctr" fontAlgn="b"/>
                      <a:r>
                        <a:rPr lang="en-ID" sz="1000" u="none" strike="noStrike">
                          <a:ln>
                            <a:solidFill>
                              <a:schemeClr val="tx1"/>
                            </a:solidFill>
                          </a:ln>
                          <a:solidFill>
                            <a:schemeClr val="tx1"/>
                          </a:solidFill>
                          <a:effectLst/>
                        </a:rPr>
                        <a:t>1</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BATUI</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4.595</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13.327</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1.125</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2969344"/>
                  </a:ext>
                </a:extLst>
              </a:tr>
              <a:tr h="150531">
                <a:tc>
                  <a:txBody>
                    <a:bodyPr/>
                    <a:lstStyle/>
                    <a:p>
                      <a:pPr algn="ctr" fontAlgn="b"/>
                      <a:r>
                        <a:rPr lang="en-ID" sz="1000" u="none" strike="noStrike">
                          <a:ln>
                            <a:solidFill>
                              <a:schemeClr val="tx1"/>
                            </a:solidFill>
                          </a:ln>
                          <a:solidFill>
                            <a:schemeClr val="tx1"/>
                          </a:solidFill>
                          <a:effectLst/>
                        </a:rPr>
                        <a:t>2</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BUNTA</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4.180</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14.198</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1.408</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4892093"/>
                  </a:ext>
                </a:extLst>
              </a:tr>
              <a:tr h="150531">
                <a:tc>
                  <a:txBody>
                    <a:bodyPr/>
                    <a:lstStyle/>
                    <a:p>
                      <a:pPr algn="ctr" fontAlgn="b"/>
                      <a:r>
                        <a:rPr lang="en-ID" sz="1000" u="none" strike="noStrike">
                          <a:ln>
                            <a:solidFill>
                              <a:schemeClr val="tx1"/>
                            </a:solidFill>
                          </a:ln>
                          <a:solidFill>
                            <a:schemeClr val="tx1"/>
                          </a:solidFill>
                          <a:effectLst/>
                        </a:rPr>
                        <a:t>3</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KINTOM</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2.639</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8.402</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772</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0373063"/>
                  </a:ext>
                </a:extLst>
              </a:tr>
              <a:tr h="150531">
                <a:tc>
                  <a:txBody>
                    <a:bodyPr/>
                    <a:lstStyle/>
                    <a:p>
                      <a:pPr algn="ctr" fontAlgn="b"/>
                      <a:r>
                        <a:rPr lang="en-ID" sz="1000" u="none" strike="noStrike">
                          <a:ln>
                            <a:solidFill>
                              <a:schemeClr val="tx1"/>
                            </a:solidFill>
                          </a:ln>
                          <a:solidFill>
                            <a:schemeClr val="tx1"/>
                          </a:solidFill>
                          <a:effectLst/>
                        </a:rPr>
                        <a:t>4</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LUWUK</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7.442</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23.842</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1.849</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2385428"/>
                  </a:ext>
                </a:extLst>
              </a:tr>
              <a:tr h="150531">
                <a:tc>
                  <a:txBody>
                    <a:bodyPr/>
                    <a:lstStyle/>
                    <a:p>
                      <a:pPr algn="ctr" fontAlgn="b"/>
                      <a:r>
                        <a:rPr lang="en-ID" sz="1000" u="none" strike="noStrike">
                          <a:ln>
                            <a:solidFill>
                              <a:schemeClr val="tx1"/>
                            </a:solidFill>
                          </a:ln>
                          <a:solidFill>
                            <a:schemeClr val="tx1"/>
                          </a:solidFill>
                          <a:effectLst/>
                        </a:rPr>
                        <a:t>5</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LAMALA</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1.596</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5.037</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671</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8732217"/>
                  </a:ext>
                </a:extLst>
              </a:tr>
              <a:tr h="150531">
                <a:tc>
                  <a:txBody>
                    <a:bodyPr/>
                    <a:lstStyle/>
                    <a:p>
                      <a:pPr algn="ctr" fontAlgn="b"/>
                      <a:r>
                        <a:rPr lang="en-ID" sz="1000" u="none" strike="noStrike">
                          <a:ln>
                            <a:solidFill>
                              <a:schemeClr val="tx1"/>
                            </a:solidFill>
                          </a:ln>
                          <a:solidFill>
                            <a:schemeClr val="tx1"/>
                          </a:solidFill>
                          <a:effectLst/>
                        </a:rPr>
                        <a:t>6</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BALANTAK</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dirty="0">
                          <a:ln>
                            <a:solidFill>
                              <a:schemeClr val="tx1"/>
                            </a:solidFill>
                          </a:ln>
                          <a:solidFill>
                            <a:schemeClr val="tx1"/>
                          </a:solidFill>
                          <a:effectLst/>
                        </a:rPr>
                        <a:t>1.209</a:t>
                      </a:r>
                      <a:endParaRPr lang="en-ID" sz="1000" b="0" i="0" u="none" strike="noStrike" dirty="0">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4.286</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500</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0975065"/>
                  </a:ext>
                </a:extLst>
              </a:tr>
              <a:tr h="150531">
                <a:tc>
                  <a:txBody>
                    <a:bodyPr/>
                    <a:lstStyle/>
                    <a:p>
                      <a:pPr algn="ctr" fontAlgn="b"/>
                      <a:r>
                        <a:rPr lang="en-ID" sz="1000" u="none" strike="noStrike">
                          <a:ln>
                            <a:solidFill>
                              <a:schemeClr val="tx1"/>
                            </a:solidFill>
                          </a:ln>
                          <a:solidFill>
                            <a:schemeClr val="tx1"/>
                          </a:solidFill>
                          <a:effectLst/>
                        </a:rPr>
                        <a:t>7</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PAGIMANA</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dirty="0">
                          <a:ln>
                            <a:solidFill>
                              <a:schemeClr val="tx1"/>
                            </a:solidFill>
                          </a:ln>
                          <a:solidFill>
                            <a:schemeClr val="tx1"/>
                          </a:solidFill>
                          <a:effectLst/>
                        </a:rPr>
                        <a:t>5.261</a:t>
                      </a:r>
                      <a:endParaRPr lang="en-ID" sz="1000" b="0" i="0" u="none" strike="noStrike" dirty="0">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17.218</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1.734</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1319682"/>
                  </a:ext>
                </a:extLst>
              </a:tr>
              <a:tr h="150531">
                <a:tc>
                  <a:txBody>
                    <a:bodyPr/>
                    <a:lstStyle/>
                    <a:p>
                      <a:pPr algn="ctr" fontAlgn="b"/>
                      <a:r>
                        <a:rPr lang="en-ID" sz="1000" u="none" strike="noStrike">
                          <a:ln>
                            <a:solidFill>
                              <a:schemeClr val="tx1"/>
                            </a:solidFill>
                          </a:ln>
                          <a:solidFill>
                            <a:schemeClr val="tx1"/>
                          </a:solidFill>
                          <a:effectLst/>
                        </a:rPr>
                        <a:t>8</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BUALEMO</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3.794</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14.024</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1.369</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2403732"/>
                  </a:ext>
                </a:extLst>
              </a:tr>
              <a:tr h="150531">
                <a:tc>
                  <a:txBody>
                    <a:bodyPr/>
                    <a:lstStyle/>
                    <a:p>
                      <a:pPr algn="ctr" fontAlgn="b"/>
                      <a:r>
                        <a:rPr lang="en-ID" sz="1000" u="none" strike="noStrike">
                          <a:ln>
                            <a:solidFill>
                              <a:schemeClr val="tx1"/>
                            </a:solidFill>
                          </a:ln>
                          <a:solidFill>
                            <a:schemeClr val="tx1"/>
                          </a:solidFill>
                          <a:effectLst/>
                        </a:rPr>
                        <a:t>9</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TOILI</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8.160</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25.479</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2.806</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3264460"/>
                  </a:ext>
                </a:extLst>
              </a:tr>
              <a:tr h="150531">
                <a:tc>
                  <a:txBody>
                    <a:bodyPr/>
                    <a:lstStyle/>
                    <a:p>
                      <a:pPr algn="ctr" fontAlgn="b"/>
                      <a:r>
                        <a:rPr lang="en-ID" sz="1000" u="none" strike="noStrike">
                          <a:ln>
                            <a:solidFill>
                              <a:schemeClr val="tx1"/>
                            </a:solidFill>
                          </a:ln>
                          <a:solidFill>
                            <a:schemeClr val="tx1"/>
                          </a:solidFill>
                          <a:effectLst/>
                        </a:rPr>
                        <a:t>10</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MASAMA</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2.411</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8.754</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1.060</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037852"/>
                  </a:ext>
                </a:extLst>
              </a:tr>
              <a:tr h="150531">
                <a:tc>
                  <a:txBody>
                    <a:bodyPr/>
                    <a:lstStyle/>
                    <a:p>
                      <a:pPr algn="ctr" fontAlgn="b"/>
                      <a:r>
                        <a:rPr lang="en-ID" sz="1000" u="none" strike="noStrike">
                          <a:ln>
                            <a:solidFill>
                              <a:schemeClr val="tx1"/>
                            </a:solidFill>
                          </a:ln>
                          <a:solidFill>
                            <a:schemeClr val="tx1"/>
                          </a:solidFill>
                          <a:effectLst/>
                        </a:rPr>
                        <a:t>11</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LUWUK TIMUR</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2.957</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9.225</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870</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6872512"/>
                  </a:ext>
                </a:extLst>
              </a:tr>
              <a:tr h="150531">
                <a:tc>
                  <a:txBody>
                    <a:bodyPr/>
                    <a:lstStyle/>
                    <a:p>
                      <a:pPr algn="ctr" fontAlgn="b"/>
                      <a:r>
                        <a:rPr lang="en-ID" sz="1000" u="none" strike="noStrike">
                          <a:ln>
                            <a:solidFill>
                              <a:schemeClr val="tx1"/>
                            </a:solidFill>
                          </a:ln>
                          <a:solidFill>
                            <a:schemeClr val="tx1"/>
                          </a:solidFill>
                          <a:effectLst/>
                        </a:rPr>
                        <a:t>12</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TOILI BARAT</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5.512</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16.608</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1.891</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1594357"/>
                  </a:ext>
                </a:extLst>
              </a:tr>
              <a:tr h="150531">
                <a:tc>
                  <a:txBody>
                    <a:bodyPr/>
                    <a:lstStyle/>
                    <a:p>
                      <a:pPr algn="ctr" fontAlgn="b"/>
                      <a:r>
                        <a:rPr lang="en-ID" sz="1000" u="none" strike="noStrike">
                          <a:ln>
                            <a:solidFill>
                              <a:schemeClr val="tx1"/>
                            </a:solidFill>
                          </a:ln>
                          <a:solidFill>
                            <a:schemeClr val="tx1"/>
                          </a:solidFill>
                          <a:effectLst/>
                        </a:rPr>
                        <a:t>13</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NUHON</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4.396</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14.045</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1.329</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9360599"/>
                  </a:ext>
                </a:extLst>
              </a:tr>
              <a:tr h="150531">
                <a:tc>
                  <a:txBody>
                    <a:bodyPr/>
                    <a:lstStyle/>
                    <a:p>
                      <a:pPr algn="ctr" fontAlgn="b"/>
                      <a:r>
                        <a:rPr lang="en-ID" sz="1000" u="none" strike="noStrike">
                          <a:ln>
                            <a:solidFill>
                              <a:schemeClr val="tx1"/>
                            </a:solidFill>
                          </a:ln>
                          <a:solidFill>
                            <a:schemeClr val="tx1"/>
                          </a:solidFill>
                          <a:effectLst/>
                        </a:rPr>
                        <a:t>14</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MOILONG</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4.574</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13.821</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1.380</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118511"/>
                  </a:ext>
                </a:extLst>
              </a:tr>
              <a:tr h="150531">
                <a:tc>
                  <a:txBody>
                    <a:bodyPr/>
                    <a:lstStyle/>
                    <a:p>
                      <a:pPr algn="ctr" fontAlgn="b"/>
                      <a:r>
                        <a:rPr lang="en-ID" sz="1000" u="none" strike="noStrike">
                          <a:ln>
                            <a:solidFill>
                              <a:schemeClr val="tx1"/>
                            </a:solidFill>
                          </a:ln>
                          <a:solidFill>
                            <a:schemeClr val="tx1"/>
                          </a:solidFill>
                          <a:effectLst/>
                        </a:rPr>
                        <a:t>15</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BATUI SELATAN</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3.533</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10.769</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959</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7840946"/>
                  </a:ext>
                </a:extLst>
              </a:tr>
              <a:tr h="150531">
                <a:tc>
                  <a:txBody>
                    <a:bodyPr/>
                    <a:lstStyle/>
                    <a:p>
                      <a:pPr algn="ctr" fontAlgn="b"/>
                      <a:r>
                        <a:rPr lang="en-ID" sz="1000" u="none" strike="noStrike">
                          <a:ln>
                            <a:solidFill>
                              <a:schemeClr val="tx1"/>
                            </a:solidFill>
                          </a:ln>
                          <a:solidFill>
                            <a:schemeClr val="tx1"/>
                          </a:solidFill>
                          <a:effectLst/>
                        </a:rPr>
                        <a:t>16</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LOBU</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895</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2.874</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349</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4471991"/>
                  </a:ext>
                </a:extLst>
              </a:tr>
              <a:tr h="150531">
                <a:tc>
                  <a:txBody>
                    <a:bodyPr/>
                    <a:lstStyle/>
                    <a:p>
                      <a:pPr algn="ctr" fontAlgn="b"/>
                      <a:r>
                        <a:rPr lang="en-ID" sz="1000" u="none" strike="noStrike">
                          <a:ln>
                            <a:solidFill>
                              <a:schemeClr val="tx1"/>
                            </a:solidFill>
                          </a:ln>
                          <a:solidFill>
                            <a:schemeClr val="tx1"/>
                          </a:solidFill>
                          <a:effectLst/>
                        </a:rPr>
                        <a:t>17</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SIMPANG RAYA</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3.054</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10.766</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1.134</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6574893"/>
                  </a:ext>
                </a:extLst>
              </a:tr>
              <a:tr h="150531">
                <a:tc>
                  <a:txBody>
                    <a:bodyPr/>
                    <a:lstStyle/>
                    <a:p>
                      <a:pPr algn="ctr" fontAlgn="b"/>
                      <a:r>
                        <a:rPr lang="en-ID" sz="1000" u="none" strike="noStrike">
                          <a:ln>
                            <a:solidFill>
                              <a:schemeClr val="tx1"/>
                            </a:solidFill>
                          </a:ln>
                          <a:solidFill>
                            <a:schemeClr val="tx1"/>
                          </a:solidFill>
                          <a:effectLst/>
                        </a:rPr>
                        <a:t>18</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BALANTAK SELATAN</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1.054</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3.824</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524</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2840656"/>
                  </a:ext>
                </a:extLst>
              </a:tr>
              <a:tr h="150531">
                <a:tc>
                  <a:txBody>
                    <a:bodyPr/>
                    <a:lstStyle/>
                    <a:p>
                      <a:pPr algn="ctr" fontAlgn="b"/>
                      <a:r>
                        <a:rPr lang="en-ID" sz="1000" u="none" strike="noStrike">
                          <a:ln>
                            <a:solidFill>
                              <a:schemeClr val="tx1"/>
                            </a:solidFill>
                          </a:ln>
                          <a:solidFill>
                            <a:schemeClr val="tx1"/>
                          </a:solidFill>
                          <a:effectLst/>
                        </a:rPr>
                        <a:t>19</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BALANTAK UTARA</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1.042</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3.635</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347</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2425786"/>
                  </a:ext>
                </a:extLst>
              </a:tr>
              <a:tr h="150531">
                <a:tc>
                  <a:txBody>
                    <a:bodyPr/>
                    <a:lstStyle/>
                    <a:p>
                      <a:pPr algn="ctr" fontAlgn="b"/>
                      <a:r>
                        <a:rPr lang="en-ID" sz="1000" u="none" strike="noStrike">
                          <a:ln>
                            <a:solidFill>
                              <a:schemeClr val="tx1"/>
                            </a:solidFill>
                          </a:ln>
                          <a:solidFill>
                            <a:schemeClr val="tx1"/>
                          </a:solidFill>
                          <a:effectLst/>
                        </a:rPr>
                        <a:t>20</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LUWUK SELATAN</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5.956</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17.254</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1.052</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0067557"/>
                  </a:ext>
                </a:extLst>
              </a:tr>
              <a:tr h="150531">
                <a:tc>
                  <a:txBody>
                    <a:bodyPr/>
                    <a:lstStyle/>
                    <a:p>
                      <a:pPr algn="ctr" fontAlgn="b"/>
                      <a:r>
                        <a:rPr lang="en-ID" sz="1000" u="none" strike="noStrike">
                          <a:ln>
                            <a:solidFill>
                              <a:schemeClr val="tx1"/>
                            </a:solidFill>
                          </a:ln>
                          <a:solidFill>
                            <a:schemeClr val="tx1"/>
                          </a:solidFill>
                          <a:effectLst/>
                        </a:rPr>
                        <a:t>21</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LUWUK UTARA</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4.608</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14.476</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847</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6026412"/>
                  </a:ext>
                </a:extLst>
              </a:tr>
              <a:tr h="150531">
                <a:tc>
                  <a:txBody>
                    <a:bodyPr/>
                    <a:lstStyle/>
                    <a:p>
                      <a:pPr algn="ctr" fontAlgn="b"/>
                      <a:r>
                        <a:rPr lang="en-ID" sz="1000" u="none" strike="noStrike">
                          <a:ln>
                            <a:solidFill>
                              <a:schemeClr val="tx1"/>
                            </a:solidFill>
                          </a:ln>
                          <a:solidFill>
                            <a:schemeClr val="tx1"/>
                          </a:solidFill>
                          <a:effectLst/>
                        </a:rPr>
                        <a:t>22</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MANTOH</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1.226</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5.039</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732</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9433031"/>
                  </a:ext>
                </a:extLst>
              </a:tr>
              <a:tr h="150531">
                <a:tc>
                  <a:txBody>
                    <a:bodyPr/>
                    <a:lstStyle/>
                    <a:p>
                      <a:pPr algn="ctr" fontAlgn="b"/>
                      <a:r>
                        <a:rPr lang="en-ID" sz="1000" u="none" strike="noStrike">
                          <a:ln>
                            <a:solidFill>
                              <a:schemeClr val="tx1"/>
                            </a:solidFill>
                          </a:ln>
                          <a:solidFill>
                            <a:schemeClr val="tx1"/>
                          </a:solidFill>
                          <a:effectLst/>
                        </a:rPr>
                        <a:t>23</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NAMBO</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1.842</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6.399</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D" sz="1000" u="none" strike="noStrike">
                          <a:ln>
                            <a:solidFill>
                              <a:schemeClr val="tx1"/>
                            </a:solidFill>
                          </a:ln>
                          <a:solidFill>
                            <a:schemeClr val="tx1"/>
                          </a:solidFill>
                          <a:effectLst/>
                        </a:rPr>
                        <a:t>572</a:t>
                      </a:r>
                      <a:endParaRPr lang="en-ID" sz="1000" b="0" i="0" u="none" strike="noStrike">
                        <a:ln>
                          <a:solidFill>
                            <a:schemeClr val="tx1"/>
                          </a:solidFill>
                        </a:ln>
                        <a:solidFill>
                          <a:schemeClr val="tx1"/>
                        </a:solidFill>
                        <a:effectLst/>
                        <a:latin typeface="Calibri" panose="020F0502020204030204" pitchFamily="34" charset="0"/>
                      </a:endParaRPr>
                    </a:p>
                  </a:txBody>
                  <a:tcPr marL="6618" marR="6618" marT="6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3748837"/>
                  </a:ext>
                </a:extLst>
              </a:tr>
              <a:tr h="293644">
                <a:tc gridSpan="2">
                  <a:txBody>
                    <a:bodyPr/>
                    <a:lstStyle/>
                    <a:p>
                      <a:pPr algn="ctr" fontAlgn="ctr"/>
                      <a:r>
                        <a:rPr lang="en-ID" sz="1000" u="none" strike="noStrike">
                          <a:ln>
                            <a:solidFill>
                              <a:schemeClr val="tx1"/>
                            </a:solidFill>
                          </a:ln>
                          <a:solidFill>
                            <a:schemeClr val="tx1"/>
                          </a:solidFill>
                          <a:effectLst/>
                        </a:rPr>
                        <a:t>TOTAL</a:t>
                      </a:r>
                      <a:endParaRPr lang="en-ID" sz="1000" b="1" i="0" u="none" strike="noStrike">
                        <a:ln>
                          <a:solidFill>
                            <a:schemeClr val="tx1"/>
                          </a:solidFill>
                        </a:ln>
                        <a:solidFill>
                          <a:schemeClr val="tx1"/>
                        </a:solidFill>
                        <a:effectLst/>
                        <a:latin typeface="Calibri" panose="020F0502020204030204" pitchFamily="34" charset="0"/>
                      </a:endParaRPr>
                    </a:p>
                  </a:txBody>
                  <a:tcPr marL="6618" marR="6618" marT="66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D"/>
                    </a:p>
                  </a:txBody>
                  <a:tcPr/>
                </a:tc>
                <a:tc>
                  <a:txBody>
                    <a:bodyPr/>
                    <a:lstStyle/>
                    <a:p>
                      <a:pPr algn="ctr" fontAlgn="ctr"/>
                      <a:r>
                        <a:rPr lang="en-ID" sz="1000" u="none" strike="noStrike">
                          <a:ln>
                            <a:solidFill>
                              <a:schemeClr val="tx1"/>
                            </a:solidFill>
                          </a:ln>
                          <a:solidFill>
                            <a:schemeClr val="tx1"/>
                          </a:solidFill>
                          <a:effectLst/>
                        </a:rPr>
                        <a:t>                               81.936 </a:t>
                      </a:r>
                      <a:endParaRPr lang="en-ID" sz="1000" b="1" i="0" u="none" strike="noStrike">
                        <a:ln>
                          <a:solidFill>
                            <a:schemeClr val="tx1"/>
                          </a:solidFill>
                        </a:ln>
                        <a:solidFill>
                          <a:schemeClr val="tx1"/>
                        </a:solidFill>
                        <a:effectLst/>
                        <a:latin typeface="Calibri" panose="020F0502020204030204" pitchFamily="34" charset="0"/>
                      </a:endParaRPr>
                    </a:p>
                  </a:txBody>
                  <a:tcPr marL="6618" marR="6618" marT="66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000" u="none" strike="noStrike">
                          <a:ln>
                            <a:solidFill>
                              <a:schemeClr val="tx1"/>
                            </a:solidFill>
                          </a:ln>
                          <a:solidFill>
                            <a:schemeClr val="tx1"/>
                          </a:solidFill>
                          <a:effectLst/>
                        </a:rPr>
                        <a:t>                            263.302 </a:t>
                      </a:r>
                      <a:endParaRPr lang="en-ID" sz="1000" b="1" i="0" u="none" strike="noStrike">
                        <a:ln>
                          <a:solidFill>
                            <a:schemeClr val="tx1"/>
                          </a:solidFill>
                        </a:ln>
                        <a:solidFill>
                          <a:schemeClr val="tx1"/>
                        </a:solidFill>
                        <a:effectLst/>
                        <a:latin typeface="Calibri" panose="020F0502020204030204" pitchFamily="34" charset="0"/>
                      </a:endParaRPr>
                    </a:p>
                  </a:txBody>
                  <a:tcPr marL="6618" marR="6618" marT="66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D" sz="1000" u="none" strike="noStrike" dirty="0">
                          <a:ln>
                            <a:solidFill>
                              <a:schemeClr val="tx1"/>
                            </a:solidFill>
                          </a:ln>
                          <a:solidFill>
                            <a:schemeClr val="tx1"/>
                          </a:solidFill>
                          <a:effectLst/>
                        </a:rPr>
                        <a:t>                               25.280 </a:t>
                      </a:r>
                      <a:endParaRPr lang="en-ID" sz="1000" b="1" i="0" u="none" strike="noStrike" dirty="0">
                        <a:ln>
                          <a:solidFill>
                            <a:schemeClr val="tx1"/>
                          </a:solidFill>
                        </a:ln>
                        <a:solidFill>
                          <a:schemeClr val="tx1"/>
                        </a:solidFill>
                        <a:effectLst/>
                        <a:latin typeface="Calibri" panose="020F0502020204030204" pitchFamily="34" charset="0"/>
                      </a:endParaRPr>
                    </a:p>
                  </a:txBody>
                  <a:tcPr marL="6618" marR="6618" marT="66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4167086"/>
                  </a:ext>
                </a:extLst>
              </a:tr>
            </a:tbl>
          </a:graphicData>
        </a:graphic>
      </p:graphicFrame>
      <p:sp>
        <p:nvSpPr>
          <p:cNvPr id="3" name="TextBox 2">
            <a:extLst>
              <a:ext uri="{FF2B5EF4-FFF2-40B4-BE49-F238E27FC236}">
                <a16:creationId xmlns:a16="http://schemas.microsoft.com/office/drawing/2014/main" id="{B2ACA816-9BF4-2229-E021-476D866CC838}"/>
              </a:ext>
            </a:extLst>
          </p:cNvPr>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4" name="Straight Connector 3">
            <a:extLst>
              <a:ext uri="{FF2B5EF4-FFF2-40B4-BE49-F238E27FC236}">
                <a16:creationId xmlns:a16="http://schemas.microsoft.com/office/drawing/2014/main" id="{9FCF6223-B75A-9572-78B7-93BD4484F859}"/>
              </a:ext>
            </a:extLst>
          </p:cNvPr>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FAEAEB4-02EF-D668-DD07-9801895823EA}"/>
              </a:ext>
            </a:extLst>
          </p:cNvPr>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Oval 16">
            <a:extLst>
              <a:ext uri="{FF2B5EF4-FFF2-40B4-BE49-F238E27FC236}">
                <a16:creationId xmlns:a16="http://schemas.microsoft.com/office/drawing/2014/main" id="{90BEEE1A-13DD-EEF8-30A6-4877600D87EB}"/>
              </a:ext>
            </a:extLst>
          </p:cNvPr>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a:solidFill>
                  <a:srgbClr val="FFFFFF"/>
                </a:solidFill>
                <a:latin typeface="Tahoma" pitchFamily="34" charset="0"/>
                <a:ea typeface="Tahoma" pitchFamily="34" charset="0"/>
                <a:cs typeface="Tahoma" pitchFamily="34" charset="0"/>
              </a:rPr>
              <a:t>23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04528" y="548681"/>
            <a:ext cx="7985152" cy="1127541"/>
          </a:xfrm>
          <a:prstGeom prst="rect">
            <a:avLst/>
          </a:prstGeom>
          <a:noFill/>
        </p:spPr>
        <p:txBody>
          <a:bodyPr wrap="square" lIns="80316" tIns="40158" rIns="80316" bIns="40158" rtlCol="0">
            <a:spAutoFit/>
          </a:bodyPr>
          <a:lstStyle/>
          <a:p>
            <a:pPr algn="just"/>
            <a:r>
              <a:rPr lang="id-ID" dirty="0"/>
              <a:t>Diagram ini merupakan hasil yang disajikan berdasarkan table sebelumnya yang menggambarkan jumlah penduduk kabupaten banggai yang diklasifikasikan berdasarkan usia umur muda, produktif dan </a:t>
            </a:r>
            <a:r>
              <a:rPr lang="en-US" dirty="0"/>
              <a:t>non </a:t>
            </a:r>
            <a:r>
              <a:rPr lang="en-US" dirty="0" err="1"/>
              <a:t>produktif</a:t>
            </a:r>
            <a:r>
              <a:rPr lang="en-US" dirty="0"/>
              <a:t> </a:t>
            </a:r>
            <a:r>
              <a:rPr lang="en-US" dirty="0" err="1"/>
              <a:t>atau</a:t>
            </a:r>
            <a:r>
              <a:rPr lang="en-US" dirty="0"/>
              <a:t> </a:t>
            </a:r>
            <a:r>
              <a:rPr lang="en-US" dirty="0" err="1"/>
              <a:t>bisa</a:t>
            </a:r>
            <a:r>
              <a:rPr lang="en-US" dirty="0"/>
              <a:t> </a:t>
            </a:r>
            <a:r>
              <a:rPr lang="en-US" dirty="0" err="1"/>
              <a:t>kita</a:t>
            </a:r>
            <a:r>
              <a:rPr lang="en-US" dirty="0"/>
              <a:t> </a:t>
            </a:r>
            <a:r>
              <a:rPr lang="en-US" dirty="0" err="1"/>
              <a:t>sebut</a:t>
            </a:r>
            <a:r>
              <a:rPr lang="en-US" dirty="0"/>
              <a:t> </a:t>
            </a:r>
            <a:r>
              <a:rPr lang="en-US" dirty="0" err="1"/>
              <a:t>usia</a:t>
            </a:r>
            <a:r>
              <a:rPr lang="en-US" dirty="0"/>
              <a:t> </a:t>
            </a:r>
            <a:r>
              <a:rPr lang="en-US" dirty="0" err="1"/>
              <a:t>tua</a:t>
            </a:r>
            <a:r>
              <a:rPr lang="en-US" dirty="0"/>
              <a:t> yang </a:t>
            </a:r>
            <a:r>
              <a:rPr lang="en-US" dirty="0" err="1"/>
              <a:t>menunjukan</a:t>
            </a:r>
            <a:r>
              <a:rPr lang="en-US" dirty="0"/>
              <a:t> </a:t>
            </a:r>
            <a:r>
              <a:rPr lang="en-US" dirty="0" err="1"/>
              <a:t>hanya</a:t>
            </a:r>
            <a:r>
              <a:rPr lang="en-US" dirty="0"/>
              <a:t> </a:t>
            </a:r>
            <a:r>
              <a:rPr lang="en-US" dirty="0" err="1"/>
              <a:t>berada</a:t>
            </a:r>
            <a:r>
              <a:rPr lang="en-US" dirty="0"/>
              <a:t> pada </a:t>
            </a:r>
            <a:r>
              <a:rPr lang="en-US" dirty="0" err="1"/>
              <a:t>angka</a:t>
            </a:r>
            <a:r>
              <a:rPr lang="en-US" dirty="0"/>
              <a:t> 7%</a:t>
            </a:r>
            <a:r>
              <a:rPr lang="id-ID" dirty="0"/>
              <a:t>. </a:t>
            </a:r>
          </a:p>
        </p:txBody>
      </p:sp>
      <p:sp>
        <p:nvSpPr>
          <p:cNvPr id="13" name="TextBox 12"/>
          <p:cNvSpPr txBox="1"/>
          <p:nvPr/>
        </p:nvSpPr>
        <p:spPr>
          <a:xfrm>
            <a:off x="4065083" y="5588622"/>
            <a:ext cx="1195112" cy="342710"/>
          </a:xfrm>
          <a:prstGeom prst="rect">
            <a:avLst/>
          </a:prstGeom>
          <a:noFill/>
        </p:spPr>
        <p:txBody>
          <a:bodyPr wrap="none" lIns="80316" tIns="40158" rIns="80316" bIns="40158" rtlCol="0">
            <a:spAutoFit/>
          </a:bodyPr>
          <a:lstStyle/>
          <a:p>
            <a:r>
              <a:rPr lang="id-ID" dirty="0"/>
              <a:t>Gambar 1.</a:t>
            </a:r>
            <a:r>
              <a:rPr lang="en-US" dirty="0"/>
              <a:t>7</a:t>
            </a:r>
            <a:endParaRPr lang="id-ID" dirty="0"/>
          </a:p>
        </p:txBody>
      </p:sp>
      <p:sp>
        <p:nvSpPr>
          <p:cNvPr id="14" name="TextBox 13"/>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6" name="Straight Connector 15"/>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a:solidFill>
                  <a:srgbClr val="FFFFFF"/>
                </a:solidFill>
                <a:latin typeface="Tahoma" pitchFamily="34" charset="0"/>
                <a:ea typeface="Tahoma" pitchFamily="34" charset="0"/>
                <a:cs typeface="Tahoma" pitchFamily="34" charset="0"/>
              </a:rPr>
              <a:t>24</a:t>
            </a:r>
          </a:p>
        </p:txBody>
      </p:sp>
      <p:graphicFrame>
        <p:nvGraphicFramePr>
          <p:cNvPr id="2" name="Chart 1">
            <a:extLst>
              <a:ext uri="{FF2B5EF4-FFF2-40B4-BE49-F238E27FC236}">
                <a16:creationId xmlns:a16="http://schemas.microsoft.com/office/drawing/2014/main" id="{BF8B50E1-250E-EA6C-5C7B-44C6158B980A}"/>
              </a:ext>
            </a:extLst>
          </p:cNvPr>
          <p:cNvGraphicFramePr>
            <a:graphicFrameLocks/>
          </p:cNvGraphicFramePr>
          <p:nvPr>
            <p:extLst>
              <p:ext uri="{D42A27DB-BD31-4B8C-83A1-F6EECF244321}">
                <p14:modId xmlns:p14="http://schemas.microsoft.com/office/powerpoint/2010/main" val="1458222424"/>
              </p:ext>
            </p:extLst>
          </p:nvPr>
        </p:nvGraphicFramePr>
        <p:xfrm>
          <a:off x="1505180" y="1757042"/>
          <a:ext cx="6383845" cy="384193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0327" y="411523"/>
            <a:ext cx="2761951" cy="358099"/>
          </a:xfrm>
          <a:prstGeom prst="rect">
            <a:avLst/>
          </a:prstGeom>
          <a:noFill/>
        </p:spPr>
        <p:txBody>
          <a:bodyPr wrap="none" lIns="80316" tIns="40158" rIns="80316" bIns="40158" rtlCol="0">
            <a:spAutoFit/>
          </a:bodyPr>
          <a:lstStyle/>
          <a:p>
            <a:r>
              <a:rPr lang="en-US" sz="1800" b="1" dirty="0"/>
              <a:t>8</a:t>
            </a:r>
            <a:r>
              <a:rPr lang="id-ID" sz="1800" b="1" dirty="0"/>
              <a:t>. Kepadatan Penduduk</a:t>
            </a:r>
          </a:p>
        </p:txBody>
      </p:sp>
      <p:sp>
        <p:nvSpPr>
          <p:cNvPr id="4" name="TextBox 3"/>
          <p:cNvSpPr txBox="1"/>
          <p:nvPr/>
        </p:nvSpPr>
        <p:spPr>
          <a:xfrm>
            <a:off x="1170559" y="891578"/>
            <a:ext cx="8285346" cy="1650761"/>
          </a:xfrm>
          <a:prstGeom prst="rect">
            <a:avLst/>
          </a:prstGeom>
          <a:noFill/>
        </p:spPr>
        <p:txBody>
          <a:bodyPr wrap="square" lIns="80316" tIns="40158" rIns="80316" bIns="40158" rtlCol="0">
            <a:spAutoFit/>
          </a:bodyPr>
          <a:lstStyle/>
          <a:p>
            <a:pPr algn="just"/>
            <a:r>
              <a:rPr lang="id-ID" dirty="0"/>
              <a:t>Kabupaten Banggai merupakan salah satu daerah otonom dan masuk dalam wilayah Provinsi Sulawesi Tengah beribukota di Luwuk, terletak pada titik koordinat antara 122</a:t>
            </a:r>
            <a:r>
              <a:rPr lang="id-ID" baseline="30000" dirty="0"/>
              <a:t>0</a:t>
            </a:r>
            <a:r>
              <a:rPr lang="id-ID" dirty="0"/>
              <a:t>23’ dan 124</a:t>
            </a:r>
            <a:r>
              <a:rPr lang="id-ID" baseline="30000" dirty="0"/>
              <a:t>0</a:t>
            </a:r>
            <a:r>
              <a:rPr lang="id-ID" dirty="0"/>
              <a:t>20’ Bujur Timur, serta 0</a:t>
            </a:r>
            <a:r>
              <a:rPr lang="id-ID" baseline="30000" dirty="0"/>
              <a:t>0</a:t>
            </a:r>
            <a:r>
              <a:rPr lang="id-ID" dirty="0"/>
              <a:t>30’ dan 2</a:t>
            </a:r>
            <a:r>
              <a:rPr lang="id-ID" baseline="30000" dirty="0"/>
              <a:t>0</a:t>
            </a:r>
            <a:r>
              <a:rPr lang="id-ID" dirty="0"/>
              <a:t>20’ Lintang Selatan, memiliki Luas wilayah daratan ± 9.672,70 Km² atau sekitar 14,22 % dari luas Provinsi Sulawesi Tengah dan luas laut ± 20.309,68 Km² dengan garis pantai sepanjang 613,25 km dengan kepadatan penduduk mencapai 0,03 Km²/Jiwa.</a:t>
            </a:r>
          </a:p>
        </p:txBody>
      </p:sp>
      <p:sp>
        <p:nvSpPr>
          <p:cNvPr id="5" name="TextBox 4"/>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6" name="Straight Connector 5"/>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2</a:t>
            </a:r>
            <a:r>
              <a:rPr lang="en-US" sz="1300" b="1" dirty="0">
                <a:solidFill>
                  <a:srgbClr val="FFFFFF"/>
                </a:solidFill>
                <a:latin typeface="Tahoma" pitchFamily="34" charset="0"/>
                <a:ea typeface="Tahoma" pitchFamily="34" charset="0"/>
                <a:cs typeface="Tahoma" pitchFamily="34" charset="0"/>
              </a:rPr>
              <a:t>5</a:t>
            </a:r>
          </a:p>
        </p:txBody>
      </p:sp>
      <p:sp>
        <p:nvSpPr>
          <p:cNvPr id="9" name="TextBox 8"/>
          <p:cNvSpPr txBox="1"/>
          <p:nvPr/>
        </p:nvSpPr>
        <p:spPr>
          <a:xfrm>
            <a:off x="4520952" y="6182634"/>
            <a:ext cx="968062" cy="342710"/>
          </a:xfrm>
          <a:prstGeom prst="rect">
            <a:avLst/>
          </a:prstGeom>
          <a:noFill/>
        </p:spPr>
        <p:txBody>
          <a:bodyPr wrap="none" lIns="80316" tIns="40158" rIns="80316" bIns="40158" rtlCol="0">
            <a:spAutoFit/>
          </a:bodyPr>
          <a:lstStyle/>
          <a:p>
            <a:r>
              <a:rPr lang="id-ID" dirty="0"/>
              <a:t>Tabel 1.</a:t>
            </a:r>
            <a:r>
              <a:rPr lang="en-US" dirty="0"/>
              <a:t>8</a:t>
            </a:r>
            <a:endParaRPr lang="id-ID" dirty="0"/>
          </a:p>
        </p:txBody>
      </p:sp>
      <p:graphicFrame>
        <p:nvGraphicFramePr>
          <p:cNvPr id="11" name="Object 10">
            <a:extLst>
              <a:ext uri="{FF2B5EF4-FFF2-40B4-BE49-F238E27FC236}">
                <a16:creationId xmlns:a16="http://schemas.microsoft.com/office/drawing/2014/main" id="{5427EE46-9AA5-E2D1-710E-392B35B4C572}"/>
              </a:ext>
            </a:extLst>
          </p:cNvPr>
          <p:cNvGraphicFramePr>
            <a:graphicFrameLocks noChangeAspect="1"/>
          </p:cNvGraphicFramePr>
          <p:nvPr>
            <p:extLst>
              <p:ext uri="{D42A27DB-BD31-4B8C-83A1-F6EECF244321}">
                <p14:modId xmlns:p14="http://schemas.microsoft.com/office/powerpoint/2010/main" val="2517380918"/>
              </p:ext>
            </p:extLst>
          </p:nvPr>
        </p:nvGraphicFramePr>
        <p:xfrm>
          <a:off x="1222260" y="2522873"/>
          <a:ext cx="8181943" cy="3728533"/>
        </p:xfrm>
        <a:graphic>
          <a:graphicData uri="http://schemas.openxmlformats.org/presentationml/2006/ole">
            <mc:AlternateContent xmlns:mc="http://schemas.openxmlformats.org/markup-compatibility/2006">
              <mc:Choice xmlns:v="urn:schemas-microsoft-com:vml" Requires="v">
                <p:oleObj name="Worksheet" r:id="rId2" imgW="9227785" imgH="4206050" progId="Excel.Sheet.8">
                  <p:embed/>
                </p:oleObj>
              </mc:Choice>
              <mc:Fallback>
                <p:oleObj name="Worksheet" r:id="rId2" imgW="9227785" imgH="4206050" progId="Excel.Sheet.8">
                  <p:embed/>
                  <p:pic>
                    <p:nvPicPr>
                      <p:cNvPr id="0" name=""/>
                      <p:cNvPicPr/>
                      <p:nvPr/>
                    </p:nvPicPr>
                    <p:blipFill>
                      <a:blip r:embed="rId3"/>
                      <a:stretch>
                        <a:fillRect/>
                      </a:stretch>
                    </p:blipFill>
                    <p:spPr>
                      <a:xfrm>
                        <a:off x="1222260" y="2522873"/>
                        <a:ext cx="8181943" cy="3728533"/>
                      </a:xfrm>
                      <a:prstGeom prst="rect">
                        <a:avLst/>
                      </a:prstGeom>
                    </p:spPr>
                  </p:pic>
                </p:oleObj>
              </mc:Fallback>
            </mc:AlternateContent>
          </a:graphicData>
        </a:graphic>
      </p:graphicFrame>
    </p:spTree>
    <p:extLst>
      <p:ext uri="{BB962C8B-B14F-4D97-AF65-F5344CB8AC3E}">
        <p14:creationId xmlns:p14="http://schemas.microsoft.com/office/powerpoint/2010/main" val="730660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81192" y="2772966"/>
            <a:ext cx="2341511" cy="2435591"/>
          </a:xfrm>
          <a:prstGeom prst="rect">
            <a:avLst/>
          </a:prstGeom>
          <a:noFill/>
        </p:spPr>
        <p:txBody>
          <a:bodyPr wrap="square" lIns="80316" tIns="40158" rIns="80316" bIns="40158" rtlCol="0">
            <a:spAutoFit/>
          </a:bodyPr>
          <a:lstStyle/>
          <a:p>
            <a:r>
              <a:rPr lang="id-ID" dirty="0"/>
              <a:t>Diagram disamping menggambarkan Kepadatan Penduduk Per Jiwa Berdasarkan Luas Wilayah Kacamatan dengan Jumlah Penduduk di Kecamatan Wilayah Kabupaten Banggai </a:t>
            </a:r>
          </a:p>
        </p:txBody>
      </p:sp>
      <p:sp>
        <p:nvSpPr>
          <p:cNvPr id="9" name="TextBox 8"/>
          <p:cNvSpPr txBox="1"/>
          <p:nvPr/>
        </p:nvSpPr>
        <p:spPr>
          <a:xfrm>
            <a:off x="3224808" y="409789"/>
            <a:ext cx="1206333" cy="342710"/>
          </a:xfrm>
          <a:prstGeom prst="rect">
            <a:avLst/>
          </a:prstGeom>
          <a:noFill/>
        </p:spPr>
        <p:txBody>
          <a:bodyPr wrap="none" lIns="80316" tIns="40158" rIns="80316" bIns="40158" rtlCol="0">
            <a:spAutoFit/>
          </a:bodyPr>
          <a:lstStyle/>
          <a:p>
            <a:r>
              <a:rPr lang="id-ID" dirty="0"/>
              <a:t>Gambar 1.</a:t>
            </a:r>
            <a:r>
              <a:rPr lang="en-US" dirty="0"/>
              <a:t>8</a:t>
            </a:r>
            <a:endParaRPr lang="id-ID" dirty="0"/>
          </a:p>
        </p:txBody>
      </p:sp>
      <p:sp>
        <p:nvSpPr>
          <p:cNvPr id="10" name="TextBox 9"/>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2" name="Straight Connector 11"/>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a:solidFill>
                  <a:srgbClr val="FFFFFF"/>
                </a:solidFill>
                <a:latin typeface="Tahoma" pitchFamily="34" charset="0"/>
                <a:ea typeface="Tahoma" pitchFamily="34" charset="0"/>
                <a:cs typeface="Tahoma" pitchFamily="34" charset="0"/>
              </a:rPr>
              <a:t>26</a:t>
            </a:r>
          </a:p>
        </p:txBody>
      </p:sp>
      <p:graphicFrame>
        <p:nvGraphicFramePr>
          <p:cNvPr id="2" name="Chart 1">
            <a:extLst>
              <a:ext uri="{FF2B5EF4-FFF2-40B4-BE49-F238E27FC236}">
                <a16:creationId xmlns:a16="http://schemas.microsoft.com/office/drawing/2014/main" id="{31972E6A-2F5A-39FA-AC25-47F7ABBAA53D}"/>
              </a:ext>
            </a:extLst>
          </p:cNvPr>
          <p:cNvGraphicFramePr>
            <a:graphicFrameLocks/>
          </p:cNvGraphicFramePr>
          <p:nvPr>
            <p:extLst>
              <p:ext uri="{D42A27DB-BD31-4B8C-83A1-F6EECF244321}">
                <p14:modId xmlns:p14="http://schemas.microsoft.com/office/powerpoint/2010/main" val="3556739738"/>
              </p:ext>
            </p:extLst>
          </p:nvPr>
        </p:nvGraphicFramePr>
        <p:xfrm>
          <a:off x="-15552" y="543394"/>
          <a:ext cx="8534400" cy="58880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0660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0327" y="411523"/>
            <a:ext cx="3217396" cy="358099"/>
          </a:xfrm>
          <a:prstGeom prst="rect">
            <a:avLst/>
          </a:prstGeom>
          <a:noFill/>
        </p:spPr>
        <p:txBody>
          <a:bodyPr wrap="none" lIns="80316" tIns="40158" rIns="80316" bIns="40158" rtlCol="0">
            <a:spAutoFit/>
          </a:bodyPr>
          <a:lstStyle/>
          <a:p>
            <a:r>
              <a:rPr lang="en-US" sz="1800" b="1" dirty="0"/>
              <a:t>9</a:t>
            </a:r>
            <a:r>
              <a:rPr lang="id-ID" sz="1800" b="1" dirty="0"/>
              <a:t>. Pindah Datang Penduduk</a:t>
            </a:r>
          </a:p>
        </p:txBody>
      </p:sp>
      <p:sp>
        <p:nvSpPr>
          <p:cNvPr id="7" name="TextBox 6"/>
          <p:cNvSpPr txBox="1"/>
          <p:nvPr/>
        </p:nvSpPr>
        <p:spPr>
          <a:xfrm>
            <a:off x="2072680" y="2299779"/>
            <a:ext cx="2399608" cy="342710"/>
          </a:xfrm>
          <a:prstGeom prst="rect">
            <a:avLst/>
          </a:prstGeom>
          <a:noFill/>
        </p:spPr>
        <p:txBody>
          <a:bodyPr wrap="none" lIns="80316" tIns="40158" rIns="80316" bIns="40158" rtlCol="0">
            <a:spAutoFit/>
          </a:bodyPr>
          <a:lstStyle/>
          <a:p>
            <a:r>
              <a:rPr lang="id-ID" dirty="0"/>
              <a:t>Tabel 1.</a:t>
            </a:r>
            <a:r>
              <a:rPr lang="en-US" dirty="0"/>
              <a:t>9</a:t>
            </a:r>
            <a:r>
              <a:rPr lang="id-ID" dirty="0"/>
              <a:t> Migrasi Keluar</a:t>
            </a:r>
          </a:p>
        </p:txBody>
      </p:sp>
      <p:sp>
        <p:nvSpPr>
          <p:cNvPr id="8" name="TextBox 7"/>
          <p:cNvSpPr txBox="1"/>
          <p:nvPr/>
        </p:nvSpPr>
        <p:spPr>
          <a:xfrm>
            <a:off x="1290638" y="1071546"/>
            <a:ext cx="8285347" cy="1127541"/>
          </a:xfrm>
          <a:prstGeom prst="rect">
            <a:avLst/>
          </a:prstGeom>
          <a:noFill/>
        </p:spPr>
        <p:txBody>
          <a:bodyPr wrap="square" lIns="80316" tIns="40158" rIns="80316" bIns="40158" rtlCol="0">
            <a:spAutoFit/>
          </a:bodyPr>
          <a:lstStyle/>
          <a:p>
            <a:pPr algn="just"/>
            <a:r>
              <a:rPr lang="id-ID" dirty="0"/>
              <a:t>Dibawah ini terdapat sebuah tabel yang menjelaskan tentang peristiwa pindah penduduk </a:t>
            </a:r>
            <a:r>
              <a:rPr lang="en-US" dirty="0" err="1"/>
              <a:t>kabupaten</a:t>
            </a:r>
            <a:r>
              <a:rPr lang="en-US" dirty="0"/>
              <a:t> </a:t>
            </a:r>
            <a:r>
              <a:rPr lang="id-ID" dirty="0"/>
              <a:t>banggai, data pindah penduduk pada tahun 202</a:t>
            </a:r>
            <a:r>
              <a:rPr lang="en-US" dirty="0"/>
              <a:t>2</a:t>
            </a:r>
            <a:r>
              <a:rPr lang="id-ID" dirty="0"/>
              <a:t> saat ini telah terhitung </a:t>
            </a:r>
            <a:r>
              <a:rPr lang="en-US" dirty="0"/>
              <a:t>6.435, yang mana </a:t>
            </a:r>
            <a:r>
              <a:rPr lang="id-ID" dirty="0"/>
              <a:t>Penduduk yang </a:t>
            </a:r>
            <a:r>
              <a:rPr lang="en-US" dirty="0" err="1"/>
              <a:t>mengurus</a:t>
            </a:r>
            <a:r>
              <a:rPr lang="en-US" dirty="0"/>
              <a:t> </a:t>
            </a:r>
            <a:r>
              <a:rPr lang="en-US" dirty="0" err="1"/>
              <a:t>kepindahan</a:t>
            </a:r>
            <a:r>
              <a:rPr lang="en-US" dirty="0"/>
              <a:t> </a:t>
            </a:r>
            <a:r>
              <a:rPr lang="en-US" dirty="0" err="1"/>
              <a:t>penduduk</a:t>
            </a:r>
            <a:r>
              <a:rPr lang="en-US" dirty="0"/>
              <a:t> </a:t>
            </a:r>
            <a:r>
              <a:rPr lang="en-US" dirty="0" err="1"/>
              <a:t>setiap</a:t>
            </a:r>
            <a:r>
              <a:rPr lang="en-US" dirty="0"/>
              <a:t> </a:t>
            </a:r>
            <a:r>
              <a:rPr lang="en-US" dirty="0" err="1"/>
              <a:t>bulannya</a:t>
            </a:r>
            <a:r>
              <a:rPr lang="en-US" dirty="0"/>
              <a:t> paling </a:t>
            </a:r>
            <a:r>
              <a:rPr lang="en-US" dirty="0" err="1"/>
              <a:t>banyak</a:t>
            </a:r>
            <a:r>
              <a:rPr lang="en-US" dirty="0"/>
              <a:t> </a:t>
            </a:r>
            <a:r>
              <a:rPr lang="en-US" dirty="0" err="1"/>
              <a:t>terjadi</a:t>
            </a:r>
            <a:r>
              <a:rPr lang="en-US" dirty="0"/>
              <a:t> pada </a:t>
            </a:r>
            <a:r>
              <a:rPr lang="en-US" dirty="0" err="1"/>
              <a:t>bulan</a:t>
            </a:r>
            <a:r>
              <a:rPr lang="en-US" dirty="0"/>
              <a:t> </a:t>
            </a:r>
            <a:r>
              <a:rPr lang="en-US" dirty="0" err="1"/>
              <a:t>Juni</a:t>
            </a:r>
            <a:r>
              <a:rPr lang="en-US" dirty="0"/>
              <a:t>. </a:t>
            </a:r>
            <a:endParaRPr lang="id-ID" dirty="0"/>
          </a:p>
        </p:txBody>
      </p:sp>
      <p:sp>
        <p:nvSpPr>
          <p:cNvPr id="9" name="TextBox 8"/>
          <p:cNvSpPr txBox="1"/>
          <p:nvPr/>
        </p:nvSpPr>
        <p:spPr>
          <a:xfrm>
            <a:off x="1110521" y="799499"/>
            <a:ext cx="1752444" cy="342710"/>
          </a:xfrm>
          <a:prstGeom prst="rect">
            <a:avLst/>
          </a:prstGeom>
          <a:noFill/>
        </p:spPr>
        <p:txBody>
          <a:bodyPr wrap="none" lIns="80316" tIns="40158" rIns="80316" bIns="40158" rtlCol="0">
            <a:spAutoFit/>
          </a:bodyPr>
          <a:lstStyle/>
          <a:p>
            <a:r>
              <a:rPr lang="id-ID" dirty="0"/>
              <a:t>a. Migrasi Keluar</a:t>
            </a:r>
          </a:p>
        </p:txBody>
      </p:sp>
      <p:sp>
        <p:nvSpPr>
          <p:cNvPr id="10" name="TextBox 9"/>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1" name="Straight Connector 10"/>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2</a:t>
            </a:r>
            <a:r>
              <a:rPr lang="en-US" sz="1300" b="1" dirty="0">
                <a:solidFill>
                  <a:srgbClr val="FFFFFF"/>
                </a:solidFill>
                <a:latin typeface="Tahoma" pitchFamily="34" charset="0"/>
                <a:ea typeface="Tahoma" pitchFamily="34" charset="0"/>
                <a:cs typeface="Tahoma" pitchFamily="34" charset="0"/>
              </a:rPr>
              <a:t>7</a:t>
            </a:r>
          </a:p>
        </p:txBody>
      </p:sp>
      <p:graphicFrame>
        <p:nvGraphicFramePr>
          <p:cNvPr id="6" name="Object 5">
            <a:extLst>
              <a:ext uri="{FF2B5EF4-FFF2-40B4-BE49-F238E27FC236}">
                <a16:creationId xmlns:a16="http://schemas.microsoft.com/office/drawing/2014/main" id="{CABBE26E-1C55-1A37-B0F1-578668E4710C}"/>
              </a:ext>
            </a:extLst>
          </p:cNvPr>
          <p:cNvGraphicFramePr>
            <a:graphicFrameLocks noChangeAspect="1"/>
          </p:cNvGraphicFramePr>
          <p:nvPr>
            <p:extLst>
              <p:ext uri="{D42A27DB-BD31-4B8C-83A1-F6EECF244321}">
                <p14:modId xmlns:p14="http://schemas.microsoft.com/office/powerpoint/2010/main" val="1436784185"/>
              </p:ext>
            </p:extLst>
          </p:nvPr>
        </p:nvGraphicFramePr>
        <p:xfrm>
          <a:off x="1317057" y="2706550"/>
          <a:ext cx="4187022" cy="3351937"/>
        </p:xfrm>
        <a:graphic>
          <a:graphicData uri="http://schemas.openxmlformats.org/presentationml/2006/ole">
            <mc:AlternateContent xmlns:mc="http://schemas.openxmlformats.org/markup-compatibility/2006">
              <mc:Choice xmlns:v="urn:schemas-microsoft-com:vml" Requires="v">
                <p:oleObj name="Worksheet" r:id="rId2" imgW="2865262" imgH="2293628" progId="Excel.Sheet.12">
                  <p:embed/>
                </p:oleObj>
              </mc:Choice>
              <mc:Fallback>
                <p:oleObj name="Worksheet" r:id="rId2" imgW="2865262" imgH="2293628" progId="Excel.Sheet.12">
                  <p:embed/>
                  <p:pic>
                    <p:nvPicPr>
                      <p:cNvPr id="0" name=""/>
                      <p:cNvPicPr/>
                      <p:nvPr/>
                    </p:nvPicPr>
                    <p:blipFill>
                      <a:blip r:embed="rId3"/>
                      <a:stretch>
                        <a:fillRect/>
                      </a:stretch>
                    </p:blipFill>
                    <p:spPr>
                      <a:xfrm>
                        <a:off x="1317057" y="2706550"/>
                        <a:ext cx="4187022" cy="3351937"/>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1A610E50-954B-C1A7-BAB5-373970F46D58}"/>
              </a:ext>
            </a:extLst>
          </p:cNvPr>
          <p:cNvSpPr txBox="1"/>
          <p:nvPr/>
        </p:nvSpPr>
        <p:spPr>
          <a:xfrm>
            <a:off x="5679993" y="2636912"/>
            <a:ext cx="3881519" cy="3482031"/>
          </a:xfrm>
          <a:prstGeom prst="rect">
            <a:avLst/>
          </a:prstGeom>
          <a:noFill/>
        </p:spPr>
        <p:txBody>
          <a:bodyPr wrap="square" lIns="80316" tIns="40158" rIns="80316" bIns="40158" rtlCol="0">
            <a:spAutoFit/>
          </a:bodyPr>
          <a:lstStyle/>
          <a:p>
            <a:pPr algn="just"/>
            <a:r>
              <a:rPr lang="en-US" dirty="0"/>
              <a:t>Pada table </a:t>
            </a:r>
            <a:r>
              <a:rPr lang="en-US" dirty="0" err="1"/>
              <a:t>disamping</a:t>
            </a:r>
            <a:r>
              <a:rPr lang="en-US" dirty="0"/>
              <a:t> sangat </a:t>
            </a:r>
            <a:r>
              <a:rPr lang="en-US" dirty="0" err="1"/>
              <a:t>jelas</a:t>
            </a:r>
            <a:r>
              <a:rPr lang="en-US" dirty="0"/>
              <a:t> </a:t>
            </a:r>
            <a:r>
              <a:rPr lang="en-US" dirty="0" err="1"/>
              <a:t>telah</a:t>
            </a:r>
            <a:r>
              <a:rPr lang="en-US" dirty="0"/>
              <a:t> di </a:t>
            </a:r>
            <a:r>
              <a:rPr lang="en-US" dirty="0" err="1"/>
              <a:t>gambarkan</a:t>
            </a:r>
            <a:r>
              <a:rPr lang="en-US" dirty="0"/>
              <a:t> </a:t>
            </a:r>
            <a:r>
              <a:rPr lang="en-US" dirty="0" err="1"/>
              <a:t>bagaimana</a:t>
            </a:r>
            <a:r>
              <a:rPr lang="en-US" dirty="0"/>
              <a:t> </a:t>
            </a:r>
            <a:r>
              <a:rPr lang="en-US" dirty="0" err="1"/>
              <a:t>migrasi</a:t>
            </a:r>
            <a:r>
              <a:rPr lang="en-US" dirty="0"/>
              <a:t> </a:t>
            </a:r>
            <a:r>
              <a:rPr lang="en-US" dirty="0" err="1"/>
              <a:t>itu</a:t>
            </a:r>
            <a:r>
              <a:rPr lang="en-US" dirty="0"/>
              <a:t> </a:t>
            </a:r>
            <a:r>
              <a:rPr lang="en-US" dirty="0" err="1"/>
              <a:t>terjadi</a:t>
            </a:r>
            <a:r>
              <a:rPr lang="en-US" dirty="0"/>
              <a:t> </a:t>
            </a:r>
            <a:r>
              <a:rPr lang="en-US" dirty="0" err="1"/>
              <a:t>setiap</a:t>
            </a:r>
            <a:r>
              <a:rPr lang="en-US" dirty="0"/>
              <a:t> </a:t>
            </a:r>
            <a:r>
              <a:rPr lang="en-US" dirty="0" err="1"/>
              <a:t>bulannya</a:t>
            </a:r>
            <a:r>
              <a:rPr lang="en-US" dirty="0"/>
              <a:t> </a:t>
            </a:r>
            <a:r>
              <a:rPr lang="en-US" dirty="0" err="1"/>
              <a:t>dimana</a:t>
            </a:r>
            <a:r>
              <a:rPr lang="en-US" dirty="0"/>
              <a:t> pada </a:t>
            </a:r>
            <a:r>
              <a:rPr lang="en-US" dirty="0" err="1"/>
              <a:t>titik</a:t>
            </a:r>
            <a:r>
              <a:rPr lang="en-US" dirty="0"/>
              <a:t> </a:t>
            </a:r>
            <a:r>
              <a:rPr lang="en-US" dirty="0" err="1"/>
              <a:t>terendah</a:t>
            </a:r>
            <a:r>
              <a:rPr lang="en-US" dirty="0"/>
              <a:t> </a:t>
            </a:r>
            <a:r>
              <a:rPr lang="en-US" dirty="0" err="1"/>
              <a:t>migrasi</a:t>
            </a:r>
            <a:r>
              <a:rPr lang="en-US" dirty="0"/>
              <a:t> </a:t>
            </a:r>
            <a:r>
              <a:rPr lang="en-US" dirty="0" err="1"/>
              <a:t>itu</a:t>
            </a:r>
            <a:r>
              <a:rPr lang="en-US" dirty="0"/>
              <a:t> </a:t>
            </a:r>
            <a:r>
              <a:rPr lang="en-US" dirty="0" err="1"/>
              <a:t>terjadi</a:t>
            </a:r>
            <a:r>
              <a:rPr lang="en-US" dirty="0"/>
              <a:t> pada </a:t>
            </a:r>
            <a:r>
              <a:rPr lang="en-US" dirty="0" err="1"/>
              <a:t>bulan</a:t>
            </a:r>
            <a:r>
              <a:rPr lang="en-US" dirty="0"/>
              <a:t> April di </a:t>
            </a:r>
            <a:r>
              <a:rPr lang="en-US" dirty="0" err="1"/>
              <a:t>angka</a:t>
            </a:r>
            <a:r>
              <a:rPr lang="en-US" dirty="0"/>
              <a:t> 289 </a:t>
            </a:r>
            <a:r>
              <a:rPr lang="en-US" dirty="0" err="1"/>
              <a:t>Kepindahan</a:t>
            </a:r>
            <a:r>
              <a:rPr lang="en-US" dirty="0"/>
              <a:t> dan </a:t>
            </a:r>
            <a:r>
              <a:rPr lang="en-US" dirty="0" err="1"/>
              <a:t>terbanyak</a:t>
            </a:r>
            <a:r>
              <a:rPr lang="en-US" dirty="0"/>
              <a:t> </a:t>
            </a:r>
            <a:r>
              <a:rPr lang="en-US" dirty="0" err="1"/>
              <a:t>terjadi</a:t>
            </a:r>
            <a:r>
              <a:rPr lang="en-US" dirty="0"/>
              <a:t> pada </a:t>
            </a:r>
            <a:r>
              <a:rPr lang="en-US" dirty="0" err="1"/>
              <a:t>hulan</a:t>
            </a:r>
            <a:r>
              <a:rPr lang="en-US" dirty="0"/>
              <a:t> </a:t>
            </a:r>
            <a:r>
              <a:rPr lang="en-US" dirty="0" err="1"/>
              <a:t>Juni</a:t>
            </a:r>
            <a:r>
              <a:rPr lang="en-US" dirty="0"/>
              <a:t> di </a:t>
            </a:r>
            <a:r>
              <a:rPr lang="en-US" dirty="0" err="1"/>
              <a:t>angka</a:t>
            </a:r>
            <a:r>
              <a:rPr lang="en-US" dirty="0"/>
              <a:t> 806. </a:t>
            </a:r>
            <a:r>
              <a:rPr lang="en-US" dirty="0" err="1"/>
              <a:t>Melihat</a:t>
            </a:r>
            <a:r>
              <a:rPr lang="en-US" dirty="0"/>
              <a:t> </a:t>
            </a:r>
            <a:r>
              <a:rPr lang="en-US" dirty="0" err="1"/>
              <a:t>hal</a:t>
            </a:r>
            <a:r>
              <a:rPr lang="en-US" dirty="0"/>
              <a:t> </a:t>
            </a:r>
            <a:r>
              <a:rPr lang="en-US" dirty="0" err="1"/>
              <a:t>tersebut</a:t>
            </a:r>
            <a:r>
              <a:rPr lang="en-US" dirty="0"/>
              <a:t> </a:t>
            </a:r>
            <a:r>
              <a:rPr lang="en-US" dirty="0" err="1"/>
              <a:t>kemungkinan</a:t>
            </a:r>
            <a:r>
              <a:rPr lang="en-US" dirty="0"/>
              <a:t> </a:t>
            </a:r>
            <a:r>
              <a:rPr lang="en-US" dirty="0" err="1"/>
              <a:t>besar</a:t>
            </a:r>
            <a:r>
              <a:rPr lang="en-US" dirty="0"/>
              <a:t> </a:t>
            </a:r>
            <a:r>
              <a:rPr lang="en-US" dirty="0" err="1"/>
              <a:t>terjadi</a:t>
            </a:r>
            <a:r>
              <a:rPr lang="en-US" dirty="0"/>
              <a:t> </a:t>
            </a:r>
            <a:r>
              <a:rPr lang="en-US" dirty="0" err="1"/>
              <a:t>akibat</a:t>
            </a:r>
            <a:r>
              <a:rPr lang="en-US" dirty="0"/>
              <a:t> </a:t>
            </a:r>
            <a:r>
              <a:rPr lang="en-US" dirty="0" err="1"/>
              <a:t>mobilisasi</a:t>
            </a:r>
            <a:r>
              <a:rPr lang="en-US" dirty="0"/>
              <a:t> </a:t>
            </a:r>
            <a:r>
              <a:rPr lang="en-US" dirty="0" err="1"/>
              <a:t>terkait</a:t>
            </a:r>
            <a:r>
              <a:rPr lang="en-US" dirty="0"/>
              <a:t> </a:t>
            </a:r>
            <a:r>
              <a:rPr lang="en-US" dirty="0" err="1"/>
              <a:t>pendudukan</a:t>
            </a:r>
            <a:r>
              <a:rPr lang="en-US" dirty="0"/>
              <a:t> </a:t>
            </a:r>
            <a:r>
              <a:rPr lang="en-US" dirty="0" err="1"/>
              <a:t>dengan</a:t>
            </a:r>
            <a:r>
              <a:rPr lang="en-US" dirty="0"/>
              <a:t> alas an </a:t>
            </a:r>
            <a:r>
              <a:rPr lang="en-US" dirty="0" err="1"/>
              <a:t>kepindahan</a:t>
            </a:r>
            <a:r>
              <a:rPr lang="en-US" dirty="0"/>
              <a:t> </a:t>
            </a:r>
            <a:r>
              <a:rPr lang="en-US" dirty="0" err="1"/>
              <a:t>terkait</a:t>
            </a:r>
            <a:r>
              <a:rPr lang="en-US" dirty="0"/>
              <a:t> Pendidikan. </a:t>
            </a:r>
            <a:r>
              <a:rPr lang="en-US" dirty="0" err="1"/>
              <a:t>Dikarenakan</a:t>
            </a:r>
            <a:r>
              <a:rPr lang="en-US" dirty="0"/>
              <a:t> </a:t>
            </a:r>
            <a:r>
              <a:rPr lang="en-US" dirty="0" err="1"/>
              <a:t>banyak</a:t>
            </a:r>
            <a:r>
              <a:rPr lang="en-US" dirty="0"/>
              <a:t> </a:t>
            </a:r>
            <a:r>
              <a:rPr lang="en-US" dirty="0" err="1"/>
              <a:t>penduduk</a:t>
            </a:r>
            <a:r>
              <a:rPr lang="en-US" dirty="0"/>
              <a:t> </a:t>
            </a:r>
            <a:r>
              <a:rPr lang="en-US" dirty="0" err="1"/>
              <a:t>Kabupaten</a:t>
            </a:r>
            <a:r>
              <a:rPr lang="en-US" dirty="0"/>
              <a:t> </a:t>
            </a:r>
            <a:r>
              <a:rPr lang="en-US" dirty="0" err="1"/>
              <a:t>Banggai</a:t>
            </a:r>
            <a:r>
              <a:rPr lang="en-US" dirty="0"/>
              <a:t> yang </a:t>
            </a:r>
            <a:r>
              <a:rPr lang="en-US" dirty="0" err="1"/>
              <a:t>melanjutkan</a:t>
            </a:r>
            <a:r>
              <a:rPr lang="en-US" dirty="0"/>
              <a:t> Pendidikan di </a:t>
            </a:r>
            <a:r>
              <a:rPr lang="en-US" dirty="0" err="1"/>
              <a:t>Luar</a:t>
            </a:r>
            <a:r>
              <a:rPr lang="en-US" dirty="0"/>
              <a:t> Daerah,</a:t>
            </a:r>
            <a:endParaRPr lang="id-ID"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2186" y="617260"/>
            <a:ext cx="8105230" cy="1127541"/>
          </a:xfrm>
          <a:prstGeom prst="rect">
            <a:avLst/>
          </a:prstGeom>
          <a:noFill/>
        </p:spPr>
        <p:txBody>
          <a:bodyPr wrap="square" lIns="80316" tIns="40158" rIns="80316" bIns="40158" rtlCol="0">
            <a:spAutoFit/>
          </a:bodyPr>
          <a:lstStyle/>
          <a:p>
            <a:pPr algn="just"/>
            <a:r>
              <a:rPr lang="id-ID" dirty="0"/>
              <a:t>Migrasi adalah peristiwa perpindahan penduduk dari daerah satu ke daerah lain. Dimana dalam hal ini migrasi keluar kabupaten Banggai di klasifikasikan menjadi 2 (dua ) yakni Klasifikasi Pindah 4 (Pindah antar Kabupaten dalam 1 wilayah Propinsi) dan Klasifikasi Pindah 5 (Pindah antar Kabupaten luar wilayah Propinsi)</a:t>
            </a:r>
          </a:p>
        </p:txBody>
      </p:sp>
      <p:sp>
        <p:nvSpPr>
          <p:cNvPr id="14" name="TextBox 13"/>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5" name="Straight Connector 14"/>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a:solidFill>
                  <a:srgbClr val="FFFFFF"/>
                </a:solidFill>
                <a:latin typeface="Tahoma" pitchFamily="34" charset="0"/>
                <a:ea typeface="Tahoma" pitchFamily="34" charset="0"/>
                <a:cs typeface="Tahoma" pitchFamily="34" charset="0"/>
              </a:rPr>
              <a:t>28</a:t>
            </a:r>
          </a:p>
        </p:txBody>
      </p:sp>
      <p:graphicFrame>
        <p:nvGraphicFramePr>
          <p:cNvPr id="2" name="Chart 1">
            <a:extLst>
              <a:ext uri="{FF2B5EF4-FFF2-40B4-BE49-F238E27FC236}">
                <a16:creationId xmlns:a16="http://schemas.microsoft.com/office/drawing/2014/main" id="{AAEF1BB8-A5A5-DB77-E60B-A69705469176}"/>
              </a:ext>
            </a:extLst>
          </p:cNvPr>
          <p:cNvGraphicFramePr>
            <a:graphicFrameLocks/>
          </p:cNvGraphicFramePr>
          <p:nvPr>
            <p:extLst>
              <p:ext uri="{D42A27DB-BD31-4B8C-83A1-F6EECF244321}">
                <p14:modId xmlns:p14="http://schemas.microsoft.com/office/powerpoint/2010/main" val="2922581168"/>
              </p:ext>
            </p:extLst>
          </p:nvPr>
        </p:nvGraphicFramePr>
        <p:xfrm>
          <a:off x="738126" y="1916833"/>
          <a:ext cx="7797707" cy="410445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8162B72A-14E1-22A3-E5A5-BDC3DB157F62}"/>
              </a:ext>
            </a:extLst>
          </p:cNvPr>
          <p:cNvSpPr txBox="1"/>
          <p:nvPr/>
        </p:nvSpPr>
        <p:spPr>
          <a:xfrm>
            <a:off x="4396208" y="6110626"/>
            <a:ext cx="1207936" cy="342710"/>
          </a:xfrm>
          <a:prstGeom prst="rect">
            <a:avLst/>
          </a:prstGeom>
          <a:noFill/>
        </p:spPr>
        <p:txBody>
          <a:bodyPr wrap="none" lIns="80316" tIns="40158" rIns="80316" bIns="40158" rtlCol="0">
            <a:spAutoFit/>
          </a:bodyPr>
          <a:lstStyle/>
          <a:p>
            <a:r>
              <a:rPr lang="en-US" dirty="0"/>
              <a:t>Gambar 1.9</a:t>
            </a:r>
            <a:endParaRPr lang="id-ID"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70367" y="480102"/>
            <a:ext cx="8525501" cy="1650761"/>
          </a:xfrm>
          <a:prstGeom prst="rect">
            <a:avLst/>
          </a:prstGeom>
          <a:noFill/>
        </p:spPr>
        <p:txBody>
          <a:bodyPr wrap="square" lIns="80316" tIns="40158" rIns="80316" bIns="40158" rtlCol="0">
            <a:spAutoFit/>
          </a:bodyPr>
          <a:lstStyle/>
          <a:p>
            <a:pPr algn="just"/>
            <a:r>
              <a:rPr lang="id-ID" dirty="0"/>
              <a:t>Table dan Diagram dibawah ini merupakan data perpindahkan penduduk per Tahun dari Tahun 201</a:t>
            </a:r>
            <a:r>
              <a:rPr lang="en-US" dirty="0"/>
              <a:t>8</a:t>
            </a:r>
            <a:r>
              <a:rPr lang="id-ID" dirty="0"/>
              <a:t> S/D 202</a:t>
            </a:r>
            <a:r>
              <a:rPr lang="en-US" dirty="0"/>
              <a:t>2</a:t>
            </a:r>
            <a:r>
              <a:rPr lang="id-ID" dirty="0"/>
              <a:t>. Sejak Tahun 201</a:t>
            </a:r>
            <a:r>
              <a:rPr lang="en-US" dirty="0"/>
              <a:t>8</a:t>
            </a:r>
            <a:r>
              <a:rPr lang="id-ID" dirty="0"/>
              <a:t> Sampai </a:t>
            </a:r>
            <a:r>
              <a:rPr lang="en-US" dirty="0"/>
              <a:t>Pada </a:t>
            </a:r>
            <a:r>
              <a:rPr lang="id-ID" dirty="0"/>
              <a:t>Tahun 20</a:t>
            </a:r>
            <a:r>
              <a:rPr lang="en-US" dirty="0"/>
              <a:t>22</a:t>
            </a:r>
            <a:r>
              <a:rPr lang="id-ID" dirty="0"/>
              <a:t> Jumlah Migrasi Keluar Kabupaten Banggai Meningkat </a:t>
            </a:r>
            <a:r>
              <a:rPr lang="en-US" dirty="0" err="1"/>
              <a:t>dikarenakan</a:t>
            </a:r>
            <a:r>
              <a:rPr lang="en-US" dirty="0"/>
              <a:t> </a:t>
            </a:r>
            <a:r>
              <a:rPr lang="en-US" dirty="0" err="1"/>
              <a:t>dengan</a:t>
            </a:r>
            <a:r>
              <a:rPr lang="en-US" dirty="0"/>
              <a:t> proses yang </a:t>
            </a:r>
            <a:r>
              <a:rPr lang="en-US" dirty="0" err="1"/>
              <a:t>begitu</a:t>
            </a:r>
            <a:r>
              <a:rPr lang="en-US" dirty="0"/>
              <a:t> </a:t>
            </a:r>
            <a:r>
              <a:rPr lang="en-US" dirty="0" err="1"/>
              <a:t>ketat</a:t>
            </a:r>
            <a:r>
              <a:rPr lang="en-US" dirty="0"/>
              <a:t> </a:t>
            </a:r>
            <a:r>
              <a:rPr lang="en-US" dirty="0" err="1"/>
              <a:t>terkait</a:t>
            </a:r>
            <a:r>
              <a:rPr lang="en-US" dirty="0"/>
              <a:t> </a:t>
            </a:r>
            <a:r>
              <a:rPr lang="en-US" dirty="0" err="1"/>
              <a:t>pelaporan</a:t>
            </a:r>
            <a:r>
              <a:rPr lang="en-US" dirty="0"/>
              <a:t> </a:t>
            </a:r>
            <a:r>
              <a:rPr lang="en-US" dirty="0" err="1"/>
              <a:t>kepindahan</a:t>
            </a:r>
            <a:r>
              <a:rPr lang="en-US" dirty="0"/>
              <a:t> yang </a:t>
            </a:r>
            <a:r>
              <a:rPr lang="en-US" dirty="0" err="1"/>
              <a:t>terjadi</a:t>
            </a:r>
            <a:r>
              <a:rPr lang="en-US" dirty="0"/>
              <a:t> </a:t>
            </a:r>
            <a:r>
              <a:rPr lang="en-US" dirty="0" err="1"/>
              <a:t>diseetiap</a:t>
            </a:r>
            <a:r>
              <a:rPr lang="en-US" dirty="0"/>
              <a:t> </a:t>
            </a:r>
            <a:r>
              <a:rPr lang="en-US" dirty="0" err="1"/>
              <a:t>daerah</a:t>
            </a:r>
            <a:r>
              <a:rPr lang="en-US" dirty="0"/>
              <a:t>, </a:t>
            </a:r>
            <a:r>
              <a:rPr lang="en-US" dirty="0" err="1"/>
              <a:t>maka</a:t>
            </a:r>
            <a:r>
              <a:rPr lang="en-US" dirty="0"/>
              <a:t> </a:t>
            </a:r>
            <a:r>
              <a:rPr lang="en-US" dirty="0" err="1"/>
              <a:t>pendudukan</a:t>
            </a:r>
            <a:r>
              <a:rPr lang="en-US" dirty="0"/>
              <a:t> </a:t>
            </a:r>
            <a:r>
              <a:rPr lang="en-US" dirty="0" err="1"/>
              <a:t>sudah</a:t>
            </a:r>
            <a:r>
              <a:rPr lang="en-US" dirty="0"/>
              <a:t> </a:t>
            </a:r>
            <a:r>
              <a:rPr lang="en-US" dirty="0" err="1"/>
              <a:t>mulai</a:t>
            </a:r>
            <a:r>
              <a:rPr lang="en-US" dirty="0"/>
              <a:t> </a:t>
            </a:r>
            <a:r>
              <a:rPr lang="en-US" dirty="0" err="1"/>
              <a:t>taat</a:t>
            </a:r>
            <a:r>
              <a:rPr lang="en-US" dirty="0"/>
              <a:t> </a:t>
            </a:r>
            <a:r>
              <a:rPr lang="en-US" dirty="0" err="1"/>
              <a:t>dalam</a:t>
            </a:r>
            <a:r>
              <a:rPr lang="en-US" dirty="0"/>
              <a:t> proses </a:t>
            </a:r>
            <a:r>
              <a:rPr lang="en-US" dirty="0" err="1"/>
              <a:t>perpindahan</a:t>
            </a:r>
            <a:r>
              <a:rPr lang="en-US" dirty="0"/>
              <a:t>. Pada </a:t>
            </a:r>
            <a:r>
              <a:rPr lang="en-US" dirty="0" err="1"/>
              <a:t>tahun-tahun</a:t>
            </a:r>
            <a:r>
              <a:rPr lang="en-US" dirty="0"/>
              <a:t> </a:t>
            </a:r>
            <a:r>
              <a:rPr lang="en-US" dirty="0" err="1"/>
              <a:t>sebelumnya</a:t>
            </a:r>
            <a:r>
              <a:rPr lang="en-US" dirty="0"/>
              <a:t> </a:t>
            </a:r>
            <a:r>
              <a:rPr lang="en-US" dirty="0" err="1"/>
              <a:t>banyak</a:t>
            </a:r>
            <a:r>
              <a:rPr lang="en-US" dirty="0"/>
              <a:t> </a:t>
            </a:r>
            <a:r>
              <a:rPr lang="en-US" dirty="0" err="1"/>
              <a:t>penduduk</a:t>
            </a:r>
            <a:r>
              <a:rPr lang="en-US" dirty="0"/>
              <a:t> </a:t>
            </a:r>
            <a:r>
              <a:rPr lang="en-US" dirty="0" err="1"/>
              <a:t>pindah</a:t>
            </a:r>
            <a:r>
              <a:rPr lang="en-US" dirty="0"/>
              <a:t> </a:t>
            </a:r>
            <a:r>
              <a:rPr lang="en-US" dirty="0" err="1"/>
              <a:t>tetapi</a:t>
            </a:r>
            <a:r>
              <a:rPr lang="en-US" dirty="0"/>
              <a:t> </a:t>
            </a:r>
            <a:r>
              <a:rPr lang="en-US" dirty="0" err="1"/>
              <a:t>tidak</a:t>
            </a:r>
            <a:r>
              <a:rPr lang="en-US" dirty="0"/>
              <a:t> </a:t>
            </a:r>
            <a:r>
              <a:rPr lang="en-US" dirty="0" err="1"/>
              <a:t>melakukan</a:t>
            </a:r>
            <a:r>
              <a:rPr lang="en-US" dirty="0"/>
              <a:t> </a:t>
            </a:r>
            <a:r>
              <a:rPr lang="en-US" dirty="0" err="1"/>
              <a:t>kepindahan</a:t>
            </a:r>
            <a:r>
              <a:rPr lang="en-US" dirty="0"/>
              <a:t> </a:t>
            </a:r>
            <a:r>
              <a:rPr lang="en-US" dirty="0" err="1"/>
              <a:t>dari</a:t>
            </a:r>
            <a:r>
              <a:rPr lang="en-US" dirty="0"/>
              <a:t> </a:t>
            </a:r>
            <a:r>
              <a:rPr lang="en-US" dirty="0" err="1"/>
              <a:t>daerah</a:t>
            </a:r>
            <a:r>
              <a:rPr lang="en-US" dirty="0"/>
              <a:t> </a:t>
            </a:r>
            <a:r>
              <a:rPr lang="en-US" dirty="0" err="1"/>
              <a:t>asal</a:t>
            </a:r>
            <a:r>
              <a:rPr lang="en-US" dirty="0"/>
              <a:t> </a:t>
            </a:r>
            <a:r>
              <a:rPr lang="en-US" dirty="0" err="1"/>
              <a:t>mereka</a:t>
            </a:r>
            <a:r>
              <a:rPr lang="en-US" dirty="0"/>
              <a:t>. </a:t>
            </a:r>
            <a:endParaRPr lang="id-ID" dirty="0"/>
          </a:p>
        </p:txBody>
      </p:sp>
      <p:sp>
        <p:nvSpPr>
          <p:cNvPr id="10" name="TextBox 9"/>
          <p:cNvSpPr txBox="1"/>
          <p:nvPr/>
        </p:nvSpPr>
        <p:spPr>
          <a:xfrm>
            <a:off x="3340411" y="2096052"/>
            <a:ext cx="3421298" cy="342710"/>
          </a:xfrm>
          <a:prstGeom prst="rect">
            <a:avLst/>
          </a:prstGeom>
          <a:noFill/>
        </p:spPr>
        <p:txBody>
          <a:bodyPr wrap="none" lIns="80316" tIns="40158" rIns="80316" bIns="40158" rtlCol="0">
            <a:spAutoFit/>
          </a:bodyPr>
          <a:lstStyle/>
          <a:p>
            <a:r>
              <a:rPr lang="id-ID" dirty="0"/>
              <a:t>Tabel 1.1</a:t>
            </a:r>
            <a:r>
              <a:rPr lang="en-US" dirty="0"/>
              <a:t>0</a:t>
            </a:r>
            <a:r>
              <a:rPr lang="id-ID" dirty="0"/>
              <a:t> Migrasi Keluar 201</a:t>
            </a:r>
            <a:r>
              <a:rPr lang="en-US" dirty="0"/>
              <a:t>8</a:t>
            </a:r>
            <a:r>
              <a:rPr lang="id-ID" dirty="0"/>
              <a:t>-202</a:t>
            </a:r>
            <a:r>
              <a:rPr lang="en-US" dirty="0"/>
              <a:t>2</a:t>
            </a:r>
            <a:endParaRPr lang="id-ID" dirty="0"/>
          </a:p>
        </p:txBody>
      </p:sp>
      <p:sp>
        <p:nvSpPr>
          <p:cNvPr id="11" name="TextBox 10"/>
          <p:cNvSpPr txBox="1"/>
          <p:nvPr/>
        </p:nvSpPr>
        <p:spPr>
          <a:xfrm>
            <a:off x="2576736" y="3158298"/>
            <a:ext cx="4537501" cy="342710"/>
          </a:xfrm>
          <a:prstGeom prst="rect">
            <a:avLst/>
          </a:prstGeom>
          <a:noFill/>
        </p:spPr>
        <p:txBody>
          <a:bodyPr wrap="none" lIns="80316" tIns="40158" rIns="80316" bIns="40158" rtlCol="0">
            <a:spAutoFit/>
          </a:bodyPr>
          <a:lstStyle/>
          <a:p>
            <a:r>
              <a:rPr lang="id-ID" dirty="0"/>
              <a:t>Gambar 1.1</a:t>
            </a:r>
            <a:r>
              <a:rPr lang="en-US" dirty="0"/>
              <a:t>0 Diagram </a:t>
            </a:r>
            <a:r>
              <a:rPr lang="en-US" dirty="0" err="1"/>
              <a:t>Migrasi</a:t>
            </a:r>
            <a:r>
              <a:rPr lang="en-US" dirty="0"/>
              <a:t> </a:t>
            </a:r>
            <a:r>
              <a:rPr lang="en-US" dirty="0" err="1"/>
              <a:t>Keluar</a:t>
            </a:r>
            <a:r>
              <a:rPr lang="en-US" dirty="0"/>
              <a:t> 2018-2022</a:t>
            </a:r>
            <a:endParaRPr lang="id-ID" dirty="0"/>
          </a:p>
        </p:txBody>
      </p:sp>
      <p:sp>
        <p:nvSpPr>
          <p:cNvPr id="12" name="TextBox 11"/>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3" name="Straight Connector 12"/>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a:solidFill>
                  <a:srgbClr val="FFFFFF"/>
                </a:solidFill>
                <a:latin typeface="Tahoma" pitchFamily="34" charset="0"/>
                <a:ea typeface="Tahoma" pitchFamily="34" charset="0"/>
                <a:cs typeface="Tahoma" pitchFamily="34" charset="0"/>
              </a:rPr>
              <a:t>29</a:t>
            </a:r>
          </a:p>
        </p:txBody>
      </p:sp>
      <p:pic>
        <p:nvPicPr>
          <p:cNvPr id="2" name="Picture 1">
            <a:extLst>
              <a:ext uri="{FF2B5EF4-FFF2-40B4-BE49-F238E27FC236}">
                <a16:creationId xmlns:a16="http://schemas.microsoft.com/office/drawing/2014/main" id="{9CFFC9C6-36E8-10C9-6E39-1FB8C2524230}"/>
              </a:ext>
            </a:extLst>
          </p:cNvPr>
          <p:cNvPicPr>
            <a:picLocks noChangeAspect="1"/>
          </p:cNvPicPr>
          <p:nvPr/>
        </p:nvPicPr>
        <p:blipFill>
          <a:blip r:embed="rId2"/>
          <a:stretch>
            <a:fillRect/>
          </a:stretch>
        </p:blipFill>
        <p:spPr>
          <a:xfrm>
            <a:off x="1221231" y="2492897"/>
            <a:ext cx="7659659" cy="504055"/>
          </a:xfrm>
          <a:prstGeom prst="rect">
            <a:avLst/>
          </a:prstGeom>
        </p:spPr>
      </p:pic>
      <p:graphicFrame>
        <p:nvGraphicFramePr>
          <p:cNvPr id="3" name="Chart 2">
            <a:extLst>
              <a:ext uri="{FF2B5EF4-FFF2-40B4-BE49-F238E27FC236}">
                <a16:creationId xmlns:a16="http://schemas.microsoft.com/office/drawing/2014/main" id="{ABA734BC-6EE0-F740-1BE4-A5DA816D28DF}"/>
              </a:ext>
            </a:extLst>
          </p:cNvPr>
          <p:cNvGraphicFramePr>
            <a:graphicFrameLocks/>
          </p:cNvGraphicFramePr>
          <p:nvPr>
            <p:extLst>
              <p:ext uri="{D42A27DB-BD31-4B8C-83A1-F6EECF244321}">
                <p14:modId xmlns:p14="http://schemas.microsoft.com/office/powerpoint/2010/main" val="1145868800"/>
              </p:ext>
            </p:extLst>
          </p:nvPr>
        </p:nvGraphicFramePr>
        <p:xfrm>
          <a:off x="1221231" y="3503440"/>
          <a:ext cx="7659659" cy="294989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02604" y="754418"/>
            <a:ext cx="8105230" cy="1127541"/>
          </a:xfrm>
          <a:prstGeom prst="rect">
            <a:avLst/>
          </a:prstGeom>
          <a:noFill/>
        </p:spPr>
        <p:txBody>
          <a:bodyPr wrap="square" lIns="80316" tIns="40158" rIns="80316" bIns="40158" rtlCol="0">
            <a:spAutoFit/>
          </a:bodyPr>
          <a:lstStyle/>
          <a:p>
            <a:pPr algn="just"/>
            <a:r>
              <a:rPr lang="id-ID" dirty="0"/>
              <a:t>Dibawah ini terdapat sebuah tabel yang menjelaskan tentang pindah penduduk masuk ke Kabupaten Banggai yang merupakan akumulasi data </a:t>
            </a:r>
            <a:r>
              <a:rPr lang="en-US" dirty="0" err="1"/>
              <a:t>harian</a:t>
            </a:r>
            <a:r>
              <a:rPr lang="en-US" dirty="0"/>
              <a:t> yang </a:t>
            </a:r>
            <a:r>
              <a:rPr lang="en-US" dirty="0" err="1"/>
              <a:t>digambarkan</a:t>
            </a:r>
            <a:r>
              <a:rPr lang="en-US" dirty="0"/>
              <a:t> pada </a:t>
            </a:r>
            <a:r>
              <a:rPr lang="en-US" dirty="0" err="1"/>
              <a:t>jumlah</a:t>
            </a:r>
            <a:r>
              <a:rPr lang="en-US" dirty="0"/>
              <a:t> </a:t>
            </a:r>
            <a:r>
              <a:rPr lang="en-US" dirty="0" err="1"/>
              <a:t>setiap</a:t>
            </a:r>
            <a:r>
              <a:rPr lang="en-US" dirty="0"/>
              <a:t> </a:t>
            </a:r>
            <a:r>
              <a:rPr lang="en-US" dirty="0" err="1"/>
              <a:t>bulan</a:t>
            </a:r>
            <a:r>
              <a:rPr lang="en-US" dirty="0"/>
              <a:t> </a:t>
            </a:r>
            <a:r>
              <a:rPr lang="en-US" dirty="0" err="1"/>
              <a:t>tahun</a:t>
            </a:r>
            <a:r>
              <a:rPr lang="en-US" dirty="0"/>
              <a:t> 2022</a:t>
            </a:r>
            <a:r>
              <a:rPr lang="id-ID" dirty="0"/>
              <a:t>. Sampat saat ini telah terhitung </a:t>
            </a:r>
            <a:r>
              <a:rPr lang="en-US" dirty="0"/>
              <a:t>5.384</a:t>
            </a:r>
            <a:r>
              <a:rPr lang="id-ID" dirty="0"/>
              <a:t> Penduduk yang telah migrasi masuk ke Kabupaten Banggai pada tahun 202</a:t>
            </a:r>
            <a:r>
              <a:rPr lang="en-US" dirty="0"/>
              <a:t>2</a:t>
            </a:r>
            <a:r>
              <a:rPr lang="id-ID" dirty="0"/>
              <a:t>.</a:t>
            </a:r>
          </a:p>
        </p:txBody>
      </p:sp>
      <p:sp>
        <p:nvSpPr>
          <p:cNvPr id="9" name="TextBox 8"/>
          <p:cNvSpPr txBox="1"/>
          <p:nvPr/>
        </p:nvSpPr>
        <p:spPr>
          <a:xfrm>
            <a:off x="702606" y="342944"/>
            <a:ext cx="1774886" cy="342710"/>
          </a:xfrm>
          <a:prstGeom prst="rect">
            <a:avLst/>
          </a:prstGeom>
          <a:noFill/>
        </p:spPr>
        <p:txBody>
          <a:bodyPr wrap="none" lIns="80316" tIns="40158" rIns="80316" bIns="40158" rtlCol="0">
            <a:spAutoFit/>
          </a:bodyPr>
          <a:lstStyle/>
          <a:p>
            <a:r>
              <a:rPr lang="id-ID" dirty="0"/>
              <a:t>b. Migrasi Masuk</a:t>
            </a:r>
          </a:p>
        </p:txBody>
      </p:sp>
      <p:sp>
        <p:nvSpPr>
          <p:cNvPr id="10" name="TextBox 9"/>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7" name="Straight Connector 16"/>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a:solidFill>
                  <a:srgbClr val="FFFFFF"/>
                </a:solidFill>
                <a:latin typeface="Tahoma" pitchFamily="34" charset="0"/>
                <a:ea typeface="Tahoma" pitchFamily="34" charset="0"/>
                <a:cs typeface="Tahoma" pitchFamily="34" charset="0"/>
              </a:rPr>
              <a:t>30</a:t>
            </a:r>
          </a:p>
        </p:txBody>
      </p:sp>
      <p:graphicFrame>
        <p:nvGraphicFramePr>
          <p:cNvPr id="3" name="Object 2">
            <a:extLst>
              <a:ext uri="{FF2B5EF4-FFF2-40B4-BE49-F238E27FC236}">
                <a16:creationId xmlns:a16="http://schemas.microsoft.com/office/drawing/2014/main" id="{E41F8E9F-EC63-B182-9D67-212A299AF1C4}"/>
              </a:ext>
            </a:extLst>
          </p:cNvPr>
          <p:cNvGraphicFramePr>
            <a:graphicFrameLocks noChangeAspect="1"/>
          </p:cNvGraphicFramePr>
          <p:nvPr>
            <p:extLst>
              <p:ext uri="{D42A27DB-BD31-4B8C-83A1-F6EECF244321}">
                <p14:modId xmlns:p14="http://schemas.microsoft.com/office/powerpoint/2010/main" val="545974933"/>
              </p:ext>
            </p:extLst>
          </p:nvPr>
        </p:nvGraphicFramePr>
        <p:xfrm>
          <a:off x="776536" y="2540380"/>
          <a:ext cx="4168229" cy="3336892"/>
        </p:xfrm>
        <a:graphic>
          <a:graphicData uri="http://schemas.openxmlformats.org/presentationml/2006/ole">
            <mc:AlternateContent xmlns:mc="http://schemas.openxmlformats.org/markup-compatibility/2006">
              <mc:Choice xmlns:v="urn:schemas-microsoft-com:vml" Requires="v">
                <p:oleObj name="Worksheet" r:id="rId2" imgW="2865262" imgH="2293628" progId="Excel.Sheet.12">
                  <p:embed/>
                </p:oleObj>
              </mc:Choice>
              <mc:Fallback>
                <p:oleObj name="Worksheet" r:id="rId2" imgW="2865262" imgH="2293628" progId="Excel.Sheet.12">
                  <p:embed/>
                  <p:pic>
                    <p:nvPicPr>
                      <p:cNvPr id="0" name=""/>
                      <p:cNvPicPr/>
                      <p:nvPr/>
                    </p:nvPicPr>
                    <p:blipFill>
                      <a:blip r:embed="rId3"/>
                      <a:stretch>
                        <a:fillRect/>
                      </a:stretch>
                    </p:blipFill>
                    <p:spPr>
                      <a:xfrm>
                        <a:off x="776536" y="2540380"/>
                        <a:ext cx="4168229" cy="3336892"/>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7130F332-6AD7-412E-A3CA-66A164E8C969}"/>
              </a:ext>
            </a:extLst>
          </p:cNvPr>
          <p:cNvSpPr txBox="1"/>
          <p:nvPr/>
        </p:nvSpPr>
        <p:spPr>
          <a:xfrm>
            <a:off x="1454036" y="2078178"/>
            <a:ext cx="2431092" cy="342710"/>
          </a:xfrm>
          <a:prstGeom prst="rect">
            <a:avLst/>
          </a:prstGeom>
          <a:noFill/>
        </p:spPr>
        <p:txBody>
          <a:bodyPr wrap="none" lIns="80316" tIns="40158" rIns="80316" bIns="40158" rtlCol="0">
            <a:spAutoFit/>
          </a:bodyPr>
          <a:lstStyle/>
          <a:p>
            <a:r>
              <a:rPr lang="id-ID" dirty="0"/>
              <a:t>Tabel 1.11 Migrasi </a:t>
            </a:r>
            <a:r>
              <a:rPr lang="en-US" dirty="0"/>
              <a:t>Masuk</a:t>
            </a:r>
            <a:endParaRPr lang="id-ID" dirty="0"/>
          </a:p>
        </p:txBody>
      </p:sp>
      <p:sp>
        <p:nvSpPr>
          <p:cNvPr id="5" name="TextBox 4">
            <a:extLst>
              <a:ext uri="{FF2B5EF4-FFF2-40B4-BE49-F238E27FC236}">
                <a16:creationId xmlns:a16="http://schemas.microsoft.com/office/drawing/2014/main" id="{2EFC6EF3-4B16-2151-285E-99290125410D}"/>
              </a:ext>
            </a:extLst>
          </p:cNvPr>
          <p:cNvSpPr txBox="1"/>
          <p:nvPr/>
        </p:nvSpPr>
        <p:spPr>
          <a:xfrm>
            <a:off x="5031921" y="2467249"/>
            <a:ext cx="3881519" cy="3482031"/>
          </a:xfrm>
          <a:prstGeom prst="rect">
            <a:avLst/>
          </a:prstGeom>
          <a:noFill/>
        </p:spPr>
        <p:txBody>
          <a:bodyPr wrap="square" lIns="80316" tIns="40158" rIns="80316" bIns="40158" rtlCol="0">
            <a:spAutoFit/>
          </a:bodyPr>
          <a:lstStyle/>
          <a:p>
            <a:pPr algn="just"/>
            <a:r>
              <a:rPr lang="en-US" dirty="0"/>
              <a:t>Pada table </a:t>
            </a:r>
            <a:r>
              <a:rPr lang="en-US" dirty="0" err="1"/>
              <a:t>disamping</a:t>
            </a:r>
            <a:r>
              <a:rPr lang="en-US" dirty="0"/>
              <a:t> sangat </a:t>
            </a:r>
            <a:r>
              <a:rPr lang="en-US" dirty="0" err="1"/>
              <a:t>jelas</a:t>
            </a:r>
            <a:r>
              <a:rPr lang="en-US" dirty="0"/>
              <a:t> </a:t>
            </a:r>
            <a:r>
              <a:rPr lang="en-US" dirty="0" err="1"/>
              <a:t>telah</a:t>
            </a:r>
            <a:r>
              <a:rPr lang="en-US" dirty="0"/>
              <a:t> di </a:t>
            </a:r>
            <a:r>
              <a:rPr lang="en-US" dirty="0" err="1"/>
              <a:t>gambarkan</a:t>
            </a:r>
            <a:r>
              <a:rPr lang="en-US" dirty="0"/>
              <a:t> </a:t>
            </a:r>
            <a:r>
              <a:rPr lang="en-US" dirty="0" err="1"/>
              <a:t>bagaimana</a:t>
            </a:r>
            <a:r>
              <a:rPr lang="en-US" dirty="0"/>
              <a:t> </a:t>
            </a:r>
            <a:r>
              <a:rPr lang="en-US" dirty="0" err="1"/>
              <a:t>migrasi</a:t>
            </a:r>
            <a:r>
              <a:rPr lang="en-US" dirty="0"/>
              <a:t> </a:t>
            </a:r>
            <a:r>
              <a:rPr lang="en-US" dirty="0" err="1"/>
              <a:t>masuk</a:t>
            </a:r>
            <a:r>
              <a:rPr lang="en-US" dirty="0"/>
              <a:t> </a:t>
            </a:r>
            <a:r>
              <a:rPr lang="en-US" dirty="0" err="1"/>
              <a:t>itu</a:t>
            </a:r>
            <a:r>
              <a:rPr lang="en-US" dirty="0"/>
              <a:t> </a:t>
            </a:r>
            <a:r>
              <a:rPr lang="en-US" dirty="0" err="1"/>
              <a:t>terjadi</a:t>
            </a:r>
            <a:r>
              <a:rPr lang="en-US" dirty="0"/>
              <a:t> </a:t>
            </a:r>
            <a:r>
              <a:rPr lang="en-US" dirty="0" err="1"/>
              <a:t>setiap</a:t>
            </a:r>
            <a:r>
              <a:rPr lang="en-US" dirty="0"/>
              <a:t> </a:t>
            </a:r>
            <a:r>
              <a:rPr lang="en-US" dirty="0" err="1"/>
              <a:t>bulannya</a:t>
            </a:r>
            <a:r>
              <a:rPr lang="en-US" dirty="0"/>
              <a:t> </a:t>
            </a:r>
            <a:r>
              <a:rPr lang="en-US" dirty="0" err="1"/>
              <a:t>dimana</a:t>
            </a:r>
            <a:r>
              <a:rPr lang="en-US" dirty="0"/>
              <a:t> pada </a:t>
            </a:r>
            <a:r>
              <a:rPr lang="en-US" dirty="0" err="1"/>
              <a:t>titik</a:t>
            </a:r>
            <a:r>
              <a:rPr lang="en-US" dirty="0"/>
              <a:t> </a:t>
            </a:r>
            <a:r>
              <a:rPr lang="en-US" dirty="0" err="1"/>
              <a:t>terendah</a:t>
            </a:r>
            <a:r>
              <a:rPr lang="en-US" dirty="0"/>
              <a:t> </a:t>
            </a:r>
            <a:r>
              <a:rPr lang="en-US" dirty="0" err="1"/>
              <a:t>migrasi</a:t>
            </a:r>
            <a:r>
              <a:rPr lang="en-US" dirty="0"/>
              <a:t> </a:t>
            </a:r>
            <a:r>
              <a:rPr lang="en-US" dirty="0" err="1"/>
              <a:t>masuknya</a:t>
            </a:r>
            <a:r>
              <a:rPr lang="en-US" dirty="0"/>
              <a:t> </a:t>
            </a:r>
            <a:r>
              <a:rPr lang="en-US" dirty="0" err="1"/>
              <a:t>pendudukan</a:t>
            </a:r>
            <a:r>
              <a:rPr lang="en-US" dirty="0"/>
              <a:t> </a:t>
            </a:r>
            <a:r>
              <a:rPr lang="en-US" dirty="0" err="1"/>
              <a:t>ke</a:t>
            </a:r>
            <a:r>
              <a:rPr lang="en-US" dirty="0"/>
              <a:t> </a:t>
            </a:r>
            <a:r>
              <a:rPr lang="en-US" dirty="0" err="1"/>
              <a:t>Kabupaten</a:t>
            </a:r>
            <a:r>
              <a:rPr lang="en-US" dirty="0"/>
              <a:t> </a:t>
            </a:r>
            <a:r>
              <a:rPr lang="en-US" dirty="0" err="1"/>
              <a:t>Banggai</a:t>
            </a:r>
            <a:r>
              <a:rPr lang="en-US" dirty="0"/>
              <a:t> </a:t>
            </a:r>
            <a:r>
              <a:rPr lang="en-US" dirty="0" err="1"/>
              <a:t>terjadi</a:t>
            </a:r>
            <a:r>
              <a:rPr lang="en-US" dirty="0"/>
              <a:t> pada </a:t>
            </a:r>
            <a:r>
              <a:rPr lang="en-US" dirty="0" err="1"/>
              <a:t>bulan</a:t>
            </a:r>
            <a:r>
              <a:rPr lang="en-US" dirty="0"/>
              <a:t> April di </a:t>
            </a:r>
            <a:r>
              <a:rPr lang="en-US" dirty="0" err="1"/>
              <a:t>angka</a:t>
            </a:r>
            <a:r>
              <a:rPr lang="en-US" dirty="0"/>
              <a:t> 120 </a:t>
            </a:r>
            <a:r>
              <a:rPr lang="en-US" dirty="0" err="1"/>
              <a:t>Kedatangan</a:t>
            </a:r>
            <a:r>
              <a:rPr lang="en-US" dirty="0"/>
              <a:t> dan </a:t>
            </a:r>
            <a:r>
              <a:rPr lang="en-US" dirty="0" err="1"/>
              <a:t>terbanyak</a:t>
            </a:r>
            <a:r>
              <a:rPr lang="en-US" dirty="0"/>
              <a:t> </a:t>
            </a:r>
            <a:r>
              <a:rPr lang="en-US" dirty="0" err="1"/>
              <a:t>terjadi</a:t>
            </a:r>
            <a:r>
              <a:rPr lang="en-US" dirty="0"/>
              <a:t> pada </a:t>
            </a:r>
            <a:r>
              <a:rPr lang="en-US" dirty="0" err="1"/>
              <a:t>hulan</a:t>
            </a:r>
            <a:r>
              <a:rPr lang="en-US" dirty="0"/>
              <a:t> September di </a:t>
            </a:r>
            <a:r>
              <a:rPr lang="en-US" dirty="0" err="1"/>
              <a:t>angka</a:t>
            </a:r>
            <a:r>
              <a:rPr lang="en-US" dirty="0"/>
              <a:t> 718 </a:t>
            </a:r>
            <a:r>
              <a:rPr lang="en-US" dirty="0" err="1"/>
              <a:t>kedatangan</a:t>
            </a:r>
            <a:r>
              <a:rPr lang="en-US" dirty="0"/>
              <a:t>. </a:t>
            </a:r>
            <a:r>
              <a:rPr lang="en-US" dirty="0" err="1"/>
              <a:t>Kedatangan</a:t>
            </a:r>
            <a:r>
              <a:rPr lang="en-US" dirty="0"/>
              <a:t> </a:t>
            </a:r>
            <a:r>
              <a:rPr lang="en-US" dirty="0" err="1"/>
              <a:t>penduduk</a:t>
            </a:r>
            <a:r>
              <a:rPr lang="en-US" dirty="0"/>
              <a:t> </a:t>
            </a:r>
            <a:r>
              <a:rPr lang="en-US" dirty="0" err="1"/>
              <a:t>dari</a:t>
            </a:r>
            <a:r>
              <a:rPr lang="en-US" dirty="0"/>
              <a:t> </a:t>
            </a:r>
            <a:r>
              <a:rPr lang="en-US" dirty="0" err="1"/>
              <a:t>luar</a:t>
            </a:r>
            <a:r>
              <a:rPr lang="en-US" dirty="0"/>
              <a:t> </a:t>
            </a:r>
            <a:r>
              <a:rPr lang="en-US" dirty="0" err="1"/>
              <a:t>daerah</a:t>
            </a:r>
            <a:r>
              <a:rPr lang="en-US" dirty="0"/>
              <a:t> </a:t>
            </a:r>
            <a:r>
              <a:rPr lang="en-US" dirty="0" err="1"/>
              <a:t>menambah</a:t>
            </a:r>
            <a:r>
              <a:rPr lang="en-US" dirty="0"/>
              <a:t> </a:t>
            </a:r>
            <a:r>
              <a:rPr lang="en-US" dirty="0" err="1"/>
              <a:t>jumlah</a:t>
            </a:r>
            <a:r>
              <a:rPr lang="en-US" dirty="0"/>
              <a:t> </a:t>
            </a:r>
            <a:r>
              <a:rPr lang="en-US" dirty="0" err="1"/>
              <a:t>penduduk</a:t>
            </a:r>
            <a:r>
              <a:rPr lang="en-US" dirty="0"/>
              <a:t> </a:t>
            </a:r>
            <a:r>
              <a:rPr lang="en-US" dirty="0" err="1"/>
              <a:t>Kabupaten</a:t>
            </a:r>
            <a:r>
              <a:rPr lang="en-US" dirty="0"/>
              <a:t> </a:t>
            </a:r>
            <a:r>
              <a:rPr lang="en-US" dirty="0" err="1"/>
              <a:t>Banggai</a:t>
            </a:r>
            <a:r>
              <a:rPr lang="en-US" dirty="0"/>
              <a:t> </a:t>
            </a:r>
            <a:r>
              <a:rPr lang="en-US" dirty="0" err="1"/>
              <a:t>akan</a:t>
            </a:r>
            <a:r>
              <a:rPr lang="en-US" dirty="0"/>
              <a:t> </a:t>
            </a:r>
            <a:r>
              <a:rPr lang="en-US" dirty="0" err="1"/>
              <a:t>tetapi</a:t>
            </a:r>
            <a:r>
              <a:rPr lang="en-US" dirty="0"/>
              <a:t> </a:t>
            </a:r>
            <a:r>
              <a:rPr lang="en-US" dirty="0" err="1"/>
              <a:t>kita</a:t>
            </a:r>
            <a:r>
              <a:rPr lang="en-US" dirty="0"/>
              <a:t> </a:t>
            </a:r>
            <a:r>
              <a:rPr lang="en-US" dirty="0" err="1"/>
              <a:t>harus</a:t>
            </a:r>
            <a:r>
              <a:rPr lang="en-US" dirty="0"/>
              <a:t> </a:t>
            </a:r>
            <a:r>
              <a:rPr lang="en-US" dirty="0" err="1"/>
              <a:t>melihat</a:t>
            </a:r>
            <a:r>
              <a:rPr lang="en-US" dirty="0"/>
              <a:t> juga data </a:t>
            </a:r>
            <a:r>
              <a:rPr lang="en-US" dirty="0" err="1"/>
              <a:t>Migrasi</a:t>
            </a:r>
            <a:r>
              <a:rPr lang="en-US" dirty="0"/>
              <a:t> </a:t>
            </a:r>
            <a:r>
              <a:rPr lang="en-US" dirty="0" err="1"/>
              <a:t>keluar</a:t>
            </a:r>
            <a:r>
              <a:rPr lang="en-US" dirty="0"/>
              <a:t> </a:t>
            </a:r>
            <a:r>
              <a:rPr lang="en-US" dirty="0" err="1"/>
              <a:t>Kabupaten</a:t>
            </a:r>
            <a:r>
              <a:rPr lang="en-US" dirty="0"/>
              <a:t> </a:t>
            </a:r>
            <a:r>
              <a:rPr lang="en-US" dirty="0" err="1"/>
              <a:t>Banggai</a:t>
            </a:r>
            <a:r>
              <a:rPr lang="en-US" dirty="0"/>
              <a:t>. </a:t>
            </a:r>
            <a:endParaRPr lang="id-ID"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50676" y="617260"/>
            <a:ext cx="8105230" cy="1127541"/>
          </a:xfrm>
          <a:prstGeom prst="rect">
            <a:avLst/>
          </a:prstGeom>
          <a:noFill/>
        </p:spPr>
        <p:txBody>
          <a:bodyPr wrap="square" lIns="80316" tIns="40158" rIns="80316" bIns="40158" rtlCol="0">
            <a:spAutoFit/>
          </a:bodyPr>
          <a:lstStyle/>
          <a:p>
            <a:pPr algn="just"/>
            <a:r>
              <a:rPr lang="id-ID" dirty="0"/>
              <a:t>Migrasi adalah peristiwa perpindahan penduduk dari daerah satu ke daerah lain. Dimana dalam hal ini migrasi masuk ke kabupaten Banggai di klasifikasikan menjadi 2 (dua ) yakni Klasifikasi Pindah 4 (Pindah antar Kabupaten dalam 1 wilayah Propinsi) dan Klasifikasi Pindah 5 (Pindah antar Kabupaten luar wilayah Propinsi)</a:t>
            </a:r>
          </a:p>
        </p:txBody>
      </p:sp>
      <p:sp>
        <p:nvSpPr>
          <p:cNvPr id="11" name="TextBox 10"/>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2" name="Straight Connector 11"/>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3</a:t>
            </a:r>
            <a:r>
              <a:rPr lang="en-US" sz="1300" b="1" dirty="0">
                <a:solidFill>
                  <a:srgbClr val="FFFFFF"/>
                </a:solidFill>
                <a:latin typeface="Tahoma" pitchFamily="34" charset="0"/>
                <a:ea typeface="Tahoma" pitchFamily="34" charset="0"/>
                <a:cs typeface="Tahoma" pitchFamily="34" charset="0"/>
              </a:rPr>
              <a:t>1</a:t>
            </a:r>
          </a:p>
        </p:txBody>
      </p:sp>
      <p:graphicFrame>
        <p:nvGraphicFramePr>
          <p:cNvPr id="2" name="Chart 1">
            <a:extLst>
              <a:ext uri="{FF2B5EF4-FFF2-40B4-BE49-F238E27FC236}">
                <a16:creationId xmlns:a16="http://schemas.microsoft.com/office/drawing/2014/main" id="{2DE83616-B7A6-2F9F-5ADF-8F6224F4A6D1}"/>
              </a:ext>
            </a:extLst>
          </p:cNvPr>
          <p:cNvGraphicFramePr>
            <a:graphicFrameLocks/>
          </p:cNvGraphicFramePr>
          <p:nvPr>
            <p:extLst>
              <p:ext uri="{D42A27DB-BD31-4B8C-83A1-F6EECF244321}">
                <p14:modId xmlns:p14="http://schemas.microsoft.com/office/powerpoint/2010/main" val="1502666298"/>
              </p:ext>
            </p:extLst>
          </p:nvPr>
        </p:nvGraphicFramePr>
        <p:xfrm>
          <a:off x="1765827" y="2060848"/>
          <a:ext cx="7274927" cy="426768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AB067E13-EB1E-F825-4E31-E6327448DC8A}"/>
              </a:ext>
            </a:extLst>
          </p:cNvPr>
          <p:cNvSpPr txBox="1"/>
          <p:nvPr/>
        </p:nvSpPr>
        <p:spPr>
          <a:xfrm>
            <a:off x="1784648" y="2060848"/>
            <a:ext cx="1227172" cy="342710"/>
          </a:xfrm>
          <a:prstGeom prst="rect">
            <a:avLst/>
          </a:prstGeom>
          <a:noFill/>
        </p:spPr>
        <p:txBody>
          <a:bodyPr wrap="none" lIns="80316" tIns="40158" rIns="80316" bIns="40158" rtlCol="0">
            <a:spAutoFit/>
          </a:bodyPr>
          <a:lstStyle/>
          <a:p>
            <a:r>
              <a:rPr lang="en-US" dirty="0"/>
              <a:t>Gambar 1.11</a:t>
            </a:r>
            <a:endParaRPr lang="id-ID"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72480" y="480101"/>
            <a:ext cx="8945772" cy="5897846"/>
          </a:xfrm>
        </p:spPr>
        <p:txBody>
          <a:bodyPr>
            <a:noAutofit/>
          </a:bodyPr>
          <a:lstStyle/>
          <a:p>
            <a:pPr marL="760037" lvl="1" indent="-401576" algn="just">
              <a:buClrTx/>
              <a:buFont typeface="+mj-lt"/>
              <a:buAutoNum type="alphaUcPeriod" startAt="3"/>
            </a:pPr>
            <a:r>
              <a:rPr lang="id-ID" sz="1700" dirty="0"/>
              <a:t>Data mobilitas penduduk	 ................................................................................ 	4</a:t>
            </a:r>
            <a:r>
              <a:rPr lang="en-US" sz="1700" dirty="0"/>
              <a:t>0</a:t>
            </a:r>
            <a:endParaRPr lang="id-ID" sz="1700" dirty="0"/>
          </a:p>
          <a:p>
            <a:pPr marL="1010127" lvl="2" indent="-401576" algn="just">
              <a:buClrTx/>
              <a:buFont typeface="+mj-lt"/>
              <a:buAutoNum type="arabicPeriod"/>
            </a:pPr>
            <a:r>
              <a:rPr lang="id-ID" sz="1700" dirty="0"/>
              <a:t>Kepemilikan Kartu Keluarga			 ............................................... 	4</a:t>
            </a:r>
            <a:r>
              <a:rPr lang="en-US" sz="1700" dirty="0"/>
              <a:t>0</a:t>
            </a:r>
            <a:endParaRPr lang="id-ID" sz="1700" dirty="0"/>
          </a:p>
          <a:p>
            <a:pPr marL="1010127" lvl="2" indent="-401576" algn="just">
              <a:buClrTx/>
              <a:buFont typeface="+mj-lt"/>
              <a:buAutoNum type="arabicPeriod"/>
            </a:pPr>
            <a:r>
              <a:rPr lang="id-ID" sz="1700" dirty="0"/>
              <a:t>Kepemilikan KTP				 ............................................... 	4</a:t>
            </a:r>
            <a:r>
              <a:rPr lang="en-US" sz="1700" dirty="0"/>
              <a:t>2</a:t>
            </a:r>
            <a:endParaRPr lang="id-ID" sz="1700" dirty="0"/>
          </a:p>
          <a:p>
            <a:pPr marL="1010127" lvl="2" indent="-401576" algn="just">
              <a:buClrTx/>
              <a:buFont typeface="+mj-lt"/>
              <a:buAutoNum type="arabicPeriod"/>
            </a:pPr>
            <a:r>
              <a:rPr lang="id-ID" sz="1700" dirty="0"/>
              <a:t>Kepemilikan Akta Lahir Usia 0-18 Tahun	 ............................................... 	4</a:t>
            </a:r>
            <a:r>
              <a:rPr lang="en-US" sz="1700" dirty="0"/>
              <a:t>5</a:t>
            </a:r>
            <a:endParaRPr lang="id-ID" sz="1700" dirty="0"/>
          </a:p>
          <a:p>
            <a:pPr marL="1010127" lvl="2" indent="-401576" algn="just">
              <a:buClrTx/>
              <a:buFont typeface="+mj-lt"/>
              <a:buAutoNum type="arabicPeriod"/>
            </a:pPr>
            <a:r>
              <a:rPr lang="id-ID" sz="1700" dirty="0"/>
              <a:t>Kepemilikan Akta Perkawinan		 ............................................... 	4</a:t>
            </a:r>
            <a:r>
              <a:rPr lang="en-US" sz="1700" dirty="0"/>
              <a:t>7</a:t>
            </a:r>
            <a:endParaRPr lang="id-ID" sz="1700" dirty="0"/>
          </a:p>
          <a:p>
            <a:pPr marL="1010127" lvl="2" indent="-401576" algn="just">
              <a:buClrTx/>
              <a:buFont typeface="+mj-lt"/>
              <a:buAutoNum type="arabicPeriod"/>
            </a:pPr>
            <a:r>
              <a:rPr lang="id-ID" sz="1700" dirty="0"/>
              <a:t>Kepemilikan Akta Perceraian		 ............................................... 	</a:t>
            </a:r>
            <a:r>
              <a:rPr lang="en-US" sz="1700" dirty="0"/>
              <a:t>49</a:t>
            </a:r>
            <a:endParaRPr lang="id-ID" sz="1700" dirty="0"/>
          </a:p>
          <a:p>
            <a:pPr marL="1010127" lvl="2" indent="-401576" algn="just">
              <a:buClrTx/>
              <a:buFont typeface="+mj-lt"/>
              <a:buAutoNum type="arabicPeriod"/>
            </a:pPr>
            <a:r>
              <a:rPr lang="id-ID" sz="1700" dirty="0"/>
              <a:t>Kepemilikan Akta Kematian			 ............................................... 	</a:t>
            </a:r>
            <a:r>
              <a:rPr lang="en-US" sz="1700" dirty="0"/>
              <a:t>51</a:t>
            </a:r>
            <a:endParaRPr lang="id-ID" sz="1700" dirty="0"/>
          </a:p>
          <a:p>
            <a:pPr marL="1010127" lvl="2" indent="-401576" algn="just">
              <a:buClrTx/>
              <a:buFont typeface="+mj-lt"/>
              <a:buAutoNum type="arabicPeriod"/>
            </a:pPr>
            <a:r>
              <a:rPr lang="id-ID" sz="1700" dirty="0"/>
              <a:t>Kepemilikan Kartu Identitas Anak		 ............................................... 	5</a:t>
            </a:r>
            <a:r>
              <a:rPr lang="en-US" sz="1700" dirty="0"/>
              <a:t>3</a:t>
            </a:r>
            <a:endParaRPr lang="id-ID" sz="1700" dirty="0"/>
          </a:p>
          <a:p>
            <a:pPr algn="just"/>
            <a:r>
              <a:rPr lang="id-ID" sz="1700" dirty="0"/>
              <a:t>Bab III Penutup			 ................................................................................ 	5</a:t>
            </a:r>
            <a:r>
              <a:rPr lang="en-US" sz="1700" dirty="0"/>
              <a:t>4</a:t>
            </a:r>
            <a:endParaRPr lang="id-ID" sz="1700" dirty="0"/>
          </a:p>
          <a:p>
            <a:pPr marL="1010127" lvl="2" indent="-401576" algn="just">
              <a:buNone/>
            </a:pPr>
            <a:r>
              <a:rPr lang="id-ID" sz="1700" dirty="0"/>
              <a:t>	</a:t>
            </a:r>
          </a:p>
        </p:txBody>
      </p:sp>
      <p:sp>
        <p:nvSpPr>
          <p:cNvPr id="15" name="TextBox 14"/>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6" name="Straight Connector 15"/>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i</a:t>
            </a:r>
            <a:r>
              <a:rPr lang="en-US" sz="1300" b="1" dirty="0">
                <a:solidFill>
                  <a:srgbClr val="FFFFFF"/>
                </a:solidFill>
                <a:latin typeface="Tahoma" pitchFamily="34" charset="0"/>
                <a:ea typeface="Tahoma" pitchFamily="34" charset="0"/>
                <a:cs typeface="Tahoma" pitchFamily="34" charset="0"/>
              </a:rPr>
              <a:t>V</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64194" y="480102"/>
            <a:ext cx="8105230" cy="1127541"/>
          </a:xfrm>
          <a:prstGeom prst="rect">
            <a:avLst/>
          </a:prstGeom>
          <a:noFill/>
        </p:spPr>
        <p:txBody>
          <a:bodyPr wrap="square" lIns="80316" tIns="40158" rIns="80316" bIns="40158" rtlCol="0">
            <a:spAutoFit/>
          </a:bodyPr>
          <a:lstStyle/>
          <a:p>
            <a:pPr algn="just"/>
            <a:r>
              <a:rPr lang="id-ID" dirty="0"/>
              <a:t>Table dan Diagram dibawah ini merupakan data </a:t>
            </a:r>
            <a:r>
              <a:rPr lang="en-US" dirty="0" err="1"/>
              <a:t>kedatangan</a:t>
            </a:r>
            <a:r>
              <a:rPr lang="en-US" dirty="0"/>
              <a:t> </a:t>
            </a:r>
            <a:r>
              <a:rPr lang="id-ID" dirty="0"/>
              <a:t> penduduk </a:t>
            </a:r>
            <a:r>
              <a:rPr lang="en-US" dirty="0" err="1"/>
              <a:t>atau</a:t>
            </a:r>
            <a:r>
              <a:rPr lang="en-US" dirty="0"/>
              <a:t> </a:t>
            </a:r>
            <a:r>
              <a:rPr lang="id-ID" dirty="0"/>
              <a:t>migrasi masuk per Tahun dari Tahun 201</a:t>
            </a:r>
            <a:r>
              <a:rPr lang="en-US" dirty="0"/>
              <a:t>8</a:t>
            </a:r>
            <a:r>
              <a:rPr lang="id-ID" dirty="0"/>
              <a:t> s/d 202</a:t>
            </a:r>
            <a:r>
              <a:rPr lang="en-US" dirty="0"/>
              <a:t>2</a:t>
            </a:r>
            <a:r>
              <a:rPr lang="id-ID" dirty="0"/>
              <a:t>. Hampir setiap tahun migrasi masuknya penduduk ke wilayah kabupaten banggai mecapai Rata-rata 3.</a:t>
            </a:r>
            <a:r>
              <a:rPr lang="en-US" dirty="0"/>
              <a:t>937</a:t>
            </a:r>
            <a:r>
              <a:rPr lang="id-ID" dirty="0"/>
              <a:t> Jiwa setiap tahunnya selang tahun 201</a:t>
            </a:r>
            <a:r>
              <a:rPr lang="en-US" dirty="0"/>
              <a:t>8</a:t>
            </a:r>
            <a:r>
              <a:rPr lang="id-ID" dirty="0"/>
              <a:t> s/d 202</a:t>
            </a:r>
            <a:r>
              <a:rPr lang="en-US" dirty="0"/>
              <a:t>2</a:t>
            </a:r>
            <a:r>
              <a:rPr lang="id-ID" dirty="0"/>
              <a:t>.</a:t>
            </a:r>
          </a:p>
        </p:txBody>
      </p:sp>
      <p:sp>
        <p:nvSpPr>
          <p:cNvPr id="10" name="TextBox 9"/>
          <p:cNvSpPr txBox="1"/>
          <p:nvPr/>
        </p:nvSpPr>
        <p:spPr>
          <a:xfrm>
            <a:off x="2817931" y="1679753"/>
            <a:ext cx="3448485" cy="342710"/>
          </a:xfrm>
          <a:prstGeom prst="rect">
            <a:avLst/>
          </a:prstGeom>
          <a:noFill/>
        </p:spPr>
        <p:txBody>
          <a:bodyPr wrap="none" lIns="80316" tIns="40158" rIns="80316" bIns="40158" rtlCol="0">
            <a:spAutoFit/>
          </a:bodyPr>
          <a:lstStyle/>
          <a:p>
            <a:r>
              <a:rPr lang="id-ID" dirty="0"/>
              <a:t>Tabel 1.1</a:t>
            </a:r>
            <a:r>
              <a:rPr lang="en-US" dirty="0"/>
              <a:t>2</a:t>
            </a:r>
            <a:r>
              <a:rPr lang="id-ID" dirty="0"/>
              <a:t> Migrasi Masuk 201</a:t>
            </a:r>
            <a:r>
              <a:rPr lang="en-US" dirty="0"/>
              <a:t>8</a:t>
            </a:r>
            <a:r>
              <a:rPr lang="id-ID" dirty="0"/>
              <a:t>-202</a:t>
            </a:r>
            <a:r>
              <a:rPr lang="en-US" dirty="0"/>
              <a:t>2</a:t>
            </a:r>
            <a:endParaRPr lang="id-ID" dirty="0"/>
          </a:p>
        </p:txBody>
      </p:sp>
      <p:sp>
        <p:nvSpPr>
          <p:cNvPr id="11" name="TextBox 10"/>
          <p:cNvSpPr txBox="1"/>
          <p:nvPr/>
        </p:nvSpPr>
        <p:spPr>
          <a:xfrm>
            <a:off x="6881826" y="6000768"/>
            <a:ext cx="1275262" cy="342710"/>
          </a:xfrm>
          <a:prstGeom prst="rect">
            <a:avLst/>
          </a:prstGeom>
          <a:noFill/>
        </p:spPr>
        <p:txBody>
          <a:bodyPr wrap="none" lIns="80316" tIns="40158" rIns="80316" bIns="40158" rtlCol="0">
            <a:spAutoFit/>
          </a:bodyPr>
          <a:lstStyle/>
          <a:p>
            <a:r>
              <a:rPr lang="id-ID" dirty="0"/>
              <a:t>Gambar 1.18</a:t>
            </a:r>
          </a:p>
        </p:txBody>
      </p:sp>
      <p:sp>
        <p:nvSpPr>
          <p:cNvPr id="16" name="TextBox 15"/>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9" name="Straight Connector 18"/>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a:solidFill>
                  <a:srgbClr val="FFFFFF"/>
                </a:solidFill>
                <a:latin typeface="Tahoma" pitchFamily="34" charset="0"/>
                <a:ea typeface="Tahoma" pitchFamily="34" charset="0"/>
                <a:cs typeface="Tahoma" pitchFamily="34" charset="0"/>
              </a:rPr>
              <a:t>32</a:t>
            </a:r>
          </a:p>
        </p:txBody>
      </p:sp>
      <p:graphicFrame>
        <p:nvGraphicFramePr>
          <p:cNvPr id="3" name="Object 2">
            <a:extLst>
              <a:ext uri="{FF2B5EF4-FFF2-40B4-BE49-F238E27FC236}">
                <a16:creationId xmlns:a16="http://schemas.microsoft.com/office/drawing/2014/main" id="{1C3D2BE4-919A-E1C1-FE32-D16595BC6615}"/>
              </a:ext>
            </a:extLst>
          </p:cNvPr>
          <p:cNvGraphicFramePr>
            <a:graphicFrameLocks noChangeAspect="1"/>
          </p:cNvGraphicFramePr>
          <p:nvPr>
            <p:extLst>
              <p:ext uri="{D42A27DB-BD31-4B8C-83A1-F6EECF244321}">
                <p14:modId xmlns:p14="http://schemas.microsoft.com/office/powerpoint/2010/main" val="47992621"/>
              </p:ext>
            </p:extLst>
          </p:nvPr>
        </p:nvGraphicFramePr>
        <p:xfrm>
          <a:off x="1016942" y="2060848"/>
          <a:ext cx="7270055" cy="476943"/>
        </p:xfrm>
        <a:graphic>
          <a:graphicData uri="http://schemas.openxmlformats.org/presentationml/2006/ole">
            <mc:AlternateContent xmlns:mc="http://schemas.openxmlformats.org/markup-compatibility/2006">
              <mc:Choice xmlns:v="urn:schemas-microsoft-com:vml" Requires="v">
                <p:oleObj name="Worksheet" r:id="rId2" imgW="5898093" imgH="381205" progId="Excel.Sheet.12">
                  <p:embed/>
                </p:oleObj>
              </mc:Choice>
              <mc:Fallback>
                <p:oleObj name="Worksheet" r:id="rId2" imgW="5898093" imgH="381205" progId="Excel.Sheet.12">
                  <p:embed/>
                  <p:pic>
                    <p:nvPicPr>
                      <p:cNvPr id="0" name=""/>
                      <p:cNvPicPr/>
                      <p:nvPr/>
                    </p:nvPicPr>
                    <p:blipFill>
                      <a:blip r:embed="rId3"/>
                      <a:stretch>
                        <a:fillRect/>
                      </a:stretch>
                    </p:blipFill>
                    <p:spPr>
                      <a:xfrm>
                        <a:off x="1016942" y="2060848"/>
                        <a:ext cx="7270055" cy="476943"/>
                      </a:xfrm>
                      <a:prstGeom prst="rect">
                        <a:avLst/>
                      </a:prstGeom>
                    </p:spPr>
                  </p:pic>
                </p:oleObj>
              </mc:Fallback>
            </mc:AlternateContent>
          </a:graphicData>
        </a:graphic>
      </p:graphicFrame>
      <p:graphicFrame>
        <p:nvGraphicFramePr>
          <p:cNvPr id="4" name="Chart 3">
            <a:extLst>
              <a:ext uri="{FF2B5EF4-FFF2-40B4-BE49-F238E27FC236}">
                <a16:creationId xmlns:a16="http://schemas.microsoft.com/office/drawing/2014/main" id="{CE6C71CD-E4BE-40EB-AF84-7D24A5C73408}"/>
              </a:ext>
            </a:extLst>
          </p:cNvPr>
          <p:cNvGraphicFramePr>
            <a:graphicFrameLocks/>
          </p:cNvGraphicFramePr>
          <p:nvPr>
            <p:extLst>
              <p:ext uri="{D42A27DB-BD31-4B8C-83A1-F6EECF244321}">
                <p14:modId xmlns:p14="http://schemas.microsoft.com/office/powerpoint/2010/main" val="2377946458"/>
              </p:ext>
            </p:extLst>
          </p:nvPr>
        </p:nvGraphicFramePr>
        <p:xfrm>
          <a:off x="1232966" y="3140968"/>
          <a:ext cx="6838007" cy="3312366"/>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CE64EF6D-08BA-D87C-6230-01EC99A439AA}"/>
              </a:ext>
            </a:extLst>
          </p:cNvPr>
          <p:cNvSpPr txBox="1"/>
          <p:nvPr/>
        </p:nvSpPr>
        <p:spPr>
          <a:xfrm>
            <a:off x="2140318" y="2708920"/>
            <a:ext cx="4555070" cy="342710"/>
          </a:xfrm>
          <a:prstGeom prst="rect">
            <a:avLst/>
          </a:prstGeom>
          <a:noFill/>
        </p:spPr>
        <p:txBody>
          <a:bodyPr wrap="none" lIns="80316" tIns="40158" rIns="80316" bIns="40158" rtlCol="0">
            <a:spAutoFit/>
          </a:bodyPr>
          <a:lstStyle/>
          <a:p>
            <a:r>
              <a:rPr lang="id-ID" dirty="0"/>
              <a:t>Gambar 1.1</a:t>
            </a:r>
            <a:r>
              <a:rPr lang="en-US" dirty="0"/>
              <a:t>2 Diagram </a:t>
            </a:r>
            <a:r>
              <a:rPr lang="en-US" dirty="0" err="1"/>
              <a:t>Migrasi</a:t>
            </a:r>
            <a:r>
              <a:rPr lang="en-US" dirty="0"/>
              <a:t> Masuk 2018-2022</a:t>
            </a:r>
            <a:endParaRPr lang="id-ID"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10521" y="840149"/>
            <a:ext cx="5223370" cy="358099"/>
          </a:xfrm>
          <a:prstGeom prst="rect">
            <a:avLst/>
          </a:prstGeom>
          <a:noFill/>
        </p:spPr>
        <p:txBody>
          <a:bodyPr wrap="square" lIns="80316" tIns="40158" rIns="80316" bIns="40158" rtlCol="0">
            <a:spAutoFit/>
          </a:bodyPr>
          <a:lstStyle/>
          <a:p>
            <a:r>
              <a:rPr lang="en-US" sz="1800" b="1" dirty="0"/>
              <a:t>1</a:t>
            </a:r>
            <a:r>
              <a:rPr lang="id-ID" sz="1800" b="1" dirty="0"/>
              <a:t>. Data Angka Laju Pertumbuhan Penduduk</a:t>
            </a:r>
          </a:p>
        </p:txBody>
      </p:sp>
      <p:sp>
        <p:nvSpPr>
          <p:cNvPr id="10" name="TextBox 9"/>
          <p:cNvSpPr txBox="1"/>
          <p:nvPr/>
        </p:nvSpPr>
        <p:spPr>
          <a:xfrm>
            <a:off x="5013040" y="6254642"/>
            <a:ext cx="956842" cy="342710"/>
          </a:xfrm>
          <a:prstGeom prst="rect">
            <a:avLst/>
          </a:prstGeom>
          <a:noFill/>
        </p:spPr>
        <p:txBody>
          <a:bodyPr wrap="none" lIns="80316" tIns="40158" rIns="80316" bIns="40158" rtlCol="0">
            <a:spAutoFit/>
          </a:bodyPr>
          <a:lstStyle/>
          <a:p>
            <a:r>
              <a:rPr lang="id-ID" dirty="0"/>
              <a:t>Tabel 2.</a:t>
            </a:r>
            <a:r>
              <a:rPr lang="en-US" dirty="0"/>
              <a:t>1</a:t>
            </a:r>
            <a:endParaRPr lang="id-ID" dirty="0"/>
          </a:p>
        </p:txBody>
      </p:sp>
      <p:pic>
        <p:nvPicPr>
          <p:cNvPr id="4" name="Picture 3">
            <a:extLst>
              <a:ext uri="{FF2B5EF4-FFF2-40B4-BE49-F238E27FC236}">
                <a16:creationId xmlns:a16="http://schemas.microsoft.com/office/drawing/2014/main" id="{BDCC3799-C960-2EAB-BE94-14DA91F89069}"/>
              </a:ext>
            </a:extLst>
          </p:cNvPr>
          <p:cNvPicPr>
            <a:picLocks noChangeAspect="1"/>
          </p:cNvPicPr>
          <p:nvPr/>
        </p:nvPicPr>
        <p:blipFill>
          <a:blip r:embed="rId2"/>
          <a:stretch>
            <a:fillRect/>
          </a:stretch>
        </p:blipFill>
        <p:spPr>
          <a:xfrm>
            <a:off x="704528" y="1243781"/>
            <a:ext cx="9073008" cy="4965816"/>
          </a:xfrm>
          <a:prstGeom prst="rect">
            <a:avLst/>
          </a:prstGeom>
        </p:spPr>
      </p:pic>
      <p:sp>
        <p:nvSpPr>
          <p:cNvPr id="5" name="Rounded Rectangle 4">
            <a:extLst>
              <a:ext uri="{FF2B5EF4-FFF2-40B4-BE49-F238E27FC236}">
                <a16:creationId xmlns:a16="http://schemas.microsoft.com/office/drawing/2014/main" id="{BFBABAFA-3B53-D3CD-D553-DEA1DFF25A03}"/>
              </a:ext>
            </a:extLst>
          </p:cNvPr>
          <p:cNvSpPr/>
          <p:nvPr/>
        </p:nvSpPr>
        <p:spPr>
          <a:xfrm>
            <a:off x="704335" y="205785"/>
            <a:ext cx="3888432" cy="620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3377" tIns="41687" rIns="83377" bIns="41687" rtlCol="0" anchor="ctr"/>
          <a:lstStyle/>
          <a:p>
            <a:r>
              <a:rPr lang="id-ID" sz="1800" b="1" dirty="0"/>
              <a:t>B. Data </a:t>
            </a:r>
            <a:r>
              <a:rPr lang="en-US" sz="1800" b="1" dirty="0" err="1"/>
              <a:t>Kualitas</a:t>
            </a:r>
            <a:r>
              <a:rPr lang="en-US" sz="1800" b="1" dirty="0"/>
              <a:t> </a:t>
            </a:r>
            <a:r>
              <a:rPr lang="en-US" sz="1800" b="1" dirty="0" err="1"/>
              <a:t>penduduk</a:t>
            </a:r>
            <a:endParaRPr lang="id-ID" dirty="0"/>
          </a:p>
        </p:txBody>
      </p:sp>
      <p:sp>
        <p:nvSpPr>
          <p:cNvPr id="2" name="TextBox 1">
            <a:extLst>
              <a:ext uri="{FF2B5EF4-FFF2-40B4-BE49-F238E27FC236}">
                <a16:creationId xmlns:a16="http://schemas.microsoft.com/office/drawing/2014/main" id="{1F64B523-3609-BF12-9DA7-C7043FCF6DA4}"/>
              </a:ext>
            </a:extLst>
          </p:cNvPr>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3" name="Straight Connector 2">
            <a:extLst>
              <a:ext uri="{FF2B5EF4-FFF2-40B4-BE49-F238E27FC236}">
                <a16:creationId xmlns:a16="http://schemas.microsoft.com/office/drawing/2014/main" id="{6BF557F1-6B2A-8BC7-B50C-8A55BB9F7CA4}"/>
              </a:ext>
            </a:extLst>
          </p:cNvPr>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F66BA7C-AD98-4E94-E0EA-90687E5D0F28}"/>
              </a:ext>
            </a:extLst>
          </p:cNvPr>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Oval 16">
            <a:extLst>
              <a:ext uri="{FF2B5EF4-FFF2-40B4-BE49-F238E27FC236}">
                <a16:creationId xmlns:a16="http://schemas.microsoft.com/office/drawing/2014/main" id="{6BA6EF0F-46E1-8A99-6242-E9A17785166A}"/>
              </a:ext>
            </a:extLst>
          </p:cNvPr>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a:solidFill>
                  <a:srgbClr val="FFFFFF"/>
                </a:solidFill>
                <a:latin typeface="Tahoma" pitchFamily="34" charset="0"/>
                <a:ea typeface="Tahoma" pitchFamily="34" charset="0"/>
                <a:cs typeface="Tahoma" pitchFamily="34" charset="0"/>
              </a:rPr>
              <a:t>33</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0552" y="4320530"/>
            <a:ext cx="7684959" cy="2173981"/>
          </a:xfrm>
          <a:prstGeom prst="rect">
            <a:avLst/>
          </a:prstGeom>
          <a:noFill/>
        </p:spPr>
        <p:txBody>
          <a:bodyPr wrap="square" lIns="80316" tIns="40158" rIns="80316" bIns="40158" rtlCol="0">
            <a:spAutoFit/>
          </a:bodyPr>
          <a:lstStyle/>
          <a:p>
            <a:pPr algn="just"/>
            <a:r>
              <a:rPr lang="id-ID" dirty="0"/>
              <a:t>Diagram diatas menunjukan laju pertumbuhan penduduk kabupaten banggai sejak tahun 201</a:t>
            </a:r>
            <a:r>
              <a:rPr lang="en-US" dirty="0"/>
              <a:t>8</a:t>
            </a:r>
            <a:r>
              <a:rPr lang="id-ID" dirty="0"/>
              <a:t> s/d Tahun 202</a:t>
            </a:r>
            <a:r>
              <a:rPr lang="en-US" dirty="0"/>
              <a:t>2</a:t>
            </a:r>
            <a:r>
              <a:rPr lang="id-ID" dirty="0"/>
              <a:t> yang diklasifikasikan dengan persentasi berdasarkan jumlah penduduk setiap tahunnya . Kalau kita perhatikan dari tahun 20</a:t>
            </a:r>
            <a:r>
              <a:rPr lang="en-US" dirty="0"/>
              <a:t>18</a:t>
            </a:r>
            <a:r>
              <a:rPr lang="id-ID" dirty="0"/>
              <a:t> – 20</a:t>
            </a:r>
            <a:r>
              <a:rPr lang="en-US" dirty="0"/>
              <a:t>19</a:t>
            </a:r>
            <a:r>
              <a:rPr lang="id-ID" dirty="0"/>
              <a:t> terdapat </a:t>
            </a:r>
            <a:r>
              <a:rPr lang="en-US" dirty="0" err="1"/>
              <a:t>peningkatan</a:t>
            </a:r>
            <a:r>
              <a:rPr lang="id-ID" dirty="0"/>
              <a:t> laju pertumbuhan penduduk, dari tahun 201</a:t>
            </a:r>
            <a:r>
              <a:rPr lang="en-US" dirty="0"/>
              <a:t>9</a:t>
            </a:r>
            <a:r>
              <a:rPr lang="id-ID" dirty="0"/>
              <a:t>– 20</a:t>
            </a:r>
            <a:r>
              <a:rPr lang="en-US" dirty="0"/>
              <a:t>20</a:t>
            </a:r>
            <a:r>
              <a:rPr lang="id-ID" dirty="0"/>
              <a:t> pergerakan pertumbuhan penduduk </a:t>
            </a:r>
            <a:r>
              <a:rPr lang="en-US" dirty="0" err="1"/>
              <a:t>mulai</a:t>
            </a:r>
            <a:r>
              <a:rPr lang="en-US" dirty="0"/>
              <a:t> </a:t>
            </a:r>
            <a:r>
              <a:rPr lang="en-US" dirty="0" err="1"/>
              <a:t>menurun</a:t>
            </a:r>
            <a:r>
              <a:rPr lang="id-ID" dirty="0"/>
              <a:t> dan kemudian menurun lagi sampai tahun 20</a:t>
            </a:r>
            <a:r>
              <a:rPr lang="en-US" dirty="0"/>
              <a:t>22</a:t>
            </a:r>
            <a:r>
              <a:rPr lang="id-ID" dirty="0"/>
              <a:t>. Ini menandakan program Keluarga Berencana (KB) benar-benar produktif dan evisien dalam menekan laju pertumbuhan penduduk.</a:t>
            </a:r>
          </a:p>
        </p:txBody>
      </p:sp>
      <p:sp>
        <p:nvSpPr>
          <p:cNvPr id="8" name="TextBox 7"/>
          <p:cNvSpPr txBox="1"/>
          <p:nvPr/>
        </p:nvSpPr>
        <p:spPr>
          <a:xfrm>
            <a:off x="6813536" y="2400317"/>
            <a:ext cx="1195112" cy="342710"/>
          </a:xfrm>
          <a:prstGeom prst="rect">
            <a:avLst/>
          </a:prstGeom>
          <a:noFill/>
        </p:spPr>
        <p:txBody>
          <a:bodyPr wrap="none" lIns="80316" tIns="40158" rIns="80316" bIns="40158" rtlCol="0">
            <a:spAutoFit/>
          </a:bodyPr>
          <a:lstStyle/>
          <a:p>
            <a:r>
              <a:rPr lang="id-ID" dirty="0"/>
              <a:t>Gambar 2.</a:t>
            </a:r>
            <a:r>
              <a:rPr lang="en-US" dirty="0"/>
              <a:t>1</a:t>
            </a:r>
            <a:endParaRPr lang="id-ID" dirty="0"/>
          </a:p>
        </p:txBody>
      </p:sp>
      <p:graphicFrame>
        <p:nvGraphicFramePr>
          <p:cNvPr id="2" name="Chart 1">
            <a:extLst>
              <a:ext uri="{FF2B5EF4-FFF2-40B4-BE49-F238E27FC236}">
                <a16:creationId xmlns:a16="http://schemas.microsoft.com/office/drawing/2014/main" id="{D35945D7-FA2F-4A09-B23C-ABB55BE5CD4D}"/>
              </a:ext>
            </a:extLst>
          </p:cNvPr>
          <p:cNvGraphicFramePr>
            <a:graphicFrameLocks/>
          </p:cNvGraphicFramePr>
          <p:nvPr>
            <p:extLst>
              <p:ext uri="{D42A27DB-BD31-4B8C-83A1-F6EECF244321}">
                <p14:modId xmlns:p14="http://schemas.microsoft.com/office/powerpoint/2010/main" val="1335149300"/>
              </p:ext>
            </p:extLst>
          </p:nvPr>
        </p:nvGraphicFramePr>
        <p:xfrm>
          <a:off x="983754" y="697138"/>
          <a:ext cx="5759207" cy="355304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8EC01F36-DBDC-DC26-AECE-8EB71EFCBA0D}"/>
              </a:ext>
            </a:extLst>
          </p:cNvPr>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0" name="Straight Connector 9">
            <a:extLst>
              <a:ext uri="{FF2B5EF4-FFF2-40B4-BE49-F238E27FC236}">
                <a16:creationId xmlns:a16="http://schemas.microsoft.com/office/drawing/2014/main" id="{067A6A51-680A-1CD2-1775-9504A9C86342}"/>
              </a:ext>
            </a:extLst>
          </p:cNvPr>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0A57C0E-F0F5-B073-F6D8-B8E6E17AB997}"/>
              </a:ext>
            </a:extLst>
          </p:cNvPr>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Oval 16">
            <a:extLst>
              <a:ext uri="{FF2B5EF4-FFF2-40B4-BE49-F238E27FC236}">
                <a16:creationId xmlns:a16="http://schemas.microsoft.com/office/drawing/2014/main" id="{47EF9724-732B-EFDA-967B-91531DA02F6A}"/>
              </a:ext>
            </a:extLst>
          </p:cNvPr>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a:solidFill>
                  <a:srgbClr val="FFFFFF"/>
                </a:solidFill>
                <a:latin typeface="Tahoma" pitchFamily="34" charset="0"/>
                <a:ea typeface="Tahoma" pitchFamily="34" charset="0"/>
                <a:cs typeface="Tahoma" pitchFamily="34" charset="0"/>
              </a:rPr>
              <a:t>34</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8585" y="834877"/>
            <a:ext cx="8187284" cy="865931"/>
          </a:xfrm>
          <a:prstGeom prst="rect">
            <a:avLst/>
          </a:prstGeom>
          <a:noFill/>
        </p:spPr>
        <p:txBody>
          <a:bodyPr wrap="square" lIns="80316" tIns="40158" rIns="80316" bIns="40158" rtlCol="0">
            <a:spAutoFit/>
          </a:bodyPr>
          <a:lstStyle/>
          <a:p>
            <a:pPr algn="just"/>
            <a:r>
              <a:rPr lang="en-US" dirty="0" err="1"/>
              <a:t>Penyandang</a:t>
            </a:r>
            <a:r>
              <a:rPr lang="en-US" dirty="0"/>
              <a:t> </a:t>
            </a:r>
            <a:r>
              <a:rPr lang="en-US" dirty="0" err="1"/>
              <a:t>cacat</a:t>
            </a:r>
            <a:r>
              <a:rPr lang="en-US" dirty="0"/>
              <a:t> </a:t>
            </a:r>
            <a:r>
              <a:rPr lang="en-US" dirty="0" err="1"/>
              <a:t>atau</a:t>
            </a:r>
            <a:r>
              <a:rPr lang="en-US" dirty="0"/>
              <a:t> </a:t>
            </a:r>
            <a:r>
              <a:rPr lang="en-US" dirty="0" err="1"/>
              <a:t>disabilitas</a:t>
            </a:r>
            <a:r>
              <a:rPr lang="en-US" dirty="0"/>
              <a:t> </a:t>
            </a:r>
            <a:r>
              <a:rPr lang="en-US" dirty="0" err="1"/>
              <a:t>terbagi</a:t>
            </a:r>
            <a:r>
              <a:rPr lang="en-US" dirty="0"/>
              <a:t> </a:t>
            </a:r>
            <a:r>
              <a:rPr lang="en-US" dirty="0" err="1"/>
              <a:t>menjadi</a:t>
            </a:r>
            <a:r>
              <a:rPr lang="en-US" dirty="0"/>
              <a:t> </a:t>
            </a:r>
            <a:r>
              <a:rPr lang="en-US" dirty="0" err="1"/>
              <a:t>enam</a:t>
            </a:r>
            <a:r>
              <a:rPr lang="en-US" dirty="0"/>
              <a:t> </a:t>
            </a:r>
            <a:r>
              <a:rPr lang="en-US" dirty="0" err="1"/>
              <a:t>jenis</a:t>
            </a:r>
            <a:r>
              <a:rPr lang="en-US" dirty="0"/>
              <a:t> </a:t>
            </a:r>
            <a:r>
              <a:rPr lang="en-US" dirty="0" err="1"/>
              <a:t>yakni</a:t>
            </a:r>
            <a:r>
              <a:rPr lang="en-US" dirty="0"/>
              <a:t> </a:t>
            </a:r>
            <a:r>
              <a:rPr lang="en-US" dirty="0" err="1"/>
              <a:t>catat</a:t>
            </a:r>
            <a:r>
              <a:rPr lang="en-US" dirty="0"/>
              <a:t> </a:t>
            </a:r>
            <a:r>
              <a:rPr lang="en-US" dirty="0" err="1"/>
              <a:t>fisik,catat</a:t>
            </a:r>
            <a:r>
              <a:rPr lang="en-US" dirty="0"/>
              <a:t> </a:t>
            </a:r>
            <a:r>
              <a:rPr lang="en-US" dirty="0" err="1"/>
              <a:t>fisik</a:t>
            </a:r>
            <a:r>
              <a:rPr lang="en-US" dirty="0"/>
              <a:t> dan mental, </a:t>
            </a:r>
            <a:r>
              <a:rPr lang="en-US" dirty="0" err="1"/>
              <a:t>buta,mental</a:t>
            </a:r>
            <a:r>
              <a:rPr lang="en-US" dirty="0"/>
              <a:t>/</a:t>
            </a:r>
            <a:r>
              <a:rPr lang="en-US" dirty="0" err="1"/>
              <a:t>jiwa</a:t>
            </a:r>
            <a:r>
              <a:rPr lang="en-US" dirty="0"/>
              <a:t>, </a:t>
            </a:r>
            <a:r>
              <a:rPr lang="en-US" dirty="0" err="1"/>
              <a:t>rungu</a:t>
            </a:r>
            <a:r>
              <a:rPr lang="en-US" dirty="0"/>
              <a:t>/</a:t>
            </a:r>
            <a:r>
              <a:rPr lang="en-US" dirty="0" err="1"/>
              <a:t>wicara</a:t>
            </a:r>
            <a:r>
              <a:rPr lang="en-US" dirty="0"/>
              <a:t> dan </a:t>
            </a:r>
            <a:r>
              <a:rPr lang="en-US" dirty="0" err="1"/>
              <a:t>lainnya</a:t>
            </a:r>
            <a:r>
              <a:rPr lang="en-US" dirty="0"/>
              <a:t> </a:t>
            </a:r>
            <a:r>
              <a:rPr lang="en-US" dirty="0" err="1"/>
              <a:t>sebagai</a:t>
            </a:r>
            <a:r>
              <a:rPr lang="en-US" dirty="0"/>
              <a:t> mana </a:t>
            </a:r>
            <a:r>
              <a:rPr lang="en-US" dirty="0" err="1"/>
              <a:t>tergambar</a:t>
            </a:r>
            <a:r>
              <a:rPr lang="en-US" dirty="0"/>
              <a:t> pada </a:t>
            </a:r>
            <a:r>
              <a:rPr lang="en-US" dirty="0" err="1"/>
              <a:t>tabel</a:t>
            </a:r>
            <a:r>
              <a:rPr lang="en-US" dirty="0"/>
              <a:t> </a:t>
            </a:r>
            <a:r>
              <a:rPr lang="en-US" dirty="0" err="1"/>
              <a:t>dibawah</a:t>
            </a:r>
            <a:r>
              <a:rPr lang="en-US" dirty="0"/>
              <a:t> </a:t>
            </a:r>
            <a:r>
              <a:rPr lang="en-US" dirty="0" err="1"/>
              <a:t>ini</a:t>
            </a:r>
            <a:r>
              <a:rPr lang="en-US" dirty="0"/>
              <a:t> :</a:t>
            </a:r>
            <a:endParaRPr lang="id-ID" dirty="0"/>
          </a:p>
        </p:txBody>
      </p:sp>
      <p:sp>
        <p:nvSpPr>
          <p:cNvPr id="6" name="TextBox 5"/>
          <p:cNvSpPr txBox="1"/>
          <p:nvPr/>
        </p:nvSpPr>
        <p:spPr>
          <a:xfrm>
            <a:off x="1110521" y="480102"/>
            <a:ext cx="5223370" cy="358099"/>
          </a:xfrm>
          <a:prstGeom prst="rect">
            <a:avLst/>
          </a:prstGeom>
          <a:noFill/>
        </p:spPr>
        <p:txBody>
          <a:bodyPr wrap="square" lIns="80316" tIns="40158" rIns="80316" bIns="40158" rtlCol="0">
            <a:spAutoFit/>
          </a:bodyPr>
          <a:lstStyle/>
          <a:p>
            <a:r>
              <a:rPr lang="en-US" sz="1800" b="1" dirty="0"/>
              <a:t>2</a:t>
            </a:r>
            <a:r>
              <a:rPr lang="id-ID" sz="1800" b="1" dirty="0"/>
              <a:t>. Data Angka Penyandang Cacat</a:t>
            </a:r>
          </a:p>
        </p:txBody>
      </p:sp>
      <p:sp>
        <p:nvSpPr>
          <p:cNvPr id="11" name="TextBox 10"/>
          <p:cNvSpPr txBox="1"/>
          <p:nvPr/>
        </p:nvSpPr>
        <p:spPr>
          <a:xfrm>
            <a:off x="3806718" y="6237312"/>
            <a:ext cx="3378530" cy="342710"/>
          </a:xfrm>
          <a:prstGeom prst="rect">
            <a:avLst/>
          </a:prstGeom>
          <a:noFill/>
        </p:spPr>
        <p:txBody>
          <a:bodyPr wrap="none" lIns="80316" tIns="40158" rIns="80316" bIns="40158" rtlCol="0">
            <a:spAutoFit/>
          </a:bodyPr>
          <a:lstStyle/>
          <a:p>
            <a:r>
              <a:rPr lang="id-ID" dirty="0"/>
              <a:t>Tabel 2.</a:t>
            </a:r>
            <a:r>
              <a:rPr lang="en-US" dirty="0"/>
              <a:t>2 Angka </a:t>
            </a:r>
            <a:r>
              <a:rPr lang="en-US" dirty="0" err="1"/>
              <a:t>Penyandang</a:t>
            </a:r>
            <a:r>
              <a:rPr lang="en-US" dirty="0"/>
              <a:t> </a:t>
            </a:r>
            <a:r>
              <a:rPr lang="en-US" dirty="0" err="1"/>
              <a:t>cacat</a:t>
            </a:r>
            <a:endParaRPr lang="id-ID" dirty="0"/>
          </a:p>
        </p:txBody>
      </p:sp>
      <p:pic>
        <p:nvPicPr>
          <p:cNvPr id="8" name="Picture 7">
            <a:extLst>
              <a:ext uri="{FF2B5EF4-FFF2-40B4-BE49-F238E27FC236}">
                <a16:creationId xmlns:a16="http://schemas.microsoft.com/office/drawing/2014/main" id="{FF34BD0F-DA49-5E8E-A397-61C934BBD678}"/>
              </a:ext>
            </a:extLst>
          </p:cNvPr>
          <p:cNvPicPr>
            <a:picLocks noChangeAspect="1"/>
          </p:cNvPicPr>
          <p:nvPr/>
        </p:nvPicPr>
        <p:blipFill>
          <a:blip r:embed="rId2"/>
          <a:stretch>
            <a:fillRect/>
          </a:stretch>
        </p:blipFill>
        <p:spPr>
          <a:xfrm>
            <a:off x="1086344" y="1700808"/>
            <a:ext cx="8691192" cy="4547047"/>
          </a:xfrm>
          <a:prstGeom prst="rect">
            <a:avLst/>
          </a:prstGeom>
        </p:spPr>
      </p:pic>
      <p:sp>
        <p:nvSpPr>
          <p:cNvPr id="2" name="TextBox 1">
            <a:extLst>
              <a:ext uri="{FF2B5EF4-FFF2-40B4-BE49-F238E27FC236}">
                <a16:creationId xmlns:a16="http://schemas.microsoft.com/office/drawing/2014/main" id="{5287B203-C3E7-EC84-4760-F1CDB30C1239}"/>
              </a:ext>
            </a:extLst>
          </p:cNvPr>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3" name="Straight Connector 2">
            <a:extLst>
              <a:ext uri="{FF2B5EF4-FFF2-40B4-BE49-F238E27FC236}">
                <a16:creationId xmlns:a16="http://schemas.microsoft.com/office/drawing/2014/main" id="{44AC9EF3-F682-4036-B3FF-A01DDF5F12D9}"/>
              </a:ext>
            </a:extLst>
          </p:cNvPr>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23BBF17-B946-6E65-9DF0-BAFCD827C3FA}"/>
              </a:ext>
            </a:extLst>
          </p:cNvPr>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Oval 16">
            <a:extLst>
              <a:ext uri="{FF2B5EF4-FFF2-40B4-BE49-F238E27FC236}">
                <a16:creationId xmlns:a16="http://schemas.microsoft.com/office/drawing/2014/main" id="{4937D8A0-B6E6-EC0E-B647-F80B9D8194BE}"/>
              </a:ext>
            </a:extLst>
          </p:cNvPr>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a:solidFill>
                  <a:srgbClr val="FFFFFF"/>
                </a:solidFill>
                <a:latin typeface="Tahoma" pitchFamily="34" charset="0"/>
                <a:ea typeface="Tahoma" pitchFamily="34" charset="0"/>
                <a:cs typeface="Tahoma" pitchFamily="34" charset="0"/>
              </a:rPr>
              <a:t>3</a:t>
            </a:r>
            <a:r>
              <a:rPr lang="id-ID" sz="1300" b="1" dirty="0">
                <a:solidFill>
                  <a:srgbClr val="FFFFFF"/>
                </a:solidFill>
                <a:latin typeface="Tahoma" pitchFamily="34" charset="0"/>
                <a:ea typeface="Tahoma" pitchFamily="34" charset="0"/>
                <a:cs typeface="Tahoma" pitchFamily="34" charset="0"/>
              </a:rPr>
              <a:t>5</a:t>
            </a:r>
            <a:endParaRPr lang="en-US" sz="1300" b="1" dirty="0">
              <a:solidFill>
                <a:srgbClr val="FFFFFF"/>
              </a:solidFill>
              <a:latin typeface="Tahoma" pitchFamily="34" charset="0"/>
              <a:ea typeface="Tahoma" pitchFamily="34" charset="0"/>
              <a:cs typeface="Tahoma"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528" y="480926"/>
            <a:ext cx="8187284" cy="865931"/>
          </a:xfrm>
          <a:prstGeom prst="rect">
            <a:avLst/>
          </a:prstGeom>
          <a:noFill/>
        </p:spPr>
        <p:txBody>
          <a:bodyPr wrap="square" lIns="80316" tIns="40158" rIns="80316" bIns="40158" rtlCol="0">
            <a:spAutoFit/>
          </a:bodyPr>
          <a:lstStyle/>
          <a:p>
            <a:pPr algn="just"/>
            <a:r>
              <a:rPr lang="en-US" dirty="0" err="1"/>
              <a:t>Penyandang</a:t>
            </a:r>
            <a:r>
              <a:rPr lang="en-US" dirty="0"/>
              <a:t> </a:t>
            </a:r>
            <a:r>
              <a:rPr lang="en-US" dirty="0" err="1"/>
              <a:t>disabilitas</a:t>
            </a:r>
            <a:r>
              <a:rPr lang="en-US" dirty="0"/>
              <a:t> </a:t>
            </a:r>
            <a:r>
              <a:rPr lang="en-US" dirty="0" err="1"/>
              <a:t>fisik</a:t>
            </a:r>
            <a:r>
              <a:rPr lang="en-US" dirty="0"/>
              <a:t> </a:t>
            </a:r>
            <a:r>
              <a:rPr lang="en-US" dirty="0" err="1"/>
              <a:t>dapat</a:t>
            </a:r>
            <a:r>
              <a:rPr lang="en-US" dirty="0"/>
              <a:t> </a:t>
            </a:r>
            <a:r>
              <a:rPr lang="en-US" dirty="0" err="1"/>
              <a:t>kamu</a:t>
            </a:r>
            <a:r>
              <a:rPr lang="en-US" dirty="0"/>
              <a:t> </a:t>
            </a:r>
            <a:r>
              <a:rPr lang="en-US" dirty="0" err="1"/>
              <a:t>gambarkan</a:t>
            </a:r>
            <a:r>
              <a:rPr lang="en-US" dirty="0"/>
              <a:t> pada table </a:t>
            </a:r>
            <a:r>
              <a:rPr lang="en-US" dirty="0" err="1"/>
              <a:t>dibawah</a:t>
            </a:r>
            <a:r>
              <a:rPr lang="en-US" dirty="0"/>
              <a:t> </a:t>
            </a:r>
            <a:r>
              <a:rPr lang="en-US" dirty="0" err="1"/>
              <a:t>berdasarkan</a:t>
            </a:r>
            <a:r>
              <a:rPr lang="en-US" dirty="0"/>
              <a:t> </a:t>
            </a:r>
            <a:r>
              <a:rPr lang="en-US" dirty="0" err="1"/>
              <a:t>kelompok</a:t>
            </a:r>
            <a:r>
              <a:rPr lang="en-US" dirty="0"/>
              <a:t> </a:t>
            </a:r>
            <a:r>
              <a:rPr lang="en-US" dirty="0" err="1"/>
              <a:t>umur</a:t>
            </a:r>
            <a:r>
              <a:rPr lang="en-US" dirty="0"/>
              <a:t>/</a:t>
            </a:r>
            <a:r>
              <a:rPr lang="en-US" dirty="0" err="1"/>
              <a:t>usia</a:t>
            </a:r>
            <a:r>
              <a:rPr lang="en-US" dirty="0"/>
              <a:t> </a:t>
            </a:r>
            <a:r>
              <a:rPr lang="en-US" dirty="0" err="1"/>
              <a:t>dimana</a:t>
            </a:r>
            <a:r>
              <a:rPr lang="en-US" dirty="0"/>
              <a:t> </a:t>
            </a:r>
            <a:r>
              <a:rPr lang="en-US" dirty="0" err="1"/>
              <a:t>kita</a:t>
            </a:r>
            <a:r>
              <a:rPr lang="en-US" dirty="0"/>
              <a:t> </a:t>
            </a:r>
            <a:r>
              <a:rPr lang="en-US" dirty="0" err="1"/>
              <a:t>dapat</a:t>
            </a:r>
            <a:r>
              <a:rPr lang="en-US" dirty="0"/>
              <a:t> </a:t>
            </a:r>
            <a:r>
              <a:rPr lang="en-US" dirty="0" err="1"/>
              <a:t>melihat</a:t>
            </a:r>
            <a:r>
              <a:rPr lang="en-US" dirty="0"/>
              <a:t> paling </a:t>
            </a:r>
            <a:r>
              <a:rPr lang="en-US" dirty="0" err="1"/>
              <a:t>banyak</a:t>
            </a:r>
            <a:r>
              <a:rPr lang="en-US" dirty="0"/>
              <a:t> </a:t>
            </a:r>
            <a:r>
              <a:rPr lang="en-US" dirty="0" err="1"/>
              <a:t>disabilitas</a:t>
            </a:r>
            <a:r>
              <a:rPr lang="en-US" dirty="0"/>
              <a:t> </a:t>
            </a:r>
            <a:r>
              <a:rPr lang="en-US" dirty="0" err="1"/>
              <a:t>fisik</a:t>
            </a:r>
            <a:r>
              <a:rPr lang="en-US" dirty="0"/>
              <a:t> </a:t>
            </a:r>
            <a:r>
              <a:rPr lang="en-US" dirty="0" err="1"/>
              <a:t>itu</a:t>
            </a:r>
            <a:r>
              <a:rPr lang="en-US" dirty="0"/>
              <a:t> </a:t>
            </a:r>
            <a:r>
              <a:rPr lang="en-US" dirty="0" err="1"/>
              <a:t>terdapat</a:t>
            </a:r>
            <a:r>
              <a:rPr lang="en-US" dirty="0"/>
              <a:t> pada </a:t>
            </a:r>
            <a:r>
              <a:rPr lang="en-US" dirty="0" err="1"/>
              <a:t>usia</a:t>
            </a:r>
            <a:r>
              <a:rPr lang="en-US" dirty="0"/>
              <a:t> 15-19 </a:t>
            </a:r>
            <a:r>
              <a:rPr lang="en-US" dirty="0" err="1"/>
              <a:t>tahun</a:t>
            </a:r>
            <a:r>
              <a:rPr lang="en-US" dirty="0"/>
              <a:t> dan </a:t>
            </a:r>
            <a:r>
              <a:rPr lang="en-US" dirty="0" err="1"/>
              <a:t>usia</a:t>
            </a:r>
            <a:r>
              <a:rPr lang="en-US" dirty="0"/>
              <a:t> 2024 </a:t>
            </a:r>
            <a:r>
              <a:rPr lang="en-US" dirty="0" err="1"/>
              <a:t>tahun</a:t>
            </a:r>
            <a:r>
              <a:rPr lang="en-US" dirty="0"/>
              <a:t>.</a:t>
            </a:r>
            <a:endParaRPr lang="id-ID" dirty="0"/>
          </a:p>
        </p:txBody>
      </p:sp>
      <p:sp>
        <p:nvSpPr>
          <p:cNvPr id="11" name="TextBox 10"/>
          <p:cNvSpPr txBox="1"/>
          <p:nvPr/>
        </p:nvSpPr>
        <p:spPr>
          <a:xfrm>
            <a:off x="1792758" y="1358098"/>
            <a:ext cx="6652054" cy="342710"/>
          </a:xfrm>
          <a:prstGeom prst="rect">
            <a:avLst/>
          </a:prstGeom>
          <a:noFill/>
        </p:spPr>
        <p:txBody>
          <a:bodyPr wrap="none" lIns="80316" tIns="40158" rIns="80316" bIns="40158" rtlCol="0">
            <a:spAutoFit/>
          </a:bodyPr>
          <a:lstStyle/>
          <a:p>
            <a:r>
              <a:rPr lang="id-ID" dirty="0"/>
              <a:t>Tabel 2.</a:t>
            </a:r>
            <a:r>
              <a:rPr lang="en-US" dirty="0"/>
              <a:t>3 </a:t>
            </a:r>
            <a:r>
              <a:rPr lang="en-US" dirty="0" err="1"/>
              <a:t>Jumlah</a:t>
            </a:r>
            <a:r>
              <a:rPr lang="en-US" dirty="0"/>
              <a:t> </a:t>
            </a:r>
            <a:r>
              <a:rPr lang="en-US" dirty="0" err="1"/>
              <a:t>Disabilitas</a:t>
            </a:r>
            <a:r>
              <a:rPr lang="en-US" dirty="0"/>
              <a:t> </a:t>
            </a:r>
            <a:r>
              <a:rPr lang="en-US" dirty="0" err="1"/>
              <a:t>Fisik</a:t>
            </a:r>
            <a:r>
              <a:rPr lang="en-US" dirty="0"/>
              <a:t> </a:t>
            </a:r>
            <a:r>
              <a:rPr lang="en-US" dirty="0" err="1"/>
              <a:t>Berdasarkan</a:t>
            </a:r>
            <a:r>
              <a:rPr lang="en-US" dirty="0"/>
              <a:t> </a:t>
            </a:r>
            <a:r>
              <a:rPr lang="en-US" dirty="0" err="1"/>
              <a:t>Kelompok</a:t>
            </a:r>
            <a:r>
              <a:rPr lang="en-US" dirty="0"/>
              <a:t> </a:t>
            </a:r>
            <a:r>
              <a:rPr lang="en-US" dirty="0" err="1"/>
              <a:t>Umur</a:t>
            </a:r>
            <a:r>
              <a:rPr lang="en-US" dirty="0"/>
              <a:t>/</a:t>
            </a:r>
            <a:r>
              <a:rPr lang="en-US" dirty="0" err="1"/>
              <a:t>Usia</a:t>
            </a:r>
            <a:r>
              <a:rPr lang="en-US" dirty="0"/>
              <a:t> </a:t>
            </a:r>
            <a:endParaRPr lang="id-ID" dirty="0"/>
          </a:p>
        </p:txBody>
      </p:sp>
      <p:sp>
        <p:nvSpPr>
          <p:cNvPr id="13" name="TextBox 12"/>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4" name="Straight Connector 13"/>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a:solidFill>
                  <a:srgbClr val="FFFFFF"/>
                </a:solidFill>
                <a:latin typeface="Tahoma" pitchFamily="34" charset="0"/>
                <a:ea typeface="Tahoma" pitchFamily="34" charset="0"/>
                <a:cs typeface="Tahoma" pitchFamily="34" charset="0"/>
              </a:rPr>
              <a:t>36</a:t>
            </a:r>
          </a:p>
        </p:txBody>
      </p:sp>
      <p:graphicFrame>
        <p:nvGraphicFramePr>
          <p:cNvPr id="2" name="Object 1">
            <a:extLst>
              <a:ext uri="{FF2B5EF4-FFF2-40B4-BE49-F238E27FC236}">
                <a16:creationId xmlns:a16="http://schemas.microsoft.com/office/drawing/2014/main" id="{2ADDF980-745E-1139-E366-3FBC638D3630}"/>
              </a:ext>
            </a:extLst>
          </p:cNvPr>
          <p:cNvGraphicFramePr>
            <a:graphicFrameLocks noChangeAspect="1"/>
          </p:cNvGraphicFramePr>
          <p:nvPr>
            <p:extLst>
              <p:ext uri="{D42A27DB-BD31-4B8C-83A1-F6EECF244321}">
                <p14:modId xmlns:p14="http://schemas.microsoft.com/office/powerpoint/2010/main" val="1280615271"/>
              </p:ext>
            </p:extLst>
          </p:nvPr>
        </p:nvGraphicFramePr>
        <p:xfrm>
          <a:off x="308297" y="1700808"/>
          <a:ext cx="8893175" cy="4770437"/>
        </p:xfrm>
        <a:graphic>
          <a:graphicData uri="http://schemas.openxmlformats.org/presentationml/2006/ole">
            <mc:AlternateContent xmlns:mc="http://schemas.openxmlformats.org/markup-compatibility/2006">
              <mc:Choice xmlns:v="urn:schemas-microsoft-com:vml" Requires="v">
                <p:oleObj name="Worksheet" r:id="rId2" imgW="8892646" imgH="4770183" progId="Excel.Sheet.12">
                  <p:embed/>
                </p:oleObj>
              </mc:Choice>
              <mc:Fallback>
                <p:oleObj name="Worksheet" r:id="rId2" imgW="8892646" imgH="4770183" progId="Excel.Sheet.12">
                  <p:embed/>
                  <p:pic>
                    <p:nvPicPr>
                      <p:cNvPr id="0" name=""/>
                      <p:cNvPicPr/>
                      <p:nvPr/>
                    </p:nvPicPr>
                    <p:blipFill>
                      <a:blip r:embed="rId3"/>
                      <a:stretch>
                        <a:fillRect/>
                      </a:stretch>
                    </p:blipFill>
                    <p:spPr>
                      <a:xfrm>
                        <a:off x="308297" y="1700808"/>
                        <a:ext cx="8893175" cy="4770437"/>
                      </a:xfrm>
                      <a:prstGeom prst="rect">
                        <a:avLst/>
                      </a:prstGeom>
                    </p:spPr>
                  </p:pic>
                </p:oleObj>
              </mc:Fallback>
            </mc:AlternateContent>
          </a:graphicData>
        </a:graphic>
      </p:graphicFrame>
    </p:spTree>
    <p:extLst>
      <p:ext uri="{BB962C8B-B14F-4D97-AF65-F5344CB8AC3E}">
        <p14:creationId xmlns:p14="http://schemas.microsoft.com/office/powerpoint/2010/main" val="6408198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0521" y="480102"/>
            <a:ext cx="5223370" cy="358099"/>
          </a:xfrm>
          <a:prstGeom prst="rect">
            <a:avLst/>
          </a:prstGeom>
          <a:noFill/>
        </p:spPr>
        <p:txBody>
          <a:bodyPr wrap="square" lIns="80316" tIns="40158" rIns="80316" bIns="40158" rtlCol="0">
            <a:spAutoFit/>
          </a:bodyPr>
          <a:lstStyle/>
          <a:p>
            <a:r>
              <a:rPr lang="en-US" sz="1800" b="1" dirty="0"/>
              <a:t>3</a:t>
            </a:r>
            <a:r>
              <a:rPr lang="id-ID" sz="1800" b="1" dirty="0"/>
              <a:t>. Data Angka Pendidikan</a:t>
            </a:r>
          </a:p>
        </p:txBody>
      </p:sp>
      <p:sp>
        <p:nvSpPr>
          <p:cNvPr id="7" name="TextBox 6"/>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8" name="Straight Connector 7"/>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a:solidFill>
                  <a:srgbClr val="FFFFFF"/>
                </a:solidFill>
                <a:latin typeface="Tahoma" pitchFamily="34" charset="0"/>
                <a:ea typeface="Tahoma" pitchFamily="34" charset="0"/>
                <a:cs typeface="Tahoma" pitchFamily="34" charset="0"/>
              </a:rPr>
              <a:t>37</a:t>
            </a:r>
          </a:p>
        </p:txBody>
      </p:sp>
      <p:sp>
        <p:nvSpPr>
          <p:cNvPr id="13" name="TextBox 12"/>
          <p:cNvSpPr txBox="1"/>
          <p:nvPr/>
        </p:nvSpPr>
        <p:spPr>
          <a:xfrm>
            <a:off x="6751767" y="6182634"/>
            <a:ext cx="1225569" cy="342710"/>
          </a:xfrm>
          <a:prstGeom prst="rect">
            <a:avLst/>
          </a:prstGeom>
          <a:noFill/>
        </p:spPr>
        <p:txBody>
          <a:bodyPr wrap="none" lIns="80316" tIns="40158" rIns="80316" bIns="40158" rtlCol="0">
            <a:spAutoFit/>
          </a:bodyPr>
          <a:lstStyle/>
          <a:p>
            <a:r>
              <a:rPr lang="id-ID" dirty="0"/>
              <a:t>Gambar 2.</a:t>
            </a:r>
            <a:r>
              <a:rPr lang="en-US" dirty="0"/>
              <a:t>2</a:t>
            </a:r>
            <a:endParaRPr lang="id-ID" dirty="0"/>
          </a:p>
        </p:txBody>
      </p:sp>
      <p:sp>
        <p:nvSpPr>
          <p:cNvPr id="16" name="TextBox 10"/>
          <p:cNvSpPr txBox="1"/>
          <p:nvPr/>
        </p:nvSpPr>
        <p:spPr>
          <a:xfrm>
            <a:off x="2288704" y="3495950"/>
            <a:ext cx="1003328" cy="342710"/>
          </a:xfrm>
          <a:prstGeom prst="rect">
            <a:avLst/>
          </a:prstGeom>
          <a:noFill/>
        </p:spPr>
        <p:txBody>
          <a:bodyPr wrap="none" lIns="80316" tIns="40158" rIns="80316" bIns="4015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d-ID" sz="1700" dirty="0"/>
              <a:t>Tabel 2.</a:t>
            </a:r>
            <a:r>
              <a:rPr lang="en-US" sz="1700" dirty="0"/>
              <a:t>4</a:t>
            </a:r>
            <a:endParaRPr lang="id-ID" sz="1700" dirty="0"/>
          </a:p>
        </p:txBody>
      </p:sp>
      <p:graphicFrame>
        <p:nvGraphicFramePr>
          <p:cNvPr id="3" name="Object 2">
            <a:extLst>
              <a:ext uri="{FF2B5EF4-FFF2-40B4-BE49-F238E27FC236}">
                <a16:creationId xmlns:a16="http://schemas.microsoft.com/office/drawing/2014/main" id="{26AB114F-2EC5-EE59-C9C2-6E2C6DF2761A}"/>
              </a:ext>
            </a:extLst>
          </p:cNvPr>
          <p:cNvGraphicFramePr>
            <a:graphicFrameLocks noChangeAspect="1"/>
          </p:cNvGraphicFramePr>
          <p:nvPr>
            <p:extLst>
              <p:ext uri="{D42A27DB-BD31-4B8C-83A1-F6EECF244321}">
                <p14:modId xmlns:p14="http://schemas.microsoft.com/office/powerpoint/2010/main" val="2954015917"/>
              </p:ext>
            </p:extLst>
          </p:nvPr>
        </p:nvGraphicFramePr>
        <p:xfrm>
          <a:off x="1280592" y="1340768"/>
          <a:ext cx="3086100" cy="2073275"/>
        </p:xfrm>
        <a:graphic>
          <a:graphicData uri="http://schemas.openxmlformats.org/presentationml/2006/ole">
            <mc:AlternateContent xmlns:mc="http://schemas.openxmlformats.org/markup-compatibility/2006">
              <mc:Choice xmlns:v="urn:schemas-microsoft-com:vml" Requires="v">
                <p:oleObj name="Worksheet" r:id="rId2" imgW="3085994" imgH="2072751" progId="Excel.Sheet.8">
                  <p:embed/>
                </p:oleObj>
              </mc:Choice>
              <mc:Fallback>
                <p:oleObj name="Worksheet" r:id="rId2" imgW="3085994" imgH="2072751" progId="Excel.Sheet.8">
                  <p:embed/>
                  <p:pic>
                    <p:nvPicPr>
                      <p:cNvPr id="0" name=""/>
                      <p:cNvPicPr/>
                      <p:nvPr/>
                    </p:nvPicPr>
                    <p:blipFill>
                      <a:blip r:embed="rId3"/>
                      <a:stretch>
                        <a:fillRect/>
                      </a:stretch>
                    </p:blipFill>
                    <p:spPr>
                      <a:xfrm>
                        <a:off x="1280592" y="1340768"/>
                        <a:ext cx="3086100" cy="2073275"/>
                      </a:xfrm>
                      <a:prstGeom prst="rect">
                        <a:avLst/>
                      </a:prstGeom>
                    </p:spPr>
                  </p:pic>
                </p:oleObj>
              </mc:Fallback>
            </mc:AlternateContent>
          </a:graphicData>
        </a:graphic>
      </p:graphicFrame>
      <p:graphicFrame>
        <p:nvGraphicFramePr>
          <p:cNvPr id="4" name="Chart 3">
            <a:extLst>
              <a:ext uri="{FF2B5EF4-FFF2-40B4-BE49-F238E27FC236}">
                <a16:creationId xmlns:a16="http://schemas.microsoft.com/office/drawing/2014/main" id="{B8980E32-1259-2BE0-4BF2-F4F46E6D5806}"/>
              </a:ext>
            </a:extLst>
          </p:cNvPr>
          <p:cNvGraphicFramePr>
            <a:graphicFrameLocks/>
          </p:cNvGraphicFramePr>
          <p:nvPr>
            <p:extLst>
              <p:ext uri="{D42A27DB-BD31-4B8C-83A1-F6EECF244321}">
                <p14:modId xmlns:p14="http://schemas.microsoft.com/office/powerpoint/2010/main" val="341868369"/>
              </p:ext>
            </p:extLst>
          </p:nvPr>
        </p:nvGraphicFramePr>
        <p:xfrm>
          <a:off x="4160912" y="764704"/>
          <a:ext cx="6192688" cy="5638603"/>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7A9BB238-11FA-E2DD-60AD-0D0307C089F6}"/>
              </a:ext>
            </a:extLst>
          </p:cNvPr>
          <p:cNvSpPr txBox="1"/>
          <p:nvPr/>
        </p:nvSpPr>
        <p:spPr>
          <a:xfrm>
            <a:off x="1280592" y="3822926"/>
            <a:ext cx="3403959" cy="2435591"/>
          </a:xfrm>
          <a:prstGeom prst="rect">
            <a:avLst/>
          </a:prstGeom>
          <a:noFill/>
        </p:spPr>
        <p:txBody>
          <a:bodyPr wrap="square" lIns="80316" tIns="40158" rIns="80316" bIns="40158" rtlCol="0">
            <a:spAutoFit/>
          </a:bodyPr>
          <a:lstStyle/>
          <a:p>
            <a:pPr algn="just"/>
            <a:r>
              <a:rPr lang="en-US" dirty="0"/>
              <a:t>Pada </a:t>
            </a:r>
            <a:r>
              <a:rPr lang="en-US" dirty="0" err="1"/>
              <a:t>gambar</a:t>
            </a:r>
            <a:r>
              <a:rPr lang="en-US" dirty="0"/>
              <a:t> </a:t>
            </a:r>
            <a:r>
              <a:rPr lang="en-US" dirty="0" err="1"/>
              <a:t>disamping</a:t>
            </a:r>
            <a:r>
              <a:rPr lang="en-US" dirty="0"/>
              <a:t> </a:t>
            </a:r>
            <a:r>
              <a:rPr lang="en-US" dirty="0" err="1"/>
              <a:t>ini</a:t>
            </a:r>
            <a:r>
              <a:rPr lang="en-US" dirty="0"/>
              <a:t> </a:t>
            </a:r>
            <a:r>
              <a:rPr lang="en-US" dirty="0" err="1"/>
              <a:t>menunjukan</a:t>
            </a:r>
            <a:r>
              <a:rPr lang="en-US" dirty="0"/>
              <a:t> </a:t>
            </a:r>
            <a:r>
              <a:rPr lang="en-US" dirty="0" err="1"/>
              <a:t>bahwa</a:t>
            </a:r>
            <a:r>
              <a:rPr lang="en-US" dirty="0"/>
              <a:t> </a:t>
            </a:r>
            <a:r>
              <a:rPr lang="en-US" dirty="0" err="1"/>
              <a:t>penduduk</a:t>
            </a:r>
            <a:r>
              <a:rPr lang="en-US" dirty="0"/>
              <a:t> </a:t>
            </a:r>
            <a:r>
              <a:rPr lang="en-US" dirty="0" err="1"/>
              <a:t>Kabupaten</a:t>
            </a:r>
            <a:r>
              <a:rPr lang="en-US" dirty="0"/>
              <a:t> </a:t>
            </a:r>
            <a:r>
              <a:rPr lang="en-US" dirty="0" err="1"/>
              <a:t>Banggai</a:t>
            </a:r>
            <a:r>
              <a:rPr lang="en-US" dirty="0"/>
              <a:t> Paling </a:t>
            </a:r>
            <a:r>
              <a:rPr lang="en-US" dirty="0" err="1"/>
              <a:t>banyak</a:t>
            </a:r>
            <a:r>
              <a:rPr lang="en-US" dirty="0"/>
              <a:t> </a:t>
            </a:r>
            <a:r>
              <a:rPr lang="en-US" dirty="0" err="1"/>
              <a:t>berpendidikan</a:t>
            </a:r>
            <a:r>
              <a:rPr lang="en-US" dirty="0"/>
              <a:t> </a:t>
            </a:r>
            <a:r>
              <a:rPr lang="en-US" dirty="0" err="1"/>
              <a:t>Tamat</a:t>
            </a:r>
            <a:r>
              <a:rPr lang="en-US" dirty="0"/>
              <a:t> SD/ </a:t>
            </a:r>
            <a:r>
              <a:rPr lang="en-US" dirty="0" err="1"/>
              <a:t>Sederajat</a:t>
            </a:r>
            <a:r>
              <a:rPr lang="en-US" dirty="0"/>
              <a:t> </a:t>
            </a:r>
            <a:r>
              <a:rPr lang="en-US" dirty="0" err="1"/>
              <a:t>dengan</a:t>
            </a:r>
            <a:r>
              <a:rPr lang="en-US" dirty="0"/>
              <a:t> </a:t>
            </a:r>
            <a:r>
              <a:rPr lang="en-US" dirty="0" err="1"/>
              <a:t>jumlah</a:t>
            </a:r>
            <a:r>
              <a:rPr lang="en-US" dirty="0"/>
              <a:t> 107.620 Jiwa dan pada </a:t>
            </a:r>
            <a:r>
              <a:rPr lang="en-US" dirty="0" err="1"/>
              <a:t>posisi</a:t>
            </a:r>
            <a:r>
              <a:rPr lang="en-US" dirty="0"/>
              <a:t> </a:t>
            </a:r>
            <a:r>
              <a:rPr lang="en-US" dirty="0" err="1"/>
              <a:t>kedua</a:t>
            </a:r>
            <a:r>
              <a:rPr lang="en-US" dirty="0"/>
              <a:t> </a:t>
            </a:r>
            <a:r>
              <a:rPr lang="en-US" dirty="0" err="1"/>
              <a:t>terbanyak</a:t>
            </a:r>
            <a:r>
              <a:rPr lang="en-US" dirty="0"/>
              <a:t> pada Pendidikan SLTA/</a:t>
            </a:r>
            <a:r>
              <a:rPr lang="en-US" dirty="0" err="1"/>
              <a:t>Sederajat</a:t>
            </a:r>
            <a:r>
              <a:rPr lang="en-US" dirty="0"/>
              <a:t> </a:t>
            </a:r>
            <a:r>
              <a:rPr lang="en-US" dirty="0" err="1"/>
              <a:t>dengan</a:t>
            </a:r>
            <a:r>
              <a:rPr lang="en-US" dirty="0"/>
              <a:t> </a:t>
            </a:r>
            <a:r>
              <a:rPr lang="en-US" dirty="0" err="1"/>
              <a:t>jumlah</a:t>
            </a:r>
            <a:r>
              <a:rPr lang="en-US" dirty="0"/>
              <a:t> 77.612 Jiwa</a:t>
            </a:r>
            <a:endParaRPr lang="id-ID" dirty="0"/>
          </a:p>
        </p:txBody>
      </p:sp>
      <p:sp>
        <p:nvSpPr>
          <p:cNvPr id="14" name="TextBox 10">
            <a:extLst>
              <a:ext uri="{FF2B5EF4-FFF2-40B4-BE49-F238E27FC236}">
                <a16:creationId xmlns:a16="http://schemas.microsoft.com/office/drawing/2014/main" id="{CABE2812-6CF8-5853-CE1B-A07CDB772CA4}"/>
              </a:ext>
            </a:extLst>
          </p:cNvPr>
          <p:cNvSpPr txBox="1"/>
          <p:nvPr/>
        </p:nvSpPr>
        <p:spPr>
          <a:xfrm>
            <a:off x="1280592" y="940502"/>
            <a:ext cx="3550501" cy="342710"/>
          </a:xfrm>
          <a:prstGeom prst="rect">
            <a:avLst/>
          </a:prstGeom>
          <a:noFill/>
        </p:spPr>
        <p:txBody>
          <a:bodyPr wrap="none" lIns="80316" tIns="40158" rIns="80316" bIns="4015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700" dirty="0" err="1"/>
              <a:t>Penduduk</a:t>
            </a:r>
            <a:r>
              <a:rPr lang="en-US" sz="1700" dirty="0"/>
              <a:t> </a:t>
            </a:r>
            <a:r>
              <a:rPr lang="en-US" sz="1700" dirty="0" err="1"/>
              <a:t>berdasarkan</a:t>
            </a:r>
            <a:r>
              <a:rPr lang="en-US" sz="1700" dirty="0"/>
              <a:t> </a:t>
            </a:r>
            <a:r>
              <a:rPr lang="en-US" sz="1700" dirty="0" err="1"/>
              <a:t>pendidikan</a:t>
            </a:r>
            <a:endParaRPr lang="id-ID" sz="17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1" name="Straight Connector 10"/>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a:solidFill>
                  <a:srgbClr val="FFFFFF"/>
                </a:solidFill>
                <a:latin typeface="Tahoma" pitchFamily="34" charset="0"/>
                <a:ea typeface="Tahoma" pitchFamily="34" charset="0"/>
                <a:cs typeface="Tahoma" pitchFamily="34" charset="0"/>
              </a:rPr>
              <a:t>38</a:t>
            </a:r>
          </a:p>
        </p:txBody>
      </p:sp>
      <p:graphicFrame>
        <p:nvGraphicFramePr>
          <p:cNvPr id="2" name="Object 1">
            <a:extLst>
              <a:ext uri="{FF2B5EF4-FFF2-40B4-BE49-F238E27FC236}">
                <a16:creationId xmlns:a16="http://schemas.microsoft.com/office/drawing/2014/main" id="{2FBB38DB-ABD3-B22E-3744-DE2B3C7A2B86}"/>
              </a:ext>
            </a:extLst>
          </p:cNvPr>
          <p:cNvGraphicFramePr>
            <a:graphicFrameLocks noChangeAspect="1"/>
          </p:cNvGraphicFramePr>
          <p:nvPr>
            <p:extLst>
              <p:ext uri="{D42A27DB-BD31-4B8C-83A1-F6EECF244321}">
                <p14:modId xmlns:p14="http://schemas.microsoft.com/office/powerpoint/2010/main" val="3649923768"/>
              </p:ext>
            </p:extLst>
          </p:nvPr>
        </p:nvGraphicFramePr>
        <p:xfrm>
          <a:off x="632520" y="1340768"/>
          <a:ext cx="8262690" cy="4176464"/>
        </p:xfrm>
        <a:graphic>
          <a:graphicData uri="http://schemas.openxmlformats.org/presentationml/2006/ole">
            <mc:AlternateContent xmlns:mc="http://schemas.openxmlformats.org/markup-compatibility/2006">
              <mc:Choice xmlns:v="urn:schemas-microsoft-com:vml" Requires="v">
                <p:oleObj name="Worksheet" r:id="rId2" imgW="10500289" imgH="2392554" progId="Excel.Sheet.12">
                  <p:embed/>
                </p:oleObj>
              </mc:Choice>
              <mc:Fallback>
                <p:oleObj name="Worksheet" r:id="rId2" imgW="10500289" imgH="2392554" progId="Excel.Sheet.12">
                  <p:embed/>
                  <p:pic>
                    <p:nvPicPr>
                      <p:cNvPr id="0" name=""/>
                      <p:cNvPicPr/>
                      <p:nvPr/>
                    </p:nvPicPr>
                    <p:blipFill>
                      <a:blip r:embed="rId3"/>
                      <a:stretch>
                        <a:fillRect/>
                      </a:stretch>
                    </p:blipFill>
                    <p:spPr>
                      <a:xfrm>
                        <a:off x="632520" y="1340768"/>
                        <a:ext cx="8262690" cy="4176464"/>
                      </a:xfrm>
                      <a:prstGeom prst="rect">
                        <a:avLst/>
                      </a:prstGeom>
                    </p:spPr>
                  </p:pic>
                </p:oleObj>
              </mc:Fallback>
            </mc:AlternateContent>
          </a:graphicData>
        </a:graphic>
      </p:graphicFrame>
      <p:sp>
        <p:nvSpPr>
          <p:cNvPr id="6" name="TextBox 10">
            <a:extLst>
              <a:ext uri="{FF2B5EF4-FFF2-40B4-BE49-F238E27FC236}">
                <a16:creationId xmlns:a16="http://schemas.microsoft.com/office/drawing/2014/main" id="{DA117148-1A50-F964-88F7-091CF7AB2D44}"/>
              </a:ext>
            </a:extLst>
          </p:cNvPr>
          <p:cNvSpPr txBox="1"/>
          <p:nvPr/>
        </p:nvSpPr>
        <p:spPr>
          <a:xfrm>
            <a:off x="560512" y="908720"/>
            <a:ext cx="7205026" cy="342710"/>
          </a:xfrm>
          <a:prstGeom prst="rect">
            <a:avLst/>
          </a:prstGeom>
          <a:noFill/>
        </p:spPr>
        <p:txBody>
          <a:bodyPr wrap="none" lIns="80316" tIns="40158" rIns="80316" bIns="4015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d-ID" sz="1700" dirty="0"/>
              <a:t>Tabel 2.</a:t>
            </a:r>
            <a:r>
              <a:rPr lang="en-US" sz="1700" dirty="0"/>
              <a:t>5 </a:t>
            </a:r>
            <a:r>
              <a:rPr lang="en-US" sz="1700" dirty="0" err="1"/>
              <a:t>Jumlah</a:t>
            </a:r>
            <a:r>
              <a:rPr lang="en-US" sz="1700" dirty="0"/>
              <a:t> </a:t>
            </a:r>
            <a:r>
              <a:rPr lang="en-US" sz="1700" dirty="0" err="1"/>
              <a:t>Penduduk</a:t>
            </a:r>
            <a:r>
              <a:rPr lang="en-US" sz="1700" dirty="0"/>
              <a:t> pada </a:t>
            </a:r>
            <a:r>
              <a:rPr lang="en-US" sz="1700" dirty="0" err="1"/>
              <a:t>Kelompok</a:t>
            </a:r>
            <a:r>
              <a:rPr lang="en-US" sz="1700" dirty="0"/>
              <a:t> </a:t>
            </a:r>
            <a:r>
              <a:rPr lang="en-US" sz="1700" dirty="0" err="1"/>
              <a:t>Umur</a:t>
            </a:r>
            <a:r>
              <a:rPr lang="en-US" sz="1700" dirty="0"/>
              <a:t> </a:t>
            </a:r>
            <a:r>
              <a:rPr lang="en-US" sz="1700" dirty="0" err="1"/>
              <a:t>Berdasarkan</a:t>
            </a:r>
            <a:r>
              <a:rPr lang="en-US" sz="1700" dirty="0"/>
              <a:t> Pendidikan</a:t>
            </a:r>
            <a:endParaRPr lang="id-ID" sz="17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4F9693-EDD1-1892-084D-A5B593FB8234}"/>
              </a:ext>
            </a:extLst>
          </p:cNvPr>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3" name="Straight Connector 2">
            <a:extLst>
              <a:ext uri="{FF2B5EF4-FFF2-40B4-BE49-F238E27FC236}">
                <a16:creationId xmlns:a16="http://schemas.microsoft.com/office/drawing/2014/main" id="{38BFC252-1716-43EF-7B9A-25613415E53D}"/>
              </a:ext>
            </a:extLst>
          </p:cNvPr>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0E92165-5914-539B-4B06-90EE5645DB76}"/>
              </a:ext>
            </a:extLst>
          </p:cNvPr>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Oval 16">
            <a:extLst>
              <a:ext uri="{FF2B5EF4-FFF2-40B4-BE49-F238E27FC236}">
                <a16:creationId xmlns:a16="http://schemas.microsoft.com/office/drawing/2014/main" id="{B61D5AEA-4863-D164-0C28-5CAA46402DC3}"/>
              </a:ext>
            </a:extLst>
          </p:cNvPr>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a:solidFill>
                  <a:srgbClr val="FFFFFF"/>
                </a:solidFill>
                <a:latin typeface="Tahoma" pitchFamily="34" charset="0"/>
                <a:ea typeface="Tahoma" pitchFamily="34" charset="0"/>
                <a:cs typeface="Tahoma" pitchFamily="34" charset="0"/>
              </a:rPr>
              <a:t>39</a:t>
            </a:r>
          </a:p>
        </p:txBody>
      </p:sp>
      <p:graphicFrame>
        <p:nvGraphicFramePr>
          <p:cNvPr id="7" name="Chart 6">
            <a:extLst>
              <a:ext uri="{FF2B5EF4-FFF2-40B4-BE49-F238E27FC236}">
                <a16:creationId xmlns:a16="http://schemas.microsoft.com/office/drawing/2014/main" id="{166A63A2-0432-7533-F285-44FB6534B083}"/>
              </a:ext>
            </a:extLst>
          </p:cNvPr>
          <p:cNvGraphicFramePr>
            <a:graphicFrameLocks/>
          </p:cNvGraphicFramePr>
          <p:nvPr>
            <p:extLst>
              <p:ext uri="{D42A27DB-BD31-4B8C-83A1-F6EECF244321}">
                <p14:modId xmlns:p14="http://schemas.microsoft.com/office/powerpoint/2010/main" val="4036470197"/>
              </p:ext>
            </p:extLst>
          </p:nvPr>
        </p:nvGraphicFramePr>
        <p:xfrm>
          <a:off x="1111922" y="897501"/>
          <a:ext cx="8233566" cy="526780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10">
            <a:extLst>
              <a:ext uri="{FF2B5EF4-FFF2-40B4-BE49-F238E27FC236}">
                <a16:creationId xmlns:a16="http://schemas.microsoft.com/office/drawing/2014/main" id="{B2764BF6-B5D0-B962-5673-7437380A0C5E}"/>
              </a:ext>
            </a:extLst>
          </p:cNvPr>
          <p:cNvSpPr txBox="1"/>
          <p:nvPr/>
        </p:nvSpPr>
        <p:spPr>
          <a:xfrm>
            <a:off x="1039914" y="548680"/>
            <a:ext cx="8289169" cy="342710"/>
          </a:xfrm>
          <a:prstGeom prst="rect">
            <a:avLst/>
          </a:prstGeom>
          <a:noFill/>
        </p:spPr>
        <p:txBody>
          <a:bodyPr wrap="none" lIns="80316" tIns="40158" rIns="80316" bIns="4015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700" dirty="0"/>
              <a:t>Gambar</a:t>
            </a:r>
            <a:r>
              <a:rPr lang="id-ID" sz="1700" dirty="0"/>
              <a:t> 2</a:t>
            </a:r>
            <a:r>
              <a:rPr lang="en-US" sz="1700" dirty="0"/>
              <a:t>.3 Diagram </a:t>
            </a:r>
            <a:r>
              <a:rPr lang="en-US" sz="1700" dirty="0" err="1"/>
              <a:t>Jumlah</a:t>
            </a:r>
            <a:r>
              <a:rPr lang="en-US" sz="1700" dirty="0"/>
              <a:t> </a:t>
            </a:r>
            <a:r>
              <a:rPr lang="en-US" sz="1700" dirty="0" err="1"/>
              <a:t>Penduduk</a:t>
            </a:r>
            <a:r>
              <a:rPr lang="en-US" sz="1700" dirty="0"/>
              <a:t> pada </a:t>
            </a:r>
            <a:r>
              <a:rPr lang="en-US" sz="1700" dirty="0" err="1"/>
              <a:t>Kelompok</a:t>
            </a:r>
            <a:r>
              <a:rPr lang="en-US" sz="1700" dirty="0"/>
              <a:t> </a:t>
            </a:r>
            <a:r>
              <a:rPr lang="en-US" sz="1700" dirty="0" err="1"/>
              <a:t>Umur</a:t>
            </a:r>
            <a:r>
              <a:rPr lang="en-US" sz="1700" dirty="0"/>
              <a:t> </a:t>
            </a:r>
            <a:r>
              <a:rPr lang="en-US" sz="1700" dirty="0" err="1"/>
              <a:t>Berdasarkan</a:t>
            </a:r>
            <a:r>
              <a:rPr lang="en-US" sz="1700" dirty="0"/>
              <a:t> Pendidikan</a:t>
            </a:r>
            <a:endParaRPr lang="id-ID" sz="1700" dirty="0"/>
          </a:p>
        </p:txBody>
      </p:sp>
    </p:spTree>
    <p:extLst>
      <p:ext uri="{BB962C8B-B14F-4D97-AF65-F5344CB8AC3E}">
        <p14:creationId xmlns:p14="http://schemas.microsoft.com/office/powerpoint/2010/main" val="24634493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6536" y="960156"/>
            <a:ext cx="5223370" cy="358099"/>
          </a:xfrm>
          <a:prstGeom prst="rect">
            <a:avLst/>
          </a:prstGeom>
          <a:noFill/>
        </p:spPr>
        <p:txBody>
          <a:bodyPr wrap="square" lIns="80316" tIns="40158" rIns="80316" bIns="40158" rtlCol="0">
            <a:spAutoFit/>
          </a:bodyPr>
          <a:lstStyle/>
          <a:p>
            <a:r>
              <a:rPr lang="id-ID" sz="1800" b="1" dirty="0"/>
              <a:t>1. Kepemilikan Kartu Keluarga</a:t>
            </a:r>
          </a:p>
        </p:txBody>
      </p:sp>
      <p:sp>
        <p:nvSpPr>
          <p:cNvPr id="8" name="Rounded Rectangle 7"/>
          <p:cNvSpPr/>
          <p:nvPr/>
        </p:nvSpPr>
        <p:spPr>
          <a:xfrm>
            <a:off x="704335" y="205785"/>
            <a:ext cx="3888432" cy="620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3377" tIns="41687" rIns="83377" bIns="41687" rtlCol="0" anchor="ctr"/>
          <a:lstStyle/>
          <a:p>
            <a:r>
              <a:rPr lang="id-ID" dirty="0"/>
              <a:t>C. </a:t>
            </a:r>
            <a:r>
              <a:rPr lang="id-ID" sz="1800" b="1" dirty="0"/>
              <a:t>D</a:t>
            </a:r>
            <a:r>
              <a:rPr lang="en-US" sz="1800" b="1" dirty="0" err="1"/>
              <a:t>ata</a:t>
            </a:r>
            <a:r>
              <a:rPr lang="en-US" sz="1800" b="1" dirty="0"/>
              <a:t> </a:t>
            </a:r>
            <a:r>
              <a:rPr lang="en-US" sz="1800" b="1" dirty="0" err="1"/>
              <a:t>mobilitas</a:t>
            </a:r>
            <a:r>
              <a:rPr lang="en-US" sz="1800" b="1" dirty="0"/>
              <a:t> </a:t>
            </a:r>
            <a:r>
              <a:rPr lang="en-US" sz="1800" b="1" dirty="0" err="1"/>
              <a:t>penduduk</a:t>
            </a:r>
            <a:endParaRPr lang="id-ID" dirty="0"/>
          </a:p>
        </p:txBody>
      </p:sp>
      <p:sp>
        <p:nvSpPr>
          <p:cNvPr id="13" name="TextBox 12"/>
          <p:cNvSpPr txBox="1"/>
          <p:nvPr/>
        </p:nvSpPr>
        <p:spPr>
          <a:xfrm>
            <a:off x="4596718" y="6110626"/>
            <a:ext cx="950430" cy="342710"/>
          </a:xfrm>
          <a:prstGeom prst="rect">
            <a:avLst/>
          </a:prstGeom>
          <a:noFill/>
        </p:spPr>
        <p:txBody>
          <a:bodyPr wrap="none" lIns="80316" tIns="40158" rIns="80316" bIns="40158" rtlCol="0">
            <a:spAutoFit/>
          </a:bodyPr>
          <a:lstStyle/>
          <a:p>
            <a:r>
              <a:rPr lang="id-ID" dirty="0"/>
              <a:t>Tabel 3.1</a:t>
            </a:r>
          </a:p>
        </p:txBody>
      </p:sp>
      <p:graphicFrame>
        <p:nvGraphicFramePr>
          <p:cNvPr id="6" name="Object 5">
            <a:extLst>
              <a:ext uri="{FF2B5EF4-FFF2-40B4-BE49-F238E27FC236}">
                <a16:creationId xmlns:a16="http://schemas.microsoft.com/office/drawing/2014/main" id="{B3D7D6DA-83CA-E546-D220-95D65BD9E4FC}"/>
              </a:ext>
            </a:extLst>
          </p:cNvPr>
          <p:cNvGraphicFramePr>
            <a:graphicFrameLocks noChangeAspect="1"/>
          </p:cNvGraphicFramePr>
          <p:nvPr>
            <p:extLst>
              <p:ext uri="{D42A27DB-BD31-4B8C-83A1-F6EECF244321}">
                <p14:modId xmlns:p14="http://schemas.microsoft.com/office/powerpoint/2010/main" val="824388726"/>
              </p:ext>
            </p:extLst>
          </p:nvPr>
        </p:nvGraphicFramePr>
        <p:xfrm>
          <a:off x="848544" y="1340768"/>
          <a:ext cx="8010971" cy="4770437"/>
        </p:xfrm>
        <a:graphic>
          <a:graphicData uri="http://schemas.openxmlformats.org/presentationml/2006/ole">
            <mc:AlternateContent xmlns:mc="http://schemas.openxmlformats.org/markup-compatibility/2006">
              <mc:Choice xmlns:v="urn:schemas-microsoft-com:vml" Requires="v">
                <p:oleObj name="Worksheet" r:id="rId2" imgW="7094043" imgH="4770183" progId="Excel.Sheet.12">
                  <p:embed/>
                </p:oleObj>
              </mc:Choice>
              <mc:Fallback>
                <p:oleObj name="Worksheet" r:id="rId2" imgW="7094043" imgH="4770183" progId="Excel.Sheet.12">
                  <p:embed/>
                  <p:pic>
                    <p:nvPicPr>
                      <p:cNvPr id="0" name=""/>
                      <p:cNvPicPr/>
                      <p:nvPr/>
                    </p:nvPicPr>
                    <p:blipFill>
                      <a:blip r:embed="rId3"/>
                      <a:stretch>
                        <a:fillRect/>
                      </a:stretch>
                    </p:blipFill>
                    <p:spPr>
                      <a:xfrm>
                        <a:off x="848544" y="1340768"/>
                        <a:ext cx="8010971" cy="4770437"/>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6EA764FC-4544-FC14-82E3-7B4117E5DD3F}"/>
              </a:ext>
            </a:extLst>
          </p:cNvPr>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3" name="Straight Connector 2">
            <a:extLst>
              <a:ext uri="{FF2B5EF4-FFF2-40B4-BE49-F238E27FC236}">
                <a16:creationId xmlns:a16="http://schemas.microsoft.com/office/drawing/2014/main" id="{1CECB24E-C23B-5AF6-D526-44D27749CC50}"/>
              </a:ext>
            </a:extLst>
          </p:cNvPr>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B7805D4-048D-0696-FD4C-5ADE728E5907}"/>
              </a:ext>
            </a:extLst>
          </p:cNvPr>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Oval 16">
            <a:extLst>
              <a:ext uri="{FF2B5EF4-FFF2-40B4-BE49-F238E27FC236}">
                <a16:creationId xmlns:a16="http://schemas.microsoft.com/office/drawing/2014/main" id="{02F464D8-F482-1399-21F7-606D599BC256}"/>
              </a:ext>
            </a:extLst>
          </p:cNvPr>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a:solidFill>
                  <a:srgbClr val="FFFFFF"/>
                </a:solidFill>
                <a:latin typeface="Tahoma" pitchFamily="34" charset="0"/>
                <a:ea typeface="Tahoma" pitchFamily="34" charset="0"/>
                <a:cs typeface="Tahoma" pitchFamily="34" charset="0"/>
              </a:rPr>
              <a:t>40</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0" name="Straight Connector 9"/>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4</a:t>
            </a:r>
            <a:r>
              <a:rPr lang="en-US" sz="1300" b="1" dirty="0">
                <a:solidFill>
                  <a:srgbClr val="FFFFFF"/>
                </a:solidFill>
                <a:latin typeface="Tahoma" pitchFamily="34" charset="0"/>
                <a:ea typeface="Tahoma" pitchFamily="34" charset="0"/>
                <a:cs typeface="Tahoma" pitchFamily="34" charset="0"/>
              </a:rPr>
              <a:t>1</a:t>
            </a:r>
          </a:p>
        </p:txBody>
      </p:sp>
      <p:graphicFrame>
        <p:nvGraphicFramePr>
          <p:cNvPr id="2" name="Object 1">
            <a:extLst>
              <a:ext uri="{FF2B5EF4-FFF2-40B4-BE49-F238E27FC236}">
                <a16:creationId xmlns:a16="http://schemas.microsoft.com/office/drawing/2014/main" id="{8FFAAB7E-28C6-8CBC-897C-FDD950BFC529}"/>
              </a:ext>
            </a:extLst>
          </p:cNvPr>
          <p:cNvGraphicFramePr>
            <a:graphicFrameLocks noChangeAspect="1"/>
          </p:cNvGraphicFramePr>
          <p:nvPr>
            <p:extLst>
              <p:ext uri="{D42A27DB-BD31-4B8C-83A1-F6EECF244321}">
                <p14:modId xmlns:p14="http://schemas.microsoft.com/office/powerpoint/2010/main" val="3991546667"/>
              </p:ext>
            </p:extLst>
          </p:nvPr>
        </p:nvGraphicFramePr>
        <p:xfrm>
          <a:off x="1297685" y="2240870"/>
          <a:ext cx="3160095" cy="2376259"/>
        </p:xfrm>
        <a:graphic>
          <a:graphicData uri="http://schemas.openxmlformats.org/presentationml/2006/ole">
            <mc:AlternateContent xmlns:mc="http://schemas.openxmlformats.org/markup-compatibility/2006">
              <mc:Choice xmlns:v="urn:schemas-microsoft-com:vml" Requires="v">
                <p:oleObj name="Worksheet" r:id="rId2" imgW="3040486" imgH="2285953" progId="Excel.Sheet.12">
                  <p:embed/>
                </p:oleObj>
              </mc:Choice>
              <mc:Fallback>
                <p:oleObj name="Worksheet" r:id="rId2" imgW="3040486" imgH="2285953" progId="Excel.Sheet.12">
                  <p:embed/>
                  <p:pic>
                    <p:nvPicPr>
                      <p:cNvPr id="0" name=""/>
                      <p:cNvPicPr/>
                      <p:nvPr/>
                    </p:nvPicPr>
                    <p:blipFill>
                      <a:blip r:embed="rId3"/>
                      <a:stretch>
                        <a:fillRect/>
                      </a:stretch>
                    </p:blipFill>
                    <p:spPr>
                      <a:xfrm>
                        <a:off x="1297685" y="2240870"/>
                        <a:ext cx="3160095" cy="2376259"/>
                      </a:xfrm>
                      <a:prstGeom prst="rect">
                        <a:avLst/>
                      </a:prstGeom>
                    </p:spPr>
                  </p:pic>
                </p:oleObj>
              </mc:Fallback>
            </mc:AlternateContent>
          </a:graphicData>
        </a:graphic>
      </p:graphicFrame>
      <p:graphicFrame>
        <p:nvGraphicFramePr>
          <p:cNvPr id="4" name="Chart 3">
            <a:extLst>
              <a:ext uri="{FF2B5EF4-FFF2-40B4-BE49-F238E27FC236}">
                <a16:creationId xmlns:a16="http://schemas.microsoft.com/office/drawing/2014/main" id="{2B1E48F2-0376-488C-8FCA-8A52EB0260E8}"/>
              </a:ext>
            </a:extLst>
          </p:cNvPr>
          <p:cNvGraphicFramePr>
            <a:graphicFrameLocks/>
          </p:cNvGraphicFramePr>
          <p:nvPr>
            <p:extLst>
              <p:ext uri="{D42A27DB-BD31-4B8C-83A1-F6EECF244321}">
                <p14:modId xmlns:p14="http://schemas.microsoft.com/office/powerpoint/2010/main" val="3168469946"/>
              </p:ext>
            </p:extLst>
          </p:nvPr>
        </p:nvGraphicFramePr>
        <p:xfrm>
          <a:off x="4664968" y="2240870"/>
          <a:ext cx="5094312" cy="3341532"/>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54911C16-83DB-21FE-BBEC-D8ED3EA8C8B1}"/>
              </a:ext>
            </a:extLst>
          </p:cNvPr>
          <p:cNvSpPr txBox="1"/>
          <p:nvPr/>
        </p:nvSpPr>
        <p:spPr>
          <a:xfrm>
            <a:off x="1184973" y="645998"/>
            <a:ext cx="8376539" cy="1389151"/>
          </a:xfrm>
          <a:prstGeom prst="rect">
            <a:avLst/>
          </a:prstGeom>
          <a:noFill/>
        </p:spPr>
        <p:txBody>
          <a:bodyPr wrap="square" lIns="80316" tIns="40158" rIns="80316" bIns="40158" rtlCol="0">
            <a:spAutoFit/>
          </a:bodyPr>
          <a:lstStyle/>
          <a:p>
            <a:pPr algn="just"/>
            <a:r>
              <a:rPr lang="en-US" dirty="0" err="1"/>
              <a:t>Berikut</a:t>
            </a:r>
            <a:r>
              <a:rPr lang="en-US" dirty="0"/>
              <a:t> kami </a:t>
            </a:r>
            <a:r>
              <a:rPr lang="en-US" dirty="0" err="1"/>
              <a:t>dapat</a:t>
            </a:r>
            <a:r>
              <a:rPr lang="en-US" dirty="0"/>
              <a:t> </a:t>
            </a:r>
            <a:r>
              <a:rPr lang="en-US" dirty="0" err="1"/>
              <a:t>gambarkan</a:t>
            </a:r>
            <a:r>
              <a:rPr lang="en-US" dirty="0"/>
              <a:t> </a:t>
            </a:r>
            <a:r>
              <a:rPr lang="en-US" dirty="0" err="1"/>
              <a:t>seperti</a:t>
            </a:r>
            <a:r>
              <a:rPr lang="en-US" dirty="0"/>
              <a:t> </a:t>
            </a:r>
            <a:r>
              <a:rPr lang="en-US" dirty="0" err="1"/>
              <a:t>dibawah</a:t>
            </a:r>
            <a:r>
              <a:rPr lang="en-US" dirty="0"/>
              <a:t> pada table dan </a:t>
            </a:r>
            <a:r>
              <a:rPr lang="en-US" dirty="0" err="1"/>
              <a:t>gambar</a:t>
            </a:r>
            <a:r>
              <a:rPr lang="en-US" dirty="0"/>
              <a:t> </a:t>
            </a:r>
            <a:r>
              <a:rPr lang="en-US" dirty="0" err="1"/>
              <a:t>dibawah</a:t>
            </a:r>
            <a:r>
              <a:rPr lang="en-US" dirty="0"/>
              <a:t> </a:t>
            </a:r>
            <a:r>
              <a:rPr lang="en-US" dirty="0" err="1"/>
              <a:t>ini</a:t>
            </a:r>
            <a:r>
              <a:rPr lang="en-US" dirty="0"/>
              <a:t> </a:t>
            </a:r>
            <a:r>
              <a:rPr lang="en-US" dirty="0" err="1"/>
              <a:t>terkait</a:t>
            </a:r>
            <a:r>
              <a:rPr lang="en-US" dirty="0"/>
              <a:t> </a:t>
            </a:r>
            <a:r>
              <a:rPr lang="en-US" dirty="0" err="1"/>
              <a:t>Jumlah</a:t>
            </a:r>
            <a:r>
              <a:rPr lang="en-US" dirty="0"/>
              <a:t> </a:t>
            </a:r>
            <a:r>
              <a:rPr lang="en-US" dirty="0" err="1"/>
              <a:t>Penerbitan</a:t>
            </a:r>
            <a:r>
              <a:rPr lang="en-US" dirty="0"/>
              <a:t> </a:t>
            </a:r>
            <a:r>
              <a:rPr lang="en-US" dirty="0" err="1"/>
              <a:t>Kartu</a:t>
            </a:r>
            <a:r>
              <a:rPr lang="en-US" dirty="0"/>
              <a:t> </a:t>
            </a:r>
            <a:r>
              <a:rPr lang="en-US" dirty="0" err="1"/>
              <a:t>Keluarga</a:t>
            </a:r>
            <a:r>
              <a:rPr lang="en-US" dirty="0"/>
              <a:t> Pada </a:t>
            </a:r>
            <a:r>
              <a:rPr lang="en-US" dirty="0" err="1"/>
              <a:t>Tahun</a:t>
            </a:r>
            <a:r>
              <a:rPr lang="en-US" dirty="0"/>
              <a:t> 2022 </a:t>
            </a:r>
            <a:r>
              <a:rPr lang="en-US" dirty="0" err="1"/>
              <a:t>berjumlah</a:t>
            </a:r>
            <a:r>
              <a:rPr lang="en-US" dirty="0"/>
              <a:t> 30.825 </a:t>
            </a:r>
            <a:r>
              <a:rPr lang="en-US" dirty="0" err="1"/>
              <a:t>Dokumen</a:t>
            </a:r>
            <a:r>
              <a:rPr lang="en-US" dirty="0"/>
              <a:t>  Yang </a:t>
            </a:r>
            <a:r>
              <a:rPr lang="en-US" dirty="0" err="1"/>
              <a:t>telah</a:t>
            </a:r>
            <a:r>
              <a:rPr lang="en-US" dirty="0"/>
              <a:t> di </a:t>
            </a:r>
            <a:r>
              <a:rPr lang="en-US" dirty="0" err="1"/>
              <a:t>terbitkan</a:t>
            </a:r>
            <a:r>
              <a:rPr lang="en-US" dirty="0"/>
              <a:t>. </a:t>
            </a:r>
            <a:r>
              <a:rPr lang="en-US" dirty="0" err="1"/>
              <a:t>Pencetakan</a:t>
            </a:r>
            <a:r>
              <a:rPr lang="en-US" dirty="0"/>
              <a:t> </a:t>
            </a:r>
            <a:r>
              <a:rPr lang="en-US" dirty="0" err="1"/>
              <a:t>Kartu</a:t>
            </a:r>
            <a:r>
              <a:rPr lang="en-US" dirty="0"/>
              <a:t> </a:t>
            </a:r>
            <a:r>
              <a:rPr lang="en-US" dirty="0" err="1"/>
              <a:t>Keluarga</a:t>
            </a:r>
            <a:r>
              <a:rPr lang="en-US" dirty="0"/>
              <a:t> </a:t>
            </a:r>
            <a:r>
              <a:rPr lang="en-US" dirty="0" err="1"/>
              <a:t>terbanyak</a:t>
            </a:r>
            <a:r>
              <a:rPr lang="en-US" dirty="0"/>
              <a:t> </a:t>
            </a:r>
            <a:r>
              <a:rPr lang="en-US" dirty="0" err="1"/>
              <a:t>terjadi</a:t>
            </a:r>
            <a:r>
              <a:rPr lang="en-US" dirty="0"/>
              <a:t> pada </a:t>
            </a:r>
            <a:r>
              <a:rPr lang="en-US" dirty="0" err="1"/>
              <a:t>bulan</a:t>
            </a:r>
            <a:r>
              <a:rPr lang="en-US" dirty="0"/>
              <a:t> September 2022 </a:t>
            </a:r>
            <a:r>
              <a:rPr lang="en-US" dirty="0" err="1"/>
              <a:t>sebanyak</a:t>
            </a:r>
            <a:r>
              <a:rPr lang="en-US" dirty="0"/>
              <a:t> 3.503 </a:t>
            </a:r>
            <a:r>
              <a:rPr lang="en-US" dirty="0" err="1"/>
              <a:t>Dokumen</a:t>
            </a:r>
            <a:r>
              <a:rPr lang="en-US" dirty="0"/>
              <a:t> dan yang </a:t>
            </a:r>
            <a:r>
              <a:rPr lang="en-US" dirty="0" err="1"/>
              <a:t>terendah</a:t>
            </a:r>
            <a:r>
              <a:rPr lang="en-US" dirty="0"/>
              <a:t> </a:t>
            </a:r>
            <a:r>
              <a:rPr lang="en-US" dirty="0" err="1"/>
              <a:t>pencetakan</a:t>
            </a:r>
            <a:r>
              <a:rPr lang="en-US" dirty="0"/>
              <a:t> </a:t>
            </a:r>
            <a:r>
              <a:rPr lang="en-US" dirty="0" err="1"/>
              <a:t>Kartu</a:t>
            </a:r>
            <a:r>
              <a:rPr lang="en-US" dirty="0"/>
              <a:t> </a:t>
            </a:r>
            <a:r>
              <a:rPr lang="en-US" dirty="0" err="1"/>
              <a:t>Keluarga</a:t>
            </a:r>
            <a:r>
              <a:rPr lang="en-US" dirty="0"/>
              <a:t> di </a:t>
            </a:r>
            <a:r>
              <a:rPr lang="en-US" dirty="0" err="1"/>
              <a:t>bulan</a:t>
            </a:r>
            <a:r>
              <a:rPr lang="en-US" dirty="0"/>
              <a:t> </a:t>
            </a:r>
            <a:r>
              <a:rPr lang="en-US" dirty="0" err="1"/>
              <a:t>mei</a:t>
            </a:r>
            <a:r>
              <a:rPr lang="en-US" dirty="0"/>
              <a:t> </a:t>
            </a:r>
            <a:r>
              <a:rPr lang="en-US" dirty="0" err="1"/>
              <a:t>sebanyak</a:t>
            </a:r>
            <a:r>
              <a:rPr lang="en-US" dirty="0"/>
              <a:t> 1.445 </a:t>
            </a:r>
            <a:r>
              <a:rPr lang="en-US" dirty="0" err="1"/>
              <a:t>Dokumen</a:t>
            </a:r>
            <a:endParaRPr lang="id-ID" dirty="0"/>
          </a:p>
        </p:txBody>
      </p:sp>
      <p:sp>
        <p:nvSpPr>
          <p:cNvPr id="3" name="TextBox 2">
            <a:extLst>
              <a:ext uri="{FF2B5EF4-FFF2-40B4-BE49-F238E27FC236}">
                <a16:creationId xmlns:a16="http://schemas.microsoft.com/office/drawing/2014/main" id="{474383BD-34DC-EB66-4DDA-1C5C1CDF8333}"/>
              </a:ext>
            </a:extLst>
          </p:cNvPr>
          <p:cNvSpPr txBox="1"/>
          <p:nvPr/>
        </p:nvSpPr>
        <p:spPr>
          <a:xfrm>
            <a:off x="2402517" y="4651495"/>
            <a:ext cx="987298" cy="342710"/>
          </a:xfrm>
          <a:prstGeom prst="rect">
            <a:avLst/>
          </a:prstGeom>
          <a:noFill/>
        </p:spPr>
        <p:txBody>
          <a:bodyPr wrap="none" lIns="80316" tIns="40158" rIns="80316" bIns="40158" rtlCol="0">
            <a:spAutoFit/>
          </a:bodyPr>
          <a:lstStyle/>
          <a:p>
            <a:r>
              <a:rPr lang="id-ID" dirty="0"/>
              <a:t>Tabel 3.</a:t>
            </a:r>
            <a:r>
              <a:rPr lang="en-US" dirty="0"/>
              <a:t>2</a:t>
            </a:r>
            <a:endParaRPr lang="id-ID" dirty="0"/>
          </a:p>
        </p:txBody>
      </p:sp>
      <p:sp>
        <p:nvSpPr>
          <p:cNvPr id="5" name="TextBox 4">
            <a:extLst>
              <a:ext uri="{FF2B5EF4-FFF2-40B4-BE49-F238E27FC236}">
                <a16:creationId xmlns:a16="http://schemas.microsoft.com/office/drawing/2014/main" id="{E5B70350-3913-5653-39DF-0159B1EFEAFA}"/>
              </a:ext>
            </a:extLst>
          </p:cNvPr>
          <p:cNvSpPr txBox="1"/>
          <p:nvPr/>
        </p:nvSpPr>
        <p:spPr>
          <a:xfrm>
            <a:off x="4664968" y="2276872"/>
            <a:ext cx="1188700" cy="342710"/>
          </a:xfrm>
          <a:prstGeom prst="rect">
            <a:avLst/>
          </a:prstGeom>
          <a:noFill/>
        </p:spPr>
        <p:txBody>
          <a:bodyPr wrap="none" lIns="80316" tIns="40158" rIns="80316" bIns="40158" rtlCol="0">
            <a:spAutoFit/>
          </a:bodyPr>
          <a:lstStyle/>
          <a:p>
            <a:r>
              <a:rPr lang="en-US" dirty="0"/>
              <a:t>Gambar 3.1</a:t>
            </a:r>
            <a:endParaRPr lang="id-ID" dirty="0"/>
          </a:p>
        </p:txBody>
      </p:sp>
    </p:spTree>
    <p:extLst>
      <p:ext uri="{BB962C8B-B14F-4D97-AF65-F5344CB8AC3E}">
        <p14:creationId xmlns:p14="http://schemas.microsoft.com/office/powerpoint/2010/main" val="2211729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8400" y="1087182"/>
            <a:ext cx="7959097" cy="4528472"/>
          </a:xfrm>
          <a:prstGeom prst="rect">
            <a:avLst/>
          </a:prstGeom>
        </p:spPr>
        <p:txBody>
          <a:bodyPr wrap="square" lIns="80316" tIns="40158" rIns="80316" bIns="40158">
            <a:spAutoFit/>
          </a:bodyPr>
          <a:lstStyle/>
          <a:p>
            <a:pPr algn="just">
              <a:buNone/>
            </a:pPr>
            <a:r>
              <a:rPr lang="id-ID" dirty="0"/>
              <a:t>Tabel 1.1 Jumlah Penduduk Berdasarkan Jenis Kelamin ...........................................	14</a:t>
            </a:r>
          </a:p>
          <a:p>
            <a:pPr algn="just">
              <a:buNone/>
            </a:pPr>
            <a:r>
              <a:rPr lang="id-ID" dirty="0"/>
              <a:t>Tabel 1.2 Jumlah </a:t>
            </a:r>
            <a:r>
              <a:rPr lang="en-US" dirty="0" err="1"/>
              <a:t>Kepala</a:t>
            </a:r>
            <a:r>
              <a:rPr lang="en-US" dirty="0"/>
              <a:t> </a:t>
            </a:r>
            <a:r>
              <a:rPr lang="id-ID" dirty="0"/>
              <a:t>Keluarga, </a:t>
            </a:r>
            <a:r>
              <a:rPr lang="en-US" dirty="0" err="1"/>
              <a:t>Berdasarkan</a:t>
            </a:r>
            <a:r>
              <a:rPr lang="en-US" dirty="0"/>
              <a:t> </a:t>
            </a:r>
          </a:p>
          <a:p>
            <a:pPr algn="just">
              <a:buNone/>
            </a:pPr>
            <a:r>
              <a:rPr lang="en-US" dirty="0"/>
              <a:t>	</a:t>
            </a:r>
            <a:r>
              <a:rPr lang="en-US" dirty="0" err="1"/>
              <a:t>jenis</a:t>
            </a:r>
            <a:r>
              <a:rPr lang="en-US" dirty="0"/>
              <a:t> </a:t>
            </a:r>
            <a:r>
              <a:rPr lang="en-US" dirty="0" err="1"/>
              <a:t>kelamin</a:t>
            </a:r>
            <a:r>
              <a:rPr lang="id-ID" dirty="0"/>
              <a:t> ................................................................................................	15</a:t>
            </a:r>
          </a:p>
          <a:p>
            <a:pPr algn="just">
              <a:buNone/>
            </a:pPr>
            <a:r>
              <a:rPr lang="id-ID" dirty="0"/>
              <a:t>Tabel 1.3 Jumlah Penduduk</a:t>
            </a:r>
            <a:r>
              <a:rPr lang="en-US" dirty="0"/>
              <a:t> </a:t>
            </a:r>
            <a:r>
              <a:rPr lang="id-ID" dirty="0"/>
              <a:t>berdasarkan Kelompok </a:t>
            </a:r>
            <a:endParaRPr lang="en-US" dirty="0"/>
          </a:p>
          <a:p>
            <a:pPr algn="just">
              <a:buNone/>
            </a:pPr>
            <a:r>
              <a:rPr lang="en-US" dirty="0"/>
              <a:t>	</a:t>
            </a:r>
            <a:r>
              <a:rPr lang="id-ID" dirty="0"/>
              <a:t>Umur dan Jenis Kelamin …</a:t>
            </a:r>
            <a:r>
              <a:rPr lang="en-US" dirty="0"/>
              <a:t>………………………………….</a:t>
            </a:r>
            <a:r>
              <a:rPr lang="id-ID" dirty="0"/>
              <a:t>.....................................	1</a:t>
            </a:r>
            <a:r>
              <a:rPr lang="en-US" dirty="0"/>
              <a:t>7</a:t>
            </a:r>
            <a:endParaRPr lang="id-ID" dirty="0"/>
          </a:p>
          <a:p>
            <a:pPr algn="just">
              <a:buNone/>
            </a:pPr>
            <a:r>
              <a:rPr lang="id-ID" dirty="0"/>
              <a:t>Tabel 1.4 Jumlah Penduduk Berdasarkan Status Hubungan Keluarga .....................	1</a:t>
            </a:r>
            <a:r>
              <a:rPr lang="en-US" dirty="0"/>
              <a:t>8</a:t>
            </a:r>
            <a:endParaRPr lang="id-ID" dirty="0"/>
          </a:p>
          <a:p>
            <a:pPr algn="just">
              <a:buNone/>
            </a:pPr>
            <a:r>
              <a:rPr lang="id-ID" dirty="0"/>
              <a:t>Tabel 1.5 Jumlah Penduduk Wajib KTP-el </a:t>
            </a:r>
            <a:r>
              <a:rPr lang="en-US" dirty="0" err="1"/>
              <a:t>Pemula</a:t>
            </a:r>
            <a:r>
              <a:rPr lang="en-US" dirty="0"/>
              <a:t>……………………………..</a:t>
            </a:r>
            <a:r>
              <a:rPr lang="id-ID" dirty="0"/>
              <a:t> ...................	</a:t>
            </a:r>
            <a:r>
              <a:rPr lang="en-US" dirty="0"/>
              <a:t>20</a:t>
            </a:r>
            <a:endParaRPr lang="id-ID" dirty="0"/>
          </a:p>
          <a:p>
            <a:pPr algn="just">
              <a:buNone/>
            </a:pPr>
            <a:r>
              <a:rPr lang="id-ID" dirty="0"/>
              <a:t>Tabel 1.6 </a:t>
            </a:r>
            <a:r>
              <a:rPr lang="en-US" dirty="0" err="1"/>
              <a:t>Jumlah</a:t>
            </a:r>
            <a:r>
              <a:rPr lang="en-US" dirty="0"/>
              <a:t> </a:t>
            </a:r>
            <a:r>
              <a:rPr lang="en-US" dirty="0" err="1"/>
              <a:t>Penduduk</a:t>
            </a:r>
            <a:r>
              <a:rPr lang="id-ID" dirty="0"/>
              <a:t> Berdasarkan Status Perkawinan ...</a:t>
            </a:r>
            <a:r>
              <a:rPr lang="en-US" dirty="0"/>
              <a:t>.</a:t>
            </a:r>
            <a:r>
              <a:rPr lang="id-ID" dirty="0"/>
              <a:t>...............................	2</a:t>
            </a:r>
            <a:r>
              <a:rPr lang="en-US" dirty="0"/>
              <a:t>1</a:t>
            </a:r>
            <a:endParaRPr lang="id-ID" dirty="0"/>
          </a:p>
          <a:p>
            <a:pPr algn="just">
              <a:buNone/>
            </a:pPr>
            <a:r>
              <a:rPr lang="id-ID" dirty="0"/>
              <a:t>Tabel 1.7 </a:t>
            </a:r>
            <a:r>
              <a:rPr lang="en-US" dirty="0" err="1"/>
              <a:t>Usia</a:t>
            </a:r>
            <a:r>
              <a:rPr lang="en-US" dirty="0"/>
              <a:t> </a:t>
            </a:r>
            <a:r>
              <a:rPr lang="en-US" dirty="0" err="1"/>
              <a:t>Muda,Produktif</a:t>
            </a:r>
            <a:r>
              <a:rPr lang="en-US" dirty="0"/>
              <a:t> dan Non </a:t>
            </a:r>
            <a:r>
              <a:rPr lang="en-US" dirty="0" err="1"/>
              <a:t>Produktif</a:t>
            </a:r>
            <a:r>
              <a:rPr lang="en-US" dirty="0"/>
              <a:t>……………..</a:t>
            </a:r>
            <a:r>
              <a:rPr lang="id-ID" dirty="0"/>
              <a:t>....................................	23</a:t>
            </a:r>
          </a:p>
          <a:p>
            <a:pPr algn="just">
              <a:buNone/>
            </a:pPr>
            <a:r>
              <a:rPr lang="id-ID" dirty="0"/>
              <a:t>Tabel 1.8 </a:t>
            </a:r>
            <a:r>
              <a:rPr lang="en-US" dirty="0" err="1"/>
              <a:t>Kepadatan</a:t>
            </a:r>
            <a:r>
              <a:rPr lang="en-US" dirty="0"/>
              <a:t> </a:t>
            </a:r>
            <a:r>
              <a:rPr lang="en-US" dirty="0" err="1"/>
              <a:t>Penduduk</a:t>
            </a:r>
            <a:r>
              <a:rPr lang="en-US" dirty="0"/>
              <a:t>………………………………….</a:t>
            </a:r>
            <a:r>
              <a:rPr lang="id-ID" dirty="0"/>
              <a:t>............................................	2</a:t>
            </a:r>
            <a:r>
              <a:rPr lang="en-US" dirty="0"/>
              <a:t>5</a:t>
            </a:r>
            <a:endParaRPr lang="id-ID" dirty="0"/>
          </a:p>
          <a:p>
            <a:pPr algn="just">
              <a:buNone/>
            </a:pPr>
            <a:r>
              <a:rPr lang="id-ID" dirty="0"/>
              <a:t>Tabel 1.</a:t>
            </a:r>
            <a:r>
              <a:rPr lang="en-US" dirty="0"/>
              <a:t>9</a:t>
            </a:r>
            <a:r>
              <a:rPr lang="id-ID" dirty="0"/>
              <a:t> Migrasi Keluar ............................................................................................	2</a:t>
            </a:r>
            <a:r>
              <a:rPr lang="en-US" dirty="0"/>
              <a:t>7</a:t>
            </a:r>
            <a:endParaRPr lang="id-ID" dirty="0"/>
          </a:p>
          <a:p>
            <a:pPr algn="just">
              <a:buNone/>
            </a:pPr>
            <a:r>
              <a:rPr lang="id-ID" dirty="0"/>
              <a:t>Tabel 1.1</a:t>
            </a:r>
            <a:r>
              <a:rPr lang="en-US" dirty="0"/>
              <a:t>0</a:t>
            </a:r>
            <a:r>
              <a:rPr lang="id-ID" dirty="0"/>
              <a:t> Migrasi Masuk ............................................................................................	3</a:t>
            </a:r>
            <a:r>
              <a:rPr lang="en-US" dirty="0"/>
              <a:t>0</a:t>
            </a:r>
            <a:endParaRPr lang="id-ID" dirty="0"/>
          </a:p>
          <a:p>
            <a:pPr algn="just">
              <a:buNone/>
            </a:pPr>
            <a:r>
              <a:rPr lang="nn-NO" dirty="0"/>
              <a:t>Tabel 2.1 Laju Pertumbuhan Penduduk</a:t>
            </a:r>
            <a:r>
              <a:rPr lang="id-ID" dirty="0"/>
              <a:t>......................................................................	</a:t>
            </a:r>
            <a:r>
              <a:rPr lang="nn-NO" dirty="0"/>
              <a:t>33</a:t>
            </a:r>
          </a:p>
          <a:p>
            <a:pPr algn="just">
              <a:buNone/>
            </a:pPr>
            <a:r>
              <a:rPr lang="nn-NO" dirty="0"/>
              <a:t>Tabel 2.2 Data Angka Penyandang Cacat </a:t>
            </a:r>
            <a:r>
              <a:rPr lang="id-ID" dirty="0"/>
              <a:t>…</a:t>
            </a:r>
            <a:r>
              <a:rPr lang="en-US" dirty="0"/>
              <a:t>…………….</a:t>
            </a:r>
            <a:r>
              <a:rPr lang="id-ID" dirty="0"/>
              <a:t>.................................................	</a:t>
            </a:r>
            <a:r>
              <a:rPr lang="nn-NO" dirty="0"/>
              <a:t>35</a:t>
            </a:r>
          </a:p>
          <a:p>
            <a:pPr algn="just">
              <a:buNone/>
            </a:pPr>
            <a:r>
              <a:rPr lang="nn-NO" dirty="0"/>
              <a:t>Tabel 2.3 Jumlah Disabilitas Fisik...............................................................................	36</a:t>
            </a:r>
          </a:p>
          <a:p>
            <a:pPr algn="just">
              <a:buNone/>
            </a:pPr>
            <a:r>
              <a:rPr lang="nn-NO" dirty="0"/>
              <a:t>Tabel 2.4 Penduduk Berdasarkan Pendidikan............................................................	37</a:t>
            </a:r>
          </a:p>
          <a:p>
            <a:pPr algn="just">
              <a:buNone/>
            </a:pPr>
            <a:r>
              <a:rPr lang="nn-NO" dirty="0"/>
              <a:t>Tabel 2.5 Kelompok Umur Bedasarkan Pendidkan....................................................	38</a:t>
            </a:r>
          </a:p>
        </p:txBody>
      </p:sp>
      <p:sp>
        <p:nvSpPr>
          <p:cNvPr id="5" name="Title 1"/>
          <p:cNvSpPr>
            <a:spLocks noGrp="1"/>
          </p:cNvSpPr>
          <p:nvPr>
            <p:ph type="title"/>
          </p:nvPr>
        </p:nvSpPr>
        <p:spPr>
          <a:xfrm>
            <a:off x="1050482" y="205785"/>
            <a:ext cx="6484184" cy="749772"/>
          </a:xfrm>
        </p:spPr>
        <p:txBody>
          <a:bodyPr>
            <a:normAutofit fontScale="90000"/>
          </a:bodyPr>
          <a:lstStyle/>
          <a:p>
            <a:r>
              <a:rPr lang="id-ID" dirty="0"/>
              <a:t>Daftar Tabel</a:t>
            </a:r>
          </a:p>
        </p:txBody>
      </p:sp>
      <p:sp>
        <p:nvSpPr>
          <p:cNvPr id="6" name="TextBox 5"/>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7" name="Straight Connector 6"/>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v</a:t>
            </a:r>
            <a:endParaRPr lang="en-US" sz="1300" b="1" dirty="0">
              <a:solidFill>
                <a:srgbClr val="FFFFFF"/>
              </a:solidFill>
              <a:latin typeface="Tahoma" pitchFamily="34" charset="0"/>
              <a:ea typeface="Tahoma" pitchFamily="34" charset="0"/>
              <a:cs typeface="Tahoma"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8433" y="480102"/>
            <a:ext cx="5223370" cy="358099"/>
          </a:xfrm>
          <a:prstGeom prst="rect">
            <a:avLst/>
          </a:prstGeom>
          <a:noFill/>
        </p:spPr>
        <p:txBody>
          <a:bodyPr wrap="square" lIns="80316" tIns="40158" rIns="80316" bIns="40158" rtlCol="0">
            <a:spAutoFit/>
          </a:bodyPr>
          <a:lstStyle/>
          <a:p>
            <a:r>
              <a:rPr lang="id-ID" sz="1800" b="1" dirty="0"/>
              <a:t>2. Kepemilikan KTP Elektronik </a:t>
            </a:r>
          </a:p>
        </p:txBody>
      </p:sp>
      <p:sp>
        <p:nvSpPr>
          <p:cNvPr id="8" name="TextBox 7"/>
          <p:cNvSpPr txBox="1"/>
          <p:nvPr/>
        </p:nvSpPr>
        <p:spPr>
          <a:xfrm>
            <a:off x="978861" y="5777008"/>
            <a:ext cx="7744997" cy="604320"/>
          </a:xfrm>
          <a:prstGeom prst="rect">
            <a:avLst/>
          </a:prstGeom>
          <a:noFill/>
        </p:spPr>
        <p:txBody>
          <a:bodyPr wrap="square" lIns="80316" tIns="40158" rIns="80316" bIns="40158" rtlCol="0">
            <a:spAutoFit/>
          </a:bodyPr>
          <a:lstStyle/>
          <a:p>
            <a:pPr algn="just"/>
            <a:r>
              <a:rPr lang="id-ID" dirty="0"/>
              <a:t>Data Kepemilikan KTP-el Kabupaten Banggai sudah mencapai target kabupaten maupun target nasional.</a:t>
            </a:r>
          </a:p>
        </p:txBody>
      </p:sp>
      <p:sp>
        <p:nvSpPr>
          <p:cNvPr id="13" name="TextBox 12"/>
          <p:cNvSpPr txBox="1"/>
          <p:nvPr/>
        </p:nvSpPr>
        <p:spPr>
          <a:xfrm>
            <a:off x="6125942" y="782034"/>
            <a:ext cx="980886" cy="342710"/>
          </a:xfrm>
          <a:prstGeom prst="rect">
            <a:avLst/>
          </a:prstGeom>
          <a:noFill/>
        </p:spPr>
        <p:txBody>
          <a:bodyPr wrap="none" lIns="80316" tIns="40158" rIns="80316" bIns="40158" rtlCol="0">
            <a:spAutoFit/>
          </a:bodyPr>
          <a:lstStyle/>
          <a:p>
            <a:r>
              <a:rPr lang="id-ID" dirty="0"/>
              <a:t>Tabel 3.</a:t>
            </a:r>
            <a:r>
              <a:rPr lang="en-US" dirty="0"/>
              <a:t>3</a:t>
            </a:r>
            <a:endParaRPr lang="id-ID" dirty="0"/>
          </a:p>
        </p:txBody>
      </p:sp>
      <p:sp>
        <p:nvSpPr>
          <p:cNvPr id="14" name="TextBox 13"/>
          <p:cNvSpPr txBox="1"/>
          <p:nvPr/>
        </p:nvSpPr>
        <p:spPr>
          <a:xfrm>
            <a:off x="1578021" y="4943678"/>
            <a:ext cx="1225569" cy="342710"/>
          </a:xfrm>
          <a:prstGeom prst="rect">
            <a:avLst/>
          </a:prstGeom>
          <a:noFill/>
        </p:spPr>
        <p:txBody>
          <a:bodyPr wrap="none" lIns="80316" tIns="40158" rIns="80316" bIns="40158" rtlCol="0">
            <a:spAutoFit/>
          </a:bodyPr>
          <a:lstStyle/>
          <a:p>
            <a:r>
              <a:rPr lang="id-ID" dirty="0"/>
              <a:t>Gambar 3.2</a:t>
            </a:r>
          </a:p>
        </p:txBody>
      </p:sp>
      <p:sp>
        <p:nvSpPr>
          <p:cNvPr id="17" name="TextBox 16"/>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8" name="Straight Connector 17"/>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a:solidFill>
                  <a:srgbClr val="FFFFFF"/>
                </a:solidFill>
                <a:latin typeface="Tahoma" pitchFamily="34" charset="0"/>
                <a:ea typeface="Tahoma" pitchFamily="34" charset="0"/>
                <a:cs typeface="Tahoma" pitchFamily="34" charset="0"/>
              </a:rPr>
              <a:t>42</a:t>
            </a:r>
          </a:p>
        </p:txBody>
      </p:sp>
      <p:graphicFrame>
        <p:nvGraphicFramePr>
          <p:cNvPr id="2" name="Object 1">
            <a:extLst>
              <a:ext uri="{FF2B5EF4-FFF2-40B4-BE49-F238E27FC236}">
                <a16:creationId xmlns:a16="http://schemas.microsoft.com/office/drawing/2014/main" id="{963E7C92-CA70-3E24-D5CD-D743F4FC067B}"/>
              </a:ext>
            </a:extLst>
          </p:cNvPr>
          <p:cNvGraphicFramePr>
            <a:graphicFrameLocks noChangeAspect="1"/>
          </p:cNvGraphicFramePr>
          <p:nvPr>
            <p:extLst>
              <p:ext uri="{D42A27DB-BD31-4B8C-83A1-F6EECF244321}">
                <p14:modId xmlns:p14="http://schemas.microsoft.com/office/powerpoint/2010/main" val="3905498352"/>
              </p:ext>
            </p:extLst>
          </p:nvPr>
        </p:nvGraphicFramePr>
        <p:xfrm>
          <a:off x="4495875" y="1216025"/>
          <a:ext cx="4283075" cy="4549775"/>
        </p:xfrm>
        <a:graphic>
          <a:graphicData uri="http://schemas.openxmlformats.org/presentationml/2006/ole">
            <mc:AlternateContent xmlns:mc="http://schemas.openxmlformats.org/markup-compatibility/2006">
              <mc:Choice xmlns:v="urn:schemas-microsoft-com:vml" Requires="v">
                <p:oleObj name="Worksheet" r:id="rId2" imgW="4282369" imgH="4549306" progId="Excel.Sheet.8">
                  <p:embed/>
                </p:oleObj>
              </mc:Choice>
              <mc:Fallback>
                <p:oleObj name="Worksheet" r:id="rId2" imgW="4282369" imgH="4549306" progId="Excel.Sheet.8">
                  <p:embed/>
                  <p:pic>
                    <p:nvPicPr>
                      <p:cNvPr id="0" name=""/>
                      <p:cNvPicPr/>
                      <p:nvPr/>
                    </p:nvPicPr>
                    <p:blipFill>
                      <a:blip r:embed="rId3"/>
                      <a:stretch>
                        <a:fillRect/>
                      </a:stretch>
                    </p:blipFill>
                    <p:spPr>
                      <a:xfrm>
                        <a:off x="4495875" y="1216025"/>
                        <a:ext cx="4283075" cy="4549775"/>
                      </a:xfrm>
                      <a:prstGeom prst="rect">
                        <a:avLst/>
                      </a:prstGeom>
                    </p:spPr>
                  </p:pic>
                </p:oleObj>
              </mc:Fallback>
            </mc:AlternateContent>
          </a:graphicData>
        </a:graphic>
      </p:graphicFrame>
      <p:graphicFrame>
        <p:nvGraphicFramePr>
          <p:cNvPr id="4" name="Chart 3">
            <a:extLst>
              <a:ext uri="{FF2B5EF4-FFF2-40B4-BE49-F238E27FC236}">
                <a16:creationId xmlns:a16="http://schemas.microsoft.com/office/drawing/2014/main" id="{2B992DF6-1364-000C-3B9B-F1C0913F694A}"/>
              </a:ext>
            </a:extLst>
          </p:cNvPr>
          <p:cNvGraphicFramePr>
            <a:graphicFrameLocks/>
          </p:cNvGraphicFramePr>
          <p:nvPr>
            <p:extLst>
              <p:ext uri="{D42A27DB-BD31-4B8C-83A1-F6EECF244321}">
                <p14:modId xmlns:p14="http://schemas.microsoft.com/office/powerpoint/2010/main" val="722308048"/>
              </p:ext>
            </p:extLst>
          </p:nvPr>
        </p:nvGraphicFramePr>
        <p:xfrm>
          <a:off x="-447600" y="1268760"/>
          <a:ext cx="5478780" cy="387204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528" y="685838"/>
            <a:ext cx="3061976" cy="4264904"/>
          </a:xfrm>
          <a:prstGeom prst="rect">
            <a:avLst/>
          </a:prstGeom>
          <a:noFill/>
        </p:spPr>
        <p:txBody>
          <a:bodyPr wrap="square" lIns="80316" tIns="40158" rIns="80316" bIns="40158" rtlCol="0">
            <a:spAutoFit/>
          </a:bodyPr>
          <a:lstStyle/>
          <a:p>
            <a:pPr algn="just"/>
            <a:r>
              <a:rPr lang="id-ID" dirty="0"/>
              <a:t>Dari Tahun ke Tahun kabupaten Banggai mencoba meningkatkan mutu pelayanan kependudukan dimana sangat sejalan dengan data pada table di samping dan pada diagram sebelumnya yang menunjukan tinggal kepemilikan dokumen kependudukan untuk kabupaten banggai hapir di semua kecamatan telah mencapai persentase yang tinggal yang diakumulasikan sampai pada tahun 202</a:t>
            </a:r>
            <a:r>
              <a:rPr lang="en-US" dirty="0"/>
              <a:t>2</a:t>
            </a:r>
            <a:r>
              <a:rPr lang="id-ID" dirty="0"/>
              <a:t> mencapail 9</a:t>
            </a:r>
            <a:r>
              <a:rPr lang="en-US" dirty="0"/>
              <a:t>2</a:t>
            </a:r>
            <a:r>
              <a:rPr lang="id-ID" dirty="0"/>
              <a:t>% wajib KTP memiliki KTP.</a:t>
            </a:r>
          </a:p>
        </p:txBody>
      </p:sp>
      <p:sp>
        <p:nvSpPr>
          <p:cNvPr id="7" name="TextBox 6"/>
          <p:cNvSpPr txBox="1"/>
          <p:nvPr/>
        </p:nvSpPr>
        <p:spPr>
          <a:xfrm>
            <a:off x="704528" y="5229200"/>
            <a:ext cx="8928992" cy="865931"/>
          </a:xfrm>
          <a:prstGeom prst="rect">
            <a:avLst/>
          </a:prstGeom>
          <a:noFill/>
        </p:spPr>
        <p:txBody>
          <a:bodyPr wrap="square" lIns="80316" tIns="40158" rIns="80316" bIns="40158" rtlCol="0">
            <a:spAutoFit/>
          </a:bodyPr>
          <a:lstStyle/>
          <a:p>
            <a:pPr algn="just"/>
            <a:r>
              <a:rPr lang="id-ID" dirty="0"/>
              <a:t>Progres ini dimaksud untuk menunjang kebutuhan masyarakat dalam pengurusan dokumen khususnya dalam pengurus BPJS, BANK, dan lainnya yang memiliki fungsi yang sangat dibutuhkan oleh masyarakat dalam kehidupan sehari-hari.</a:t>
            </a:r>
          </a:p>
        </p:txBody>
      </p:sp>
      <p:sp>
        <p:nvSpPr>
          <p:cNvPr id="8" name="TextBox 7"/>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9" name="Straight Connector 8"/>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4</a:t>
            </a:r>
            <a:r>
              <a:rPr lang="en-US" sz="1300" b="1" dirty="0">
                <a:solidFill>
                  <a:srgbClr val="FFFFFF"/>
                </a:solidFill>
                <a:latin typeface="Tahoma" pitchFamily="34" charset="0"/>
                <a:ea typeface="Tahoma" pitchFamily="34" charset="0"/>
                <a:cs typeface="Tahoma" pitchFamily="34" charset="0"/>
              </a:rPr>
              <a:t>3</a:t>
            </a:r>
          </a:p>
        </p:txBody>
      </p:sp>
      <p:sp>
        <p:nvSpPr>
          <p:cNvPr id="12" name="TextBox 11"/>
          <p:cNvSpPr txBox="1"/>
          <p:nvPr/>
        </p:nvSpPr>
        <p:spPr>
          <a:xfrm>
            <a:off x="5188772" y="4886482"/>
            <a:ext cx="3854045" cy="342710"/>
          </a:xfrm>
          <a:prstGeom prst="rect">
            <a:avLst/>
          </a:prstGeom>
          <a:noFill/>
        </p:spPr>
        <p:txBody>
          <a:bodyPr wrap="none" lIns="80316" tIns="40158" rIns="80316" bIns="40158" rtlCol="0">
            <a:spAutoFit/>
          </a:bodyPr>
          <a:lstStyle/>
          <a:p>
            <a:r>
              <a:rPr lang="id-ID" dirty="0"/>
              <a:t>Tabel 3.</a:t>
            </a:r>
            <a:r>
              <a:rPr lang="en-US" dirty="0"/>
              <a:t>4</a:t>
            </a:r>
            <a:r>
              <a:rPr lang="id-ID" dirty="0"/>
              <a:t> Kepemilkan KTP-el 201</a:t>
            </a:r>
            <a:r>
              <a:rPr lang="en-US" dirty="0"/>
              <a:t>8</a:t>
            </a:r>
            <a:r>
              <a:rPr lang="id-ID" dirty="0"/>
              <a:t>-202</a:t>
            </a:r>
            <a:r>
              <a:rPr lang="en-US" dirty="0"/>
              <a:t>2</a:t>
            </a:r>
            <a:endParaRPr lang="id-ID" dirty="0"/>
          </a:p>
        </p:txBody>
      </p:sp>
      <p:pic>
        <p:nvPicPr>
          <p:cNvPr id="2" name="Picture 1">
            <a:extLst>
              <a:ext uri="{FF2B5EF4-FFF2-40B4-BE49-F238E27FC236}">
                <a16:creationId xmlns:a16="http://schemas.microsoft.com/office/drawing/2014/main" id="{235D15AB-D93F-8EE1-9569-F30CB5A5CC46}"/>
              </a:ext>
            </a:extLst>
          </p:cNvPr>
          <p:cNvPicPr>
            <a:picLocks noChangeAspect="1"/>
          </p:cNvPicPr>
          <p:nvPr/>
        </p:nvPicPr>
        <p:blipFill>
          <a:blip r:embed="rId2"/>
          <a:stretch>
            <a:fillRect/>
          </a:stretch>
        </p:blipFill>
        <p:spPr>
          <a:xfrm>
            <a:off x="3765356" y="548680"/>
            <a:ext cx="6012180" cy="438912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32520" y="476672"/>
            <a:ext cx="6846466" cy="342710"/>
          </a:xfrm>
          <a:prstGeom prst="rect">
            <a:avLst/>
          </a:prstGeom>
          <a:noFill/>
        </p:spPr>
        <p:txBody>
          <a:bodyPr wrap="none" lIns="80316" tIns="40158" rIns="80316" bIns="40158" rtlCol="0">
            <a:spAutoFit/>
          </a:bodyPr>
          <a:lstStyle/>
          <a:p>
            <a:r>
              <a:rPr lang="en-US" dirty="0" err="1"/>
              <a:t>Pencetakan</a:t>
            </a:r>
            <a:r>
              <a:rPr lang="en-US" dirty="0"/>
              <a:t> KTP-</a:t>
            </a:r>
            <a:r>
              <a:rPr lang="en-US" dirty="0" err="1"/>
              <a:t>el</a:t>
            </a:r>
            <a:r>
              <a:rPr lang="en-US" dirty="0"/>
              <a:t> Pada </a:t>
            </a:r>
            <a:r>
              <a:rPr lang="en-US" dirty="0" err="1"/>
              <a:t>Tahun</a:t>
            </a:r>
            <a:r>
              <a:rPr lang="en-US" dirty="0"/>
              <a:t> 2022 </a:t>
            </a:r>
            <a:r>
              <a:rPr lang="en-US" dirty="0" err="1"/>
              <a:t>selang</a:t>
            </a:r>
            <a:r>
              <a:rPr lang="en-US" dirty="0"/>
              <a:t> </a:t>
            </a:r>
            <a:r>
              <a:rPr lang="en-US" dirty="0" err="1"/>
              <a:t>bulan</a:t>
            </a:r>
            <a:r>
              <a:rPr lang="en-US" dirty="0"/>
              <a:t> </a:t>
            </a:r>
            <a:r>
              <a:rPr lang="en-US" dirty="0" err="1"/>
              <a:t>januari</a:t>
            </a:r>
            <a:r>
              <a:rPr lang="en-US" dirty="0"/>
              <a:t> s/d </a:t>
            </a:r>
            <a:r>
              <a:rPr lang="en-US" dirty="0" err="1"/>
              <a:t>desember</a:t>
            </a:r>
            <a:endParaRPr lang="id-ID" dirty="0"/>
          </a:p>
        </p:txBody>
      </p:sp>
      <p:sp>
        <p:nvSpPr>
          <p:cNvPr id="13" name="TextBox 12"/>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5" name="Straight Connector 14"/>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a:solidFill>
                  <a:srgbClr val="FFFFFF"/>
                </a:solidFill>
                <a:latin typeface="Tahoma" pitchFamily="34" charset="0"/>
                <a:ea typeface="Tahoma" pitchFamily="34" charset="0"/>
                <a:cs typeface="Tahoma" pitchFamily="34" charset="0"/>
              </a:rPr>
              <a:t>44</a:t>
            </a:r>
          </a:p>
        </p:txBody>
      </p:sp>
      <p:graphicFrame>
        <p:nvGraphicFramePr>
          <p:cNvPr id="4" name="Object 3">
            <a:extLst>
              <a:ext uri="{FF2B5EF4-FFF2-40B4-BE49-F238E27FC236}">
                <a16:creationId xmlns:a16="http://schemas.microsoft.com/office/drawing/2014/main" id="{416FF73F-D55E-5296-2C6F-B203B345DA72}"/>
              </a:ext>
            </a:extLst>
          </p:cNvPr>
          <p:cNvGraphicFramePr>
            <a:graphicFrameLocks noChangeAspect="1"/>
          </p:cNvGraphicFramePr>
          <p:nvPr>
            <p:extLst>
              <p:ext uri="{D42A27DB-BD31-4B8C-83A1-F6EECF244321}">
                <p14:modId xmlns:p14="http://schemas.microsoft.com/office/powerpoint/2010/main" val="4294491307"/>
              </p:ext>
            </p:extLst>
          </p:nvPr>
        </p:nvGraphicFramePr>
        <p:xfrm>
          <a:off x="632520" y="963013"/>
          <a:ext cx="3573463" cy="2460625"/>
        </p:xfrm>
        <a:graphic>
          <a:graphicData uri="http://schemas.openxmlformats.org/presentationml/2006/ole">
            <mc:AlternateContent xmlns:mc="http://schemas.openxmlformats.org/markup-compatibility/2006">
              <mc:Choice xmlns:v="urn:schemas-microsoft-com:vml" Requires="v">
                <p:oleObj name="Worksheet" r:id="rId2" imgW="3573815" imgH="2461205" progId="Excel.Sheet.12">
                  <p:embed/>
                </p:oleObj>
              </mc:Choice>
              <mc:Fallback>
                <p:oleObj name="Worksheet" r:id="rId2" imgW="3573815" imgH="2461205" progId="Excel.Sheet.12">
                  <p:embed/>
                  <p:pic>
                    <p:nvPicPr>
                      <p:cNvPr id="0" name=""/>
                      <p:cNvPicPr/>
                      <p:nvPr/>
                    </p:nvPicPr>
                    <p:blipFill>
                      <a:blip r:embed="rId3"/>
                      <a:stretch>
                        <a:fillRect/>
                      </a:stretch>
                    </p:blipFill>
                    <p:spPr>
                      <a:xfrm>
                        <a:off x="632520" y="963013"/>
                        <a:ext cx="3573463" cy="246062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EDBD447E-7785-2C2A-26FA-E5611B246D14}"/>
              </a:ext>
            </a:extLst>
          </p:cNvPr>
          <p:cNvGraphicFramePr>
            <a:graphicFrameLocks noChangeAspect="1"/>
          </p:cNvGraphicFramePr>
          <p:nvPr>
            <p:extLst>
              <p:ext uri="{D42A27DB-BD31-4B8C-83A1-F6EECF244321}">
                <p14:modId xmlns:p14="http://schemas.microsoft.com/office/powerpoint/2010/main" val="1041422114"/>
              </p:ext>
            </p:extLst>
          </p:nvPr>
        </p:nvGraphicFramePr>
        <p:xfrm>
          <a:off x="639037" y="3738624"/>
          <a:ext cx="3573463" cy="2286000"/>
        </p:xfrm>
        <a:graphic>
          <a:graphicData uri="http://schemas.openxmlformats.org/presentationml/2006/ole">
            <mc:AlternateContent xmlns:mc="http://schemas.openxmlformats.org/markup-compatibility/2006">
              <mc:Choice xmlns:v="urn:schemas-microsoft-com:vml" Requires="v">
                <p:oleObj name="Worksheet" r:id="rId4" imgW="3573815" imgH="2285953" progId="Excel.Sheet.12">
                  <p:embed/>
                </p:oleObj>
              </mc:Choice>
              <mc:Fallback>
                <p:oleObj name="Worksheet" r:id="rId4" imgW="3573815" imgH="2285953" progId="Excel.Sheet.12">
                  <p:embed/>
                  <p:pic>
                    <p:nvPicPr>
                      <p:cNvPr id="0" name=""/>
                      <p:cNvPicPr/>
                      <p:nvPr/>
                    </p:nvPicPr>
                    <p:blipFill>
                      <a:blip r:embed="rId5"/>
                      <a:stretch>
                        <a:fillRect/>
                      </a:stretch>
                    </p:blipFill>
                    <p:spPr>
                      <a:xfrm>
                        <a:off x="639037" y="3738624"/>
                        <a:ext cx="3573463" cy="2286000"/>
                      </a:xfrm>
                      <a:prstGeom prst="rect">
                        <a:avLst/>
                      </a:prstGeom>
                    </p:spPr>
                  </p:pic>
                </p:oleObj>
              </mc:Fallback>
            </mc:AlternateContent>
          </a:graphicData>
        </a:graphic>
      </p:graphicFrame>
      <p:graphicFrame>
        <p:nvGraphicFramePr>
          <p:cNvPr id="8" name="Chart 7">
            <a:extLst>
              <a:ext uri="{FF2B5EF4-FFF2-40B4-BE49-F238E27FC236}">
                <a16:creationId xmlns:a16="http://schemas.microsoft.com/office/drawing/2014/main" id="{987BCE2D-A522-4A26-914B-2CFA51463D6F}"/>
              </a:ext>
            </a:extLst>
          </p:cNvPr>
          <p:cNvGraphicFramePr>
            <a:graphicFrameLocks/>
          </p:cNvGraphicFramePr>
          <p:nvPr>
            <p:extLst>
              <p:ext uri="{D42A27DB-BD31-4B8C-83A1-F6EECF244321}">
                <p14:modId xmlns:p14="http://schemas.microsoft.com/office/powerpoint/2010/main" val="1726178877"/>
              </p:ext>
            </p:extLst>
          </p:nvPr>
        </p:nvGraphicFramePr>
        <p:xfrm>
          <a:off x="4507705" y="3735354"/>
          <a:ext cx="4261719" cy="252343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a:extLst>
              <a:ext uri="{FF2B5EF4-FFF2-40B4-BE49-F238E27FC236}">
                <a16:creationId xmlns:a16="http://schemas.microsoft.com/office/drawing/2014/main" id="{50544CF7-28CA-40A3-A532-FFEEEB384F5C}"/>
              </a:ext>
            </a:extLst>
          </p:cNvPr>
          <p:cNvGraphicFramePr>
            <a:graphicFrameLocks/>
          </p:cNvGraphicFramePr>
          <p:nvPr>
            <p:extLst>
              <p:ext uri="{D42A27DB-BD31-4B8C-83A1-F6EECF244321}">
                <p14:modId xmlns:p14="http://schemas.microsoft.com/office/powerpoint/2010/main" val="268422439"/>
              </p:ext>
            </p:extLst>
          </p:nvPr>
        </p:nvGraphicFramePr>
        <p:xfrm>
          <a:off x="4485877" y="942221"/>
          <a:ext cx="4261719" cy="2523438"/>
        </p:xfrm>
        <a:graphic>
          <a:graphicData uri="http://schemas.openxmlformats.org/drawingml/2006/chart">
            <c:chart xmlns:c="http://schemas.openxmlformats.org/drawingml/2006/chart" xmlns:r="http://schemas.openxmlformats.org/officeDocument/2006/relationships" r:id="rId7"/>
          </a:graphicData>
        </a:graphic>
      </p:graphicFrame>
      <p:sp>
        <p:nvSpPr>
          <p:cNvPr id="2" name="TextBox 1">
            <a:extLst>
              <a:ext uri="{FF2B5EF4-FFF2-40B4-BE49-F238E27FC236}">
                <a16:creationId xmlns:a16="http://schemas.microsoft.com/office/drawing/2014/main" id="{728939DD-A09F-FE03-B6C1-6DBD4F13F9BD}"/>
              </a:ext>
            </a:extLst>
          </p:cNvPr>
          <p:cNvSpPr txBox="1"/>
          <p:nvPr/>
        </p:nvSpPr>
        <p:spPr>
          <a:xfrm>
            <a:off x="1928501" y="3373392"/>
            <a:ext cx="985696" cy="342710"/>
          </a:xfrm>
          <a:prstGeom prst="rect">
            <a:avLst/>
          </a:prstGeom>
          <a:noFill/>
        </p:spPr>
        <p:txBody>
          <a:bodyPr wrap="none" lIns="80316" tIns="40158" rIns="80316" bIns="40158" rtlCol="0">
            <a:spAutoFit/>
          </a:bodyPr>
          <a:lstStyle/>
          <a:p>
            <a:r>
              <a:rPr lang="id-ID" dirty="0"/>
              <a:t>Tabel 3.</a:t>
            </a:r>
            <a:r>
              <a:rPr lang="en-US" dirty="0"/>
              <a:t>5</a:t>
            </a:r>
            <a:endParaRPr lang="id-ID" dirty="0"/>
          </a:p>
        </p:txBody>
      </p:sp>
      <p:sp>
        <p:nvSpPr>
          <p:cNvPr id="3" name="TextBox 2">
            <a:extLst>
              <a:ext uri="{FF2B5EF4-FFF2-40B4-BE49-F238E27FC236}">
                <a16:creationId xmlns:a16="http://schemas.microsoft.com/office/drawing/2014/main" id="{88FAE277-FE9B-5C0E-877C-A0E903B281A9}"/>
              </a:ext>
            </a:extLst>
          </p:cNvPr>
          <p:cNvSpPr txBox="1"/>
          <p:nvPr/>
        </p:nvSpPr>
        <p:spPr>
          <a:xfrm>
            <a:off x="1914338" y="6012091"/>
            <a:ext cx="1000122" cy="342710"/>
          </a:xfrm>
          <a:prstGeom prst="rect">
            <a:avLst/>
          </a:prstGeom>
          <a:noFill/>
        </p:spPr>
        <p:txBody>
          <a:bodyPr wrap="none" lIns="80316" tIns="40158" rIns="80316" bIns="40158" rtlCol="0">
            <a:spAutoFit/>
          </a:bodyPr>
          <a:lstStyle/>
          <a:p>
            <a:r>
              <a:rPr lang="id-ID" dirty="0"/>
              <a:t>Tabel 3.</a:t>
            </a:r>
            <a:r>
              <a:rPr lang="en-US" dirty="0"/>
              <a:t>6</a:t>
            </a:r>
            <a:endParaRPr lang="id-ID" dirty="0"/>
          </a:p>
        </p:txBody>
      </p:sp>
      <p:sp>
        <p:nvSpPr>
          <p:cNvPr id="5" name="TextBox 4">
            <a:extLst>
              <a:ext uri="{FF2B5EF4-FFF2-40B4-BE49-F238E27FC236}">
                <a16:creationId xmlns:a16="http://schemas.microsoft.com/office/drawing/2014/main" id="{4A194EFD-5A38-3D10-05DE-23EBBB375219}"/>
              </a:ext>
            </a:extLst>
          </p:cNvPr>
          <p:cNvSpPr txBox="1"/>
          <p:nvPr/>
        </p:nvSpPr>
        <p:spPr>
          <a:xfrm>
            <a:off x="4448944" y="899523"/>
            <a:ext cx="1328719" cy="342710"/>
          </a:xfrm>
          <a:prstGeom prst="rect">
            <a:avLst/>
          </a:prstGeom>
          <a:noFill/>
        </p:spPr>
        <p:txBody>
          <a:bodyPr wrap="square" lIns="80316" tIns="40158" rIns="80316" bIns="40158" rtlCol="0">
            <a:spAutoFit/>
          </a:bodyPr>
          <a:lstStyle/>
          <a:p>
            <a:r>
              <a:rPr lang="en-US" dirty="0"/>
              <a:t>Gambar 3.3</a:t>
            </a:r>
            <a:endParaRPr lang="id-ID" dirty="0"/>
          </a:p>
        </p:txBody>
      </p:sp>
      <p:sp>
        <p:nvSpPr>
          <p:cNvPr id="7" name="TextBox 6">
            <a:extLst>
              <a:ext uri="{FF2B5EF4-FFF2-40B4-BE49-F238E27FC236}">
                <a16:creationId xmlns:a16="http://schemas.microsoft.com/office/drawing/2014/main" id="{3BF6F002-EA71-CCAE-375D-690B63AB1458}"/>
              </a:ext>
            </a:extLst>
          </p:cNvPr>
          <p:cNvSpPr txBox="1"/>
          <p:nvPr/>
        </p:nvSpPr>
        <p:spPr>
          <a:xfrm>
            <a:off x="4448944" y="3653157"/>
            <a:ext cx="1235187" cy="342710"/>
          </a:xfrm>
          <a:prstGeom prst="rect">
            <a:avLst/>
          </a:prstGeom>
          <a:noFill/>
        </p:spPr>
        <p:txBody>
          <a:bodyPr wrap="none" lIns="80316" tIns="40158" rIns="80316" bIns="40158" rtlCol="0">
            <a:spAutoFit/>
          </a:bodyPr>
          <a:lstStyle/>
          <a:p>
            <a:r>
              <a:rPr lang="en-US" dirty="0"/>
              <a:t>Gambar 3.4</a:t>
            </a:r>
            <a:endParaRPr lang="id-ID"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650871" y="5554951"/>
            <a:ext cx="7910641" cy="604320"/>
          </a:xfrm>
          <a:prstGeom prst="rect">
            <a:avLst/>
          </a:prstGeom>
          <a:noFill/>
        </p:spPr>
        <p:txBody>
          <a:bodyPr wrap="square" lIns="80316" tIns="40158" rIns="80316" bIns="40158" rtlCol="0">
            <a:spAutoFit/>
          </a:bodyPr>
          <a:lstStyle/>
          <a:p>
            <a:pPr algn="just"/>
            <a:r>
              <a:rPr lang="id-ID" dirty="0"/>
              <a:t>Penduduk Usia 0-18 Tahun Berjumlah </a:t>
            </a:r>
            <a:r>
              <a:rPr lang="en-US" dirty="0"/>
              <a:t>102.573</a:t>
            </a:r>
            <a:r>
              <a:rPr lang="id-ID" dirty="0"/>
              <a:t> Jiwa dengan Persentase Kepemilikan Akta Kelahiran Mencapil </a:t>
            </a:r>
            <a:r>
              <a:rPr lang="en-US" dirty="0"/>
              <a:t>82</a:t>
            </a:r>
            <a:r>
              <a:rPr lang="id-ID" dirty="0"/>
              <a:t>% dari Jumlah Total Anak Usia 0-18 Tahun .</a:t>
            </a:r>
          </a:p>
        </p:txBody>
      </p:sp>
      <p:sp>
        <p:nvSpPr>
          <p:cNvPr id="12" name="TextBox 11"/>
          <p:cNvSpPr txBox="1"/>
          <p:nvPr/>
        </p:nvSpPr>
        <p:spPr>
          <a:xfrm>
            <a:off x="990443" y="516880"/>
            <a:ext cx="5103293" cy="358099"/>
          </a:xfrm>
          <a:prstGeom prst="rect">
            <a:avLst/>
          </a:prstGeom>
          <a:noFill/>
        </p:spPr>
        <p:txBody>
          <a:bodyPr wrap="square" lIns="80316" tIns="40158" rIns="80316" bIns="40158" rtlCol="0">
            <a:spAutoFit/>
          </a:bodyPr>
          <a:lstStyle/>
          <a:p>
            <a:r>
              <a:rPr lang="id-ID" sz="1800" b="1" dirty="0"/>
              <a:t>3. Kepemilikan Akta Lahir Usia 0-18 Tahun</a:t>
            </a:r>
          </a:p>
        </p:txBody>
      </p:sp>
      <p:sp>
        <p:nvSpPr>
          <p:cNvPr id="8" name="TextBox 7"/>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9" name="Straight Connector 8"/>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4</a:t>
            </a:r>
            <a:r>
              <a:rPr lang="en-US" sz="1300" b="1" dirty="0">
                <a:solidFill>
                  <a:srgbClr val="FFFFFF"/>
                </a:solidFill>
                <a:latin typeface="Tahoma" pitchFamily="34" charset="0"/>
                <a:ea typeface="Tahoma" pitchFamily="34" charset="0"/>
                <a:cs typeface="Tahoma" pitchFamily="34" charset="0"/>
              </a:rPr>
              <a:t>5</a:t>
            </a:r>
          </a:p>
        </p:txBody>
      </p:sp>
      <p:sp>
        <p:nvSpPr>
          <p:cNvPr id="14" name="TextBox 13"/>
          <p:cNvSpPr txBox="1"/>
          <p:nvPr/>
        </p:nvSpPr>
        <p:spPr>
          <a:xfrm>
            <a:off x="2731567" y="5273572"/>
            <a:ext cx="987298" cy="342710"/>
          </a:xfrm>
          <a:prstGeom prst="rect">
            <a:avLst/>
          </a:prstGeom>
          <a:noFill/>
        </p:spPr>
        <p:txBody>
          <a:bodyPr wrap="none" lIns="80316" tIns="40158" rIns="80316" bIns="40158" rtlCol="0">
            <a:spAutoFit/>
          </a:bodyPr>
          <a:lstStyle/>
          <a:p>
            <a:r>
              <a:rPr lang="id-ID" dirty="0"/>
              <a:t>Tabel 3.</a:t>
            </a:r>
            <a:r>
              <a:rPr lang="en-US" dirty="0"/>
              <a:t>7</a:t>
            </a:r>
            <a:endParaRPr lang="id-ID" dirty="0"/>
          </a:p>
        </p:txBody>
      </p:sp>
      <p:sp>
        <p:nvSpPr>
          <p:cNvPr id="15" name="TextBox 14"/>
          <p:cNvSpPr txBox="1"/>
          <p:nvPr/>
        </p:nvSpPr>
        <p:spPr>
          <a:xfrm>
            <a:off x="7534237" y="5102514"/>
            <a:ext cx="1223966" cy="342710"/>
          </a:xfrm>
          <a:prstGeom prst="rect">
            <a:avLst/>
          </a:prstGeom>
          <a:noFill/>
        </p:spPr>
        <p:txBody>
          <a:bodyPr wrap="none" lIns="80316" tIns="40158" rIns="80316" bIns="40158" rtlCol="0">
            <a:spAutoFit/>
          </a:bodyPr>
          <a:lstStyle/>
          <a:p>
            <a:r>
              <a:rPr lang="id-ID" dirty="0"/>
              <a:t>Gambar 3.</a:t>
            </a:r>
            <a:r>
              <a:rPr lang="en-US" dirty="0"/>
              <a:t>5</a:t>
            </a:r>
            <a:endParaRPr lang="id-ID" dirty="0"/>
          </a:p>
        </p:txBody>
      </p:sp>
      <p:pic>
        <p:nvPicPr>
          <p:cNvPr id="2" name="Picture 1">
            <a:extLst>
              <a:ext uri="{FF2B5EF4-FFF2-40B4-BE49-F238E27FC236}">
                <a16:creationId xmlns:a16="http://schemas.microsoft.com/office/drawing/2014/main" id="{970FF904-1304-DF78-C9B7-58CD56A85BF2}"/>
              </a:ext>
            </a:extLst>
          </p:cNvPr>
          <p:cNvPicPr>
            <a:picLocks noChangeAspect="1"/>
          </p:cNvPicPr>
          <p:nvPr/>
        </p:nvPicPr>
        <p:blipFill>
          <a:blip r:embed="rId2"/>
          <a:stretch>
            <a:fillRect/>
          </a:stretch>
        </p:blipFill>
        <p:spPr>
          <a:xfrm>
            <a:off x="1280592" y="908720"/>
            <a:ext cx="5103293" cy="4409957"/>
          </a:xfrm>
          <a:prstGeom prst="rect">
            <a:avLst/>
          </a:prstGeom>
        </p:spPr>
      </p:pic>
      <p:pic>
        <p:nvPicPr>
          <p:cNvPr id="7" name="Picture 6">
            <a:extLst>
              <a:ext uri="{FF2B5EF4-FFF2-40B4-BE49-F238E27FC236}">
                <a16:creationId xmlns:a16="http://schemas.microsoft.com/office/drawing/2014/main" id="{14D1BBF1-ADE7-36B1-AFF6-2BFD7AD60129}"/>
              </a:ext>
            </a:extLst>
          </p:cNvPr>
          <p:cNvPicPr>
            <a:picLocks noChangeAspect="1"/>
          </p:cNvPicPr>
          <p:nvPr/>
        </p:nvPicPr>
        <p:blipFill>
          <a:blip r:embed="rId3"/>
          <a:stretch>
            <a:fillRect/>
          </a:stretch>
        </p:blipFill>
        <p:spPr>
          <a:xfrm>
            <a:off x="5022015" y="879184"/>
            <a:ext cx="5835641" cy="4278008"/>
          </a:xfrm>
          <a:prstGeom prst="rect">
            <a:avLst/>
          </a:prstGeom>
        </p:spPr>
      </p:pic>
    </p:spTree>
    <p:extLst>
      <p:ext uri="{BB962C8B-B14F-4D97-AF65-F5344CB8AC3E}">
        <p14:creationId xmlns:p14="http://schemas.microsoft.com/office/powerpoint/2010/main" val="7306603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2" name="Straight Connector 11"/>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a:solidFill>
                  <a:srgbClr val="FFFFFF"/>
                </a:solidFill>
                <a:latin typeface="Tahoma" pitchFamily="34" charset="0"/>
                <a:ea typeface="Tahoma" pitchFamily="34" charset="0"/>
                <a:cs typeface="Tahoma" pitchFamily="34" charset="0"/>
              </a:rPr>
              <a:t>46</a:t>
            </a:r>
          </a:p>
        </p:txBody>
      </p:sp>
      <p:graphicFrame>
        <p:nvGraphicFramePr>
          <p:cNvPr id="2" name="Chart 1">
            <a:extLst>
              <a:ext uri="{FF2B5EF4-FFF2-40B4-BE49-F238E27FC236}">
                <a16:creationId xmlns:a16="http://schemas.microsoft.com/office/drawing/2014/main" id="{99096D19-41C9-2168-5B7B-77E42B20D45D}"/>
              </a:ext>
            </a:extLst>
          </p:cNvPr>
          <p:cNvGraphicFramePr>
            <a:graphicFrameLocks/>
          </p:cNvGraphicFramePr>
          <p:nvPr>
            <p:extLst>
              <p:ext uri="{D42A27DB-BD31-4B8C-83A1-F6EECF244321}">
                <p14:modId xmlns:p14="http://schemas.microsoft.com/office/powerpoint/2010/main" val="547315509"/>
              </p:ext>
            </p:extLst>
          </p:nvPr>
        </p:nvGraphicFramePr>
        <p:xfrm>
          <a:off x="200472" y="692696"/>
          <a:ext cx="8915557" cy="565141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1A8AA96D-254B-EF02-B995-0E122D9F5270}"/>
              </a:ext>
            </a:extLst>
          </p:cNvPr>
          <p:cNvSpPr txBox="1"/>
          <p:nvPr/>
        </p:nvSpPr>
        <p:spPr>
          <a:xfrm>
            <a:off x="776536" y="4653136"/>
            <a:ext cx="1238393" cy="342710"/>
          </a:xfrm>
          <a:prstGeom prst="rect">
            <a:avLst/>
          </a:prstGeom>
          <a:noFill/>
        </p:spPr>
        <p:txBody>
          <a:bodyPr wrap="none" lIns="80316" tIns="40158" rIns="80316" bIns="40158" rtlCol="0">
            <a:spAutoFit/>
          </a:bodyPr>
          <a:lstStyle/>
          <a:p>
            <a:r>
              <a:rPr lang="en-US" dirty="0"/>
              <a:t>Gambar 3.6</a:t>
            </a:r>
            <a:endParaRPr lang="id-ID"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0521" y="137514"/>
            <a:ext cx="5223370" cy="358099"/>
          </a:xfrm>
          <a:prstGeom prst="rect">
            <a:avLst/>
          </a:prstGeom>
          <a:noFill/>
        </p:spPr>
        <p:txBody>
          <a:bodyPr wrap="square" lIns="80316" tIns="40158" rIns="80316" bIns="40158" rtlCol="0">
            <a:spAutoFit/>
          </a:bodyPr>
          <a:lstStyle/>
          <a:p>
            <a:r>
              <a:rPr lang="id-ID" sz="1800" b="1" dirty="0"/>
              <a:t>4. Kepemilikan Akta Perkawinan </a:t>
            </a:r>
            <a:r>
              <a:rPr lang="en-US" sz="1800" b="1" dirty="0"/>
              <a:t>/</a:t>
            </a:r>
            <a:r>
              <a:rPr lang="en-US" sz="1800" b="1" dirty="0" err="1"/>
              <a:t>Buku</a:t>
            </a:r>
            <a:r>
              <a:rPr lang="en-US" sz="1800" b="1" dirty="0"/>
              <a:t> Nikah</a:t>
            </a:r>
            <a:r>
              <a:rPr lang="id-ID" sz="1800" b="1" dirty="0"/>
              <a:t> </a:t>
            </a:r>
          </a:p>
        </p:txBody>
      </p:sp>
      <p:sp>
        <p:nvSpPr>
          <p:cNvPr id="9" name="TextBox 8"/>
          <p:cNvSpPr txBox="1"/>
          <p:nvPr/>
        </p:nvSpPr>
        <p:spPr>
          <a:xfrm>
            <a:off x="4953000" y="5922307"/>
            <a:ext cx="998520" cy="342710"/>
          </a:xfrm>
          <a:prstGeom prst="rect">
            <a:avLst/>
          </a:prstGeom>
          <a:noFill/>
        </p:spPr>
        <p:txBody>
          <a:bodyPr wrap="none" lIns="80316" tIns="40158" rIns="80316" bIns="40158" rtlCol="0">
            <a:spAutoFit/>
          </a:bodyPr>
          <a:lstStyle/>
          <a:p>
            <a:r>
              <a:rPr lang="id-ID" dirty="0"/>
              <a:t>Tabel 3.</a:t>
            </a:r>
            <a:r>
              <a:rPr lang="en-US" dirty="0"/>
              <a:t>8</a:t>
            </a:r>
            <a:endParaRPr lang="id-ID" dirty="0"/>
          </a:p>
        </p:txBody>
      </p:sp>
      <p:pic>
        <p:nvPicPr>
          <p:cNvPr id="5" name="Picture 4">
            <a:extLst>
              <a:ext uri="{FF2B5EF4-FFF2-40B4-BE49-F238E27FC236}">
                <a16:creationId xmlns:a16="http://schemas.microsoft.com/office/drawing/2014/main" id="{0A110087-55D0-10CE-3C69-894DB04E85AF}"/>
              </a:ext>
            </a:extLst>
          </p:cNvPr>
          <p:cNvPicPr>
            <a:picLocks noChangeAspect="1"/>
          </p:cNvPicPr>
          <p:nvPr/>
        </p:nvPicPr>
        <p:blipFill>
          <a:blip r:embed="rId2"/>
          <a:stretch>
            <a:fillRect/>
          </a:stretch>
        </p:blipFill>
        <p:spPr>
          <a:xfrm>
            <a:off x="1208584" y="787162"/>
            <a:ext cx="8349692" cy="5090101"/>
          </a:xfrm>
          <a:prstGeom prst="rect">
            <a:avLst/>
          </a:prstGeom>
        </p:spPr>
      </p:pic>
      <p:sp>
        <p:nvSpPr>
          <p:cNvPr id="2" name="TextBox 1">
            <a:extLst>
              <a:ext uri="{FF2B5EF4-FFF2-40B4-BE49-F238E27FC236}">
                <a16:creationId xmlns:a16="http://schemas.microsoft.com/office/drawing/2014/main" id="{5610B1E9-5206-F30F-BDB8-2333CC55E363}"/>
              </a:ext>
            </a:extLst>
          </p:cNvPr>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4" name="Straight Connector 3">
            <a:extLst>
              <a:ext uri="{FF2B5EF4-FFF2-40B4-BE49-F238E27FC236}">
                <a16:creationId xmlns:a16="http://schemas.microsoft.com/office/drawing/2014/main" id="{7B3916D1-95ED-5AD2-26FA-3F977DCBF2F5}"/>
              </a:ext>
            </a:extLst>
          </p:cNvPr>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863FFE0-178A-0EE3-0468-ACC929DB407D}"/>
              </a:ext>
            </a:extLst>
          </p:cNvPr>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Oval 16">
            <a:extLst>
              <a:ext uri="{FF2B5EF4-FFF2-40B4-BE49-F238E27FC236}">
                <a16:creationId xmlns:a16="http://schemas.microsoft.com/office/drawing/2014/main" id="{C754F937-3C72-F999-2C81-A6CAEA4009C8}"/>
              </a:ext>
            </a:extLst>
          </p:cNvPr>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a:solidFill>
                  <a:srgbClr val="FFFFFF"/>
                </a:solidFill>
                <a:latin typeface="Tahoma" pitchFamily="34" charset="0"/>
                <a:ea typeface="Tahoma" pitchFamily="34" charset="0"/>
                <a:cs typeface="Tahoma" pitchFamily="34" charset="0"/>
              </a:rPr>
              <a:t>47</a:t>
            </a:r>
          </a:p>
        </p:txBody>
      </p:sp>
    </p:spTree>
    <p:extLst>
      <p:ext uri="{BB962C8B-B14F-4D97-AF65-F5344CB8AC3E}">
        <p14:creationId xmlns:p14="http://schemas.microsoft.com/office/powerpoint/2010/main" val="24310030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581795059"/>
              </p:ext>
            </p:extLst>
          </p:nvPr>
        </p:nvGraphicFramePr>
        <p:xfrm>
          <a:off x="200472" y="3566161"/>
          <a:ext cx="4172269" cy="295093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646403" y="960158"/>
            <a:ext cx="2161395" cy="2173981"/>
          </a:xfrm>
          <a:prstGeom prst="rect">
            <a:avLst/>
          </a:prstGeom>
          <a:noFill/>
        </p:spPr>
        <p:txBody>
          <a:bodyPr wrap="square" lIns="80316" tIns="40158" rIns="80316" bIns="40158" rtlCol="0">
            <a:spAutoFit/>
          </a:bodyPr>
          <a:lstStyle/>
          <a:p>
            <a:pPr algn="just"/>
            <a:r>
              <a:rPr lang="id-ID" dirty="0"/>
              <a:t>Diagram di samping adalah diagram yang menggambarkan jumlah</a:t>
            </a:r>
            <a:r>
              <a:rPr lang="en-US" dirty="0"/>
              <a:t> </a:t>
            </a:r>
            <a:r>
              <a:rPr lang="en-US" dirty="0" err="1"/>
              <a:t>persentasi</a:t>
            </a:r>
            <a:r>
              <a:rPr lang="id-ID" dirty="0"/>
              <a:t> kepemilikikan Akta Perkawinan disetiap kecamatan wilayah kabupaten banggai.</a:t>
            </a:r>
          </a:p>
        </p:txBody>
      </p:sp>
      <p:sp>
        <p:nvSpPr>
          <p:cNvPr id="8" name="TextBox 7"/>
          <p:cNvSpPr txBox="1"/>
          <p:nvPr/>
        </p:nvSpPr>
        <p:spPr>
          <a:xfrm>
            <a:off x="4261319" y="4028476"/>
            <a:ext cx="4473307" cy="2173981"/>
          </a:xfrm>
          <a:prstGeom prst="rect">
            <a:avLst/>
          </a:prstGeom>
          <a:noFill/>
        </p:spPr>
        <p:txBody>
          <a:bodyPr wrap="square" lIns="80316" tIns="40158" rIns="80316" bIns="40158" rtlCol="0">
            <a:spAutoFit/>
          </a:bodyPr>
          <a:lstStyle/>
          <a:p>
            <a:pPr algn="just"/>
            <a:r>
              <a:rPr lang="id-ID" dirty="0"/>
              <a:t>Bisa kita lihat bahwa dari keseluruhan jumlah penduduk </a:t>
            </a:r>
            <a:r>
              <a:rPr lang="en-US" dirty="0" err="1"/>
              <a:t>kabupaten</a:t>
            </a:r>
            <a:r>
              <a:rPr lang="en-US" dirty="0"/>
              <a:t> </a:t>
            </a:r>
            <a:r>
              <a:rPr lang="en-US" dirty="0" err="1"/>
              <a:t>banggai</a:t>
            </a:r>
            <a:r>
              <a:rPr lang="id-ID" dirty="0"/>
              <a:t> yang berstatus kawin </a:t>
            </a:r>
            <a:r>
              <a:rPr lang="en-US" dirty="0"/>
              <a:t>176.407</a:t>
            </a:r>
            <a:r>
              <a:rPr lang="id-ID" dirty="0"/>
              <a:t> Orang yang melakukan perkaiwnan Sah sesuai aturan Undang-undang dan ada </a:t>
            </a:r>
            <a:r>
              <a:rPr lang="en-US" dirty="0"/>
              <a:t>94.348</a:t>
            </a:r>
            <a:r>
              <a:rPr lang="id-ID" dirty="0"/>
              <a:t> </a:t>
            </a:r>
            <a:r>
              <a:rPr lang="en-US" dirty="0" err="1"/>
              <a:t>dengan</a:t>
            </a:r>
            <a:r>
              <a:rPr lang="en-US" dirty="0"/>
              <a:t> </a:t>
            </a:r>
            <a:r>
              <a:rPr lang="en-US" dirty="0" err="1"/>
              <a:t>persentasi</a:t>
            </a:r>
            <a:r>
              <a:rPr lang="en-US" dirty="0"/>
              <a:t> </a:t>
            </a:r>
            <a:r>
              <a:rPr lang="en-US" dirty="0" err="1"/>
              <a:t>kepemilikan</a:t>
            </a:r>
            <a:r>
              <a:rPr lang="en-US" dirty="0"/>
              <a:t> </a:t>
            </a:r>
            <a:r>
              <a:rPr lang="en-US" dirty="0" err="1"/>
              <a:t>Akta</a:t>
            </a:r>
            <a:r>
              <a:rPr lang="en-US" dirty="0"/>
              <a:t> </a:t>
            </a:r>
            <a:r>
              <a:rPr lang="en-US" dirty="0" err="1"/>
              <a:t>Perkawinan</a:t>
            </a:r>
            <a:r>
              <a:rPr lang="en-US" dirty="0"/>
              <a:t>/</a:t>
            </a:r>
            <a:r>
              <a:rPr lang="en-US" dirty="0" err="1"/>
              <a:t>Buku</a:t>
            </a:r>
            <a:r>
              <a:rPr lang="en-US" dirty="0"/>
              <a:t> Nikah </a:t>
            </a:r>
            <a:r>
              <a:rPr lang="en-US" dirty="0" err="1"/>
              <a:t>sebanyak</a:t>
            </a:r>
            <a:r>
              <a:rPr lang="en-US" dirty="0"/>
              <a:t> 53 % </a:t>
            </a:r>
            <a:r>
              <a:rPr lang="en-US" dirty="0" err="1"/>
              <a:t>dari</a:t>
            </a:r>
            <a:r>
              <a:rPr lang="en-US" dirty="0"/>
              <a:t> </a:t>
            </a:r>
            <a:r>
              <a:rPr lang="en-US" dirty="0" err="1"/>
              <a:t>Jumlah</a:t>
            </a:r>
            <a:r>
              <a:rPr lang="en-US" dirty="0"/>
              <a:t> </a:t>
            </a:r>
            <a:r>
              <a:rPr lang="en-US" dirty="0" err="1"/>
              <a:t>Penduduk</a:t>
            </a:r>
            <a:r>
              <a:rPr lang="en-US" dirty="0"/>
              <a:t> yang </a:t>
            </a:r>
            <a:r>
              <a:rPr lang="en-US" dirty="0" err="1"/>
              <a:t>telah</a:t>
            </a:r>
            <a:r>
              <a:rPr lang="en-US" dirty="0"/>
              <a:t> </a:t>
            </a:r>
            <a:r>
              <a:rPr lang="en-US" dirty="0" err="1"/>
              <a:t>menikah</a:t>
            </a:r>
            <a:r>
              <a:rPr lang="en-US" dirty="0"/>
              <a:t>/</a:t>
            </a:r>
            <a:r>
              <a:rPr lang="en-US" dirty="0" err="1"/>
              <a:t>kawin</a:t>
            </a:r>
            <a:r>
              <a:rPr lang="en-US" dirty="0"/>
              <a:t>.</a:t>
            </a:r>
            <a:endParaRPr lang="id-ID" dirty="0"/>
          </a:p>
        </p:txBody>
      </p:sp>
      <p:sp>
        <p:nvSpPr>
          <p:cNvPr id="13" name="TextBox 12"/>
          <p:cNvSpPr txBox="1"/>
          <p:nvPr/>
        </p:nvSpPr>
        <p:spPr>
          <a:xfrm>
            <a:off x="3010695" y="496624"/>
            <a:ext cx="1225569" cy="342710"/>
          </a:xfrm>
          <a:prstGeom prst="rect">
            <a:avLst/>
          </a:prstGeom>
          <a:noFill/>
        </p:spPr>
        <p:txBody>
          <a:bodyPr wrap="none" lIns="80316" tIns="40158" rIns="80316" bIns="40158" rtlCol="0">
            <a:spAutoFit/>
          </a:bodyPr>
          <a:lstStyle/>
          <a:p>
            <a:r>
              <a:rPr lang="id-ID" dirty="0"/>
              <a:t>Gambar 3.</a:t>
            </a:r>
            <a:r>
              <a:rPr lang="en-US" dirty="0"/>
              <a:t>7</a:t>
            </a:r>
            <a:endParaRPr lang="id-ID" dirty="0"/>
          </a:p>
        </p:txBody>
      </p:sp>
      <p:pic>
        <p:nvPicPr>
          <p:cNvPr id="2" name="Picture 1">
            <a:extLst>
              <a:ext uri="{FF2B5EF4-FFF2-40B4-BE49-F238E27FC236}">
                <a16:creationId xmlns:a16="http://schemas.microsoft.com/office/drawing/2014/main" id="{5E40EDF5-368E-C840-1BDD-497415BE2C2E}"/>
              </a:ext>
            </a:extLst>
          </p:cNvPr>
          <p:cNvPicPr>
            <a:picLocks noChangeAspect="1"/>
          </p:cNvPicPr>
          <p:nvPr/>
        </p:nvPicPr>
        <p:blipFill>
          <a:blip r:embed="rId3"/>
          <a:stretch>
            <a:fillRect/>
          </a:stretch>
        </p:blipFill>
        <p:spPr>
          <a:xfrm>
            <a:off x="814751" y="842717"/>
            <a:ext cx="5760640" cy="3018331"/>
          </a:xfrm>
          <a:prstGeom prst="rect">
            <a:avLst/>
          </a:prstGeom>
        </p:spPr>
      </p:pic>
      <p:graphicFrame>
        <p:nvGraphicFramePr>
          <p:cNvPr id="3" name="Chart 2">
            <a:extLst>
              <a:ext uri="{FF2B5EF4-FFF2-40B4-BE49-F238E27FC236}">
                <a16:creationId xmlns:a16="http://schemas.microsoft.com/office/drawing/2014/main" id="{52A87028-3FF9-2CFD-D107-6341C42785B7}"/>
              </a:ext>
            </a:extLst>
          </p:cNvPr>
          <p:cNvGraphicFramePr>
            <a:graphicFrameLocks/>
          </p:cNvGraphicFramePr>
          <p:nvPr>
            <p:extLst>
              <p:ext uri="{D42A27DB-BD31-4B8C-83A1-F6EECF244321}">
                <p14:modId xmlns:p14="http://schemas.microsoft.com/office/powerpoint/2010/main" val="1323683101"/>
              </p:ext>
            </p:extLst>
          </p:nvPr>
        </p:nvGraphicFramePr>
        <p:xfrm>
          <a:off x="651856" y="3789044"/>
          <a:ext cx="4172268" cy="240342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B145B9AC-4B0D-D69C-3784-53D62E113413}"/>
              </a:ext>
            </a:extLst>
          </p:cNvPr>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5" name="Straight Connector 4">
            <a:extLst>
              <a:ext uri="{FF2B5EF4-FFF2-40B4-BE49-F238E27FC236}">
                <a16:creationId xmlns:a16="http://schemas.microsoft.com/office/drawing/2014/main" id="{B12FC9CA-290E-CD3F-0C37-1D4A7340612A}"/>
              </a:ext>
            </a:extLst>
          </p:cNvPr>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2CF7627-213A-C945-DC95-E81F20F83DB0}"/>
              </a:ext>
            </a:extLst>
          </p:cNvPr>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Oval 16">
            <a:extLst>
              <a:ext uri="{FF2B5EF4-FFF2-40B4-BE49-F238E27FC236}">
                <a16:creationId xmlns:a16="http://schemas.microsoft.com/office/drawing/2014/main" id="{0200C675-BFFD-7212-4CE2-B56EEF9614DD}"/>
              </a:ext>
            </a:extLst>
          </p:cNvPr>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a:solidFill>
                  <a:srgbClr val="FFFFFF"/>
                </a:solidFill>
                <a:latin typeface="Tahoma" pitchFamily="34" charset="0"/>
                <a:ea typeface="Tahoma" pitchFamily="34" charset="0"/>
                <a:cs typeface="Tahoma" pitchFamily="34" charset="0"/>
              </a:rPr>
              <a:t>48</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10521" y="480102"/>
            <a:ext cx="5223370" cy="358099"/>
          </a:xfrm>
          <a:prstGeom prst="rect">
            <a:avLst/>
          </a:prstGeom>
          <a:noFill/>
        </p:spPr>
        <p:txBody>
          <a:bodyPr wrap="square" lIns="80316" tIns="40158" rIns="80316" bIns="40158" rtlCol="0">
            <a:spAutoFit/>
          </a:bodyPr>
          <a:lstStyle/>
          <a:p>
            <a:r>
              <a:rPr lang="id-ID" sz="1800" b="1" dirty="0"/>
              <a:t>5. Kepemilikan Akta Perceraian</a:t>
            </a:r>
          </a:p>
        </p:txBody>
      </p:sp>
      <p:sp>
        <p:nvSpPr>
          <p:cNvPr id="7" name="TextBox 6"/>
          <p:cNvSpPr txBox="1"/>
          <p:nvPr/>
        </p:nvSpPr>
        <p:spPr>
          <a:xfrm>
            <a:off x="1352600" y="822997"/>
            <a:ext cx="8040049" cy="865931"/>
          </a:xfrm>
          <a:prstGeom prst="rect">
            <a:avLst/>
          </a:prstGeom>
          <a:noFill/>
        </p:spPr>
        <p:txBody>
          <a:bodyPr wrap="square" lIns="80316" tIns="40158" rIns="80316" bIns="40158" rtlCol="0">
            <a:spAutoFit/>
          </a:bodyPr>
          <a:lstStyle/>
          <a:p>
            <a:pPr algn="just"/>
            <a:r>
              <a:rPr lang="id-ID" dirty="0"/>
              <a:t>Kepemilikan Akta pada table dibawah ini </a:t>
            </a:r>
            <a:r>
              <a:rPr lang="en-US" dirty="0" err="1"/>
              <a:t>merupakan</a:t>
            </a:r>
            <a:r>
              <a:rPr lang="en-US" dirty="0"/>
              <a:t> data </a:t>
            </a:r>
            <a:r>
              <a:rPr lang="en-US" dirty="0" err="1"/>
              <a:t>jumlah</a:t>
            </a:r>
            <a:r>
              <a:rPr lang="en-US" dirty="0"/>
              <a:t> </a:t>
            </a:r>
            <a:r>
              <a:rPr lang="en-US" dirty="0" err="1"/>
              <a:t>penduduk</a:t>
            </a:r>
            <a:r>
              <a:rPr lang="en-US" dirty="0"/>
              <a:t> </a:t>
            </a:r>
            <a:r>
              <a:rPr lang="en-US" dirty="0" err="1"/>
              <a:t>berstatus</a:t>
            </a:r>
            <a:r>
              <a:rPr lang="en-US" dirty="0"/>
              <a:t> </a:t>
            </a:r>
            <a:r>
              <a:rPr lang="en-US" dirty="0" err="1"/>
              <a:t>kawin</a:t>
            </a:r>
            <a:r>
              <a:rPr lang="en-US" dirty="0"/>
              <a:t> yang </a:t>
            </a:r>
            <a:r>
              <a:rPr lang="en-US" dirty="0" err="1"/>
              <a:t>beralih</a:t>
            </a:r>
            <a:r>
              <a:rPr lang="en-US" dirty="0"/>
              <a:t> </a:t>
            </a:r>
            <a:r>
              <a:rPr lang="en-US" dirty="0" err="1"/>
              <a:t>menjadi</a:t>
            </a:r>
            <a:r>
              <a:rPr lang="en-US" dirty="0"/>
              <a:t> status </a:t>
            </a:r>
            <a:r>
              <a:rPr lang="en-US" dirty="0" err="1"/>
              <a:t>cerai</a:t>
            </a:r>
            <a:r>
              <a:rPr lang="en-US" dirty="0"/>
              <a:t> </a:t>
            </a:r>
            <a:r>
              <a:rPr lang="en-US" dirty="0" err="1"/>
              <a:t>hidup</a:t>
            </a:r>
            <a:r>
              <a:rPr lang="id-ID" dirty="0"/>
              <a:t>.</a:t>
            </a:r>
            <a:r>
              <a:rPr lang="en-US" dirty="0"/>
              <a:t> </a:t>
            </a:r>
            <a:r>
              <a:rPr lang="en-US" dirty="0" err="1"/>
              <a:t>Dibawah</a:t>
            </a:r>
            <a:r>
              <a:rPr lang="en-US" dirty="0"/>
              <a:t> </a:t>
            </a:r>
            <a:r>
              <a:rPr lang="en-US" dirty="0" err="1"/>
              <a:t>ini</a:t>
            </a:r>
            <a:r>
              <a:rPr lang="en-US" dirty="0"/>
              <a:t> </a:t>
            </a:r>
            <a:r>
              <a:rPr lang="en-US" dirty="0" err="1"/>
              <a:t>ada</a:t>
            </a:r>
            <a:r>
              <a:rPr lang="en-US" dirty="0"/>
              <a:t> table yang </a:t>
            </a:r>
            <a:r>
              <a:rPr lang="en-US" dirty="0" err="1"/>
              <a:t>menunjukan</a:t>
            </a:r>
            <a:r>
              <a:rPr lang="en-US" dirty="0"/>
              <a:t> </a:t>
            </a:r>
            <a:r>
              <a:rPr lang="en-US" dirty="0" err="1"/>
              <a:t>jumlah</a:t>
            </a:r>
            <a:r>
              <a:rPr lang="en-US" dirty="0"/>
              <a:t> </a:t>
            </a:r>
            <a:r>
              <a:rPr lang="en-US" dirty="0" err="1"/>
              <a:t>perceraian</a:t>
            </a:r>
            <a:r>
              <a:rPr lang="en-US" dirty="0"/>
              <a:t> </a:t>
            </a:r>
            <a:r>
              <a:rPr lang="en-US" dirty="0" err="1"/>
              <a:t>sampai</a:t>
            </a:r>
            <a:r>
              <a:rPr lang="en-US" dirty="0"/>
              <a:t> </a:t>
            </a:r>
            <a:r>
              <a:rPr lang="en-US" dirty="0" err="1"/>
              <a:t>tahun</a:t>
            </a:r>
            <a:r>
              <a:rPr lang="en-US" dirty="0"/>
              <a:t> 2022.</a:t>
            </a:r>
            <a:endParaRPr lang="id-ID" dirty="0"/>
          </a:p>
        </p:txBody>
      </p:sp>
      <p:sp>
        <p:nvSpPr>
          <p:cNvPr id="12" name="TextBox 11"/>
          <p:cNvSpPr txBox="1"/>
          <p:nvPr/>
        </p:nvSpPr>
        <p:spPr>
          <a:xfrm>
            <a:off x="4736976" y="6206543"/>
            <a:ext cx="1000122" cy="342710"/>
          </a:xfrm>
          <a:prstGeom prst="rect">
            <a:avLst/>
          </a:prstGeom>
          <a:noFill/>
        </p:spPr>
        <p:txBody>
          <a:bodyPr wrap="none" lIns="80316" tIns="40158" rIns="80316" bIns="40158" rtlCol="0">
            <a:spAutoFit/>
          </a:bodyPr>
          <a:lstStyle/>
          <a:p>
            <a:r>
              <a:rPr lang="id-ID" dirty="0"/>
              <a:t>Tabel 3.</a:t>
            </a:r>
            <a:r>
              <a:rPr lang="en-US" dirty="0"/>
              <a:t>9</a:t>
            </a:r>
            <a:endParaRPr lang="id-ID" dirty="0"/>
          </a:p>
        </p:txBody>
      </p:sp>
      <p:pic>
        <p:nvPicPr>
          <p:cNvPr id="2" name="Picture 1">
            <a:extLst>
              <a:ext uri="{FF2B5EF4-FFF2-40B4-BE49-F238E27FC236}">
                <a16:creationId xmlns:a16="http://schemas.microsoft.com/office/drawing/2014/main" id="{0C31BDC4-934C-FAA5-5ACA-41A4AFC3F7D6}"/>
              </a:ext>
            </a:extLst>
          </p:cNvPr>
          <p:cNvPicPr>
            <a:picLocks noChangeAspect="1"/>
          </p:cNvPicPr>
          <p:nvPr/>
        </p:nvPicPr>
        <p:blipFill>
          <a:blip r:embed="rId2"/>
          <a:stretch>
            <a:fillRect/>
          </a:stretch>
        </p:blipFill>
        <p:spPr>
          <a:xfrm>
            <a:off x="2072680" y="1657123"/>
            <a:ext cx="6473296" cy="4588215"/>
          </a:xfrm>
          <a:prstGeom prst="rect">
            <a:avLst/>
          </a:prstGeom>
        </p:spPr>
      </p:pic>
      <p:sp>
        <p:nvSpPr>
          <p:cNvPr id="3" name="TextBox 2">
            <a:extLst>
              <a:ext uri="{FF2B5EF4-FFF2-40B4-BE49-F238E27FC236}">
                <a16:creationId xmlns:a16="http://schemas.microsoft.com/office/drawing/2014/main" id="{1FC607DB-16BB-5A09-E8D4-BBBC66F3A0E7}"/>
              </a:ext>
            </a:extLst>
          </p:cNvPr>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4" name="Straight Connector 3">
            <a:extLst>
              <a:ext uri="{FF2B5EF4-FFF2-40B4-BE49-F238E27FC236}">
                <a16:creationId xmlns:a16="http://schemas.microsoft.com/office/drawing/2014/main" id="{DF0D3187-29E2-2F6E-8A60-3D04946C926B}"/>
              </a:ext>
            </a:extLst>
          </p:cNvPr>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6090695-E352-A547-EA34-474F7C674237}"/>
              </a:ext>
            </a:extLst>
          </p:cNvPr>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Oval 16">
            <a:extLst>
              <a:ext uri="{FF2B5EF4-FFF2-40B4-BE49-F238E27FC236}">
                <a16:creationId xmlns:a16="http://schemas.microsoft.com/office/drawing/2014/main" id="{97CBD670-B9CB-B216-E04C-DC6F60C5E909}"/>
              </a:ext>
            </a:extLst>
          </p:cNvPr>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a:solidFill>
                  <a:srgbClr val="FFFFFF"/>
                </a:solidFill>
                <a:latin typeface="Tahoma" pitchFamily="34" charset="0"/>
                <a:ea typeface="Tahoma" pitchFamily="34" charset="0"/>
                <a:cs typeface="Tahoma" pitchFamily="34" charset="0"/>
              </a:rPr>
              <a:t>49</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32520" y="685839"/>
            <a:ext cx="8280920" cy="1650761"/>
          </a:xfrm>
          <a:prstGeom prst="rect">
            <a:avLst/>
          </a:prstGeom>
          <a:noFill/>
        </p:spPr>
        <p:txBody>
          <a:bodyPr wrap="square" lIns="80316" tIns="40158" rIns="80316" bIns="40158" rtlCol="0">
            <a:spAutoFit/>
          </a:bodyPr>
          <a:lstStyle/>
          <a:p>
            <a:pPr algn="just"/>
            <a:r>
              <a:rPr lang="id-ID" dirty="0"/>
              <a:t>Sampai Tahun 202</a:t>
            </a:r>
            <a:r>
              <a:rPr lang="en-US" dirty="0"/>
              <a:t>2</a:t>
            </a:r>
            <a:r>
              <a:rPr lang="id-ID" dirty="0"/>
              <a:t> masih banyak penduduk yang sudah berganti status cerai hidup yang belum mengurus akta cerai. Hal ini disebabkan masih banyak penduduk yang belum menikah secara sah sehingga perceraian hanya dilakukan secara agama atau pun adat yang berlaku di tempat mereka. Tingkat perceraian di Kabupaten Banggai rendah  dibandingkan dengan kabupaten lainnya</a:t>
            </a:r>
            <a:r>
              <a:rPr lang="en-US" dirty="0"/>
              <a:t>. </a:t>
            </a:r>
            <a:r>
              <a:rPr lang="en-US" dirty="0" err="1"/>
              <a:t>Berikut</a:t>
            </a:r>
            <a:r>
              <a:rPr lang="en-US" dirty="0"/>
              <a:t> kami </a:t>
            </a:r>
            <a:r>
              <a:rPr lang="en-US" dirty="0" err="1"/>
              <a:t>tampilkan</a:t>
            </a:r>
            <a:r>
              <a:rPr lang="en-US" dirty="0"/>
              <a:t> </a:t>
            </a:r>
            <a:r>
              <a:rPr lang="en-US" dirty="0" err="1"/>
              <a:t>penduduk</a:t>
            </a:r>
            <a:r>
              <a:rPr lang="en-US" dirty="0"/>
              <a:t> yang </a:t>
            </a:r>
            <a:r>
              <a:rPr lang="en-US" dirty="0" err="1"/>
              <a:t>belum</a:t>
            </a:r>
            <a:r>
              <a:rPr lang="en-US" dirty="0"/>
              <a:t> </a:t>
            </a:r>
            <a:r>
              <a:rPr lang="en-US" dirty="0" err="1"/>
              <a:t>memiliki</a:t>
            </a:r>
            <a:r>
              <a:rPr lang="en-US" dirty="0"/>
              <a:t> </a:t>
            </a:r>
            <a:r>
              <a:rPr lang="en-US" dirty="0" err="1"/>
              <a:t>akta</a:t>
            </a:r>
            <a:r>
              <a:rPr lang="en-US" dirty="0"/>
              <a:t> </a:t>
            </a:r>
            <a:r>
              <a:rPr lang="en-US" dirty="0" err="1"/>
              <a:t>cerai</a:t>
            </a:r>
            <a:endParaRPr lang="id-ID" dirty="0"/>
          </a:p>
        </p:txBody>
      </p:sp>
      <p:sp>
        <p:nvSpPr>
          <p:cNvPr id="12" name="TextBox 11"/>
          <p:cNvSpPr txBox="1"/>
          <p:nvPr/>
        </p:nvSpPr>
        <p:spPr>
          <a:xfrm>
            <a:off x="4304928" y="6093296"/>
            <a:ext cx="1238393" cy="342710"/>
          </a:xfrm>
          <a:prstGeom prst="rect">
            <a:avLst/>
          </a:prstGeom>
          <a:noFill/>
        </p:spPr>
        <p:txBody>
          <a:bodyPr wrap="none" lIns="80316" tIns="40158" rIns="80316" bIns="40158" rtlCol="0">
            <a:spAutoFit/>
          </a:bodyPr>
          <a:lstStyle/>
          <a:p>
            <a:r>
              <a:rPr lang="id-ID" dirty="0"/>
              <a:t>Gambar 3.</a:t>
            </a:r>
            <a:r>
              <a:rPr lang="en-US" dirty="0"/>
              <a:t>9</a:t>
            </a:r>
            <a:endParaRPr lang="id-ID" dirty="0"/>
          </a:p>
        </p:txBody>
      </p:sp>
      <p:graphicFrame>
        <p:nvGraphicFramePr>
          <p:cNvPr id="2" name="Chart 1">
            <a:extLst>
              <a:ext uri="{FF2B5EF4-FFF2-40B4-BE49-F238E27FC236}">
                <a16:creationId xmlns:a16="http://schemas.microsoft.com/office/drawing/2014/main" id="{8A92569D-76B8-2C2E-19A5-035BA070639B}"/>
              </a:ext>
            </a:extLst>
          </p:cNvPr>
          <p:cNvGraphicFramePr>
            <a:graphicFrameLocks/>
          </p:cNvGraphicFramePr>
          <p:nvPr>
            <p:extLst>
              <p:ext uri="{D42A27DB-BD31-4B8C-83A1-F6EECF244321}">
                <p14:modId xmlns:p14="http://schemas.microsoft.com/office/powerpoint/2010/main" val="3626586338"/>
              </p:ext>
            </p:extLst>
          </p:nvPr>
        </p:nvGraphicFramePr>
        <p:xfrm>
          <a:off x="1668912" y="2265961"/>
          <a:ext cx="6497600" cy="389797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B26DA88E-69EF-13A1-2696-F73368484956}"/>
              </a:ext>
            </a:extLst>
          </p:cNvPr>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4" name="Straight Connector 3">
            <a:extLst>
              <a:ext uri="{FF2B5EF4-FFF2-40B4-BE49-F238E27FC236}">
                <a16:creationId xmlns:a16="http://schemas.microsoft.com/office/drawing/2014/main" id="{FEBE4A3D-0665-2F72-5081-EA28F9E12B43}"/>
              </a:ext>
            </a:extLst>
          </p:cNvPr>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55DCE77-372D-F2BF-167D-3442E26B53BA}"/>
              </a:ext>
            </a:extLst>
          </p:cNvPr>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Oval 16">
            <a:extLst>
              <a:ext uri="{FF2B5EF4-FFF2-40B4-BE49-F238E27FC236}">
                <a16:creationId xmlns:a16="http://schemas.microsoft.com/office/drawing/2014/main" id="{391590A2-BBB7-589E-5757-E4C5A77A621A}"/>
              </a:ext>
            </a:extLst>
          </p:cNvPr>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a:solidFill>
                  <a:srgbClr val="FFFFFF"/>
                </a:solidFill>
                <a:latin typeface="Tahoma" pitchFamily="34" charset="0"/>
                <a:ea typeface="Tahoma" pitchFamily="34" charset="0"/>
                <a:cs typeface="Tahoma" pitchFamily="34" charset="0"/>
              </a:rPr>
              <a:t>50</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64376" y="1052736"/>
            <a:ext cx="4032640" cy="3482031"/>
          </a:xfrm>
          <a:prstGeom prst="rect">
            <a:avLst/>
          </a:prstGeom>
          <a:noFill/>
        </p:spPr>
        <p:txBody>
          <a:bodyPr wrap="square" lIns="80316" tIns="40158" rIns="80316" bIns="40158" rtlCol="0">
            <a:spAutoFit/>
          </a:bodyPr>
          <a:lstStyle/>
          <a:p>
            <a:pPr algn="just"/>
            <a:r>
              <a:rPr lang="id-ID" dirty="0"/>
              <a:t>Pelaporan Kematian yang dilanjutkan dengan pembuatan Akta Kematian digambarkan pada table dan diagram disamping yang mana setiap tahunnya terjadi variasi data pelaporan kematian. </a:t>
            </a:r>
            <a:r>
              <a:rPr lang="en-US" dirty="0"/>
              <a:t>Kita </a:t>
            </a:r>
            <a:r>
              <a:rPr lang="en-US" dirty="0" err="1"/>
              <a:t>bisa</a:t>
            </a:r>
            <a:r>
              <a:rPr lang="en-US" dirty="0"/>
              <a:t> </a:t>
            </a:r>
            <a:r>
              <a:rPr lang="en-US" dirty="0" err="1"/>
              <a:t>milihat</a:t>
            </a:r>
            <a:r>
              <a:rPr lang="en-US" dirty="0"/>
              <a:t> </a:t>
            </a:r>
            <a:r>
              <a:rPr lang="en-US" dirty="0" err="1"/>
              <a:t>kenaikan</a:t>
            </a:r>
            <a:r>
              <a:rPr lang="en-US" dirty="0"/>
              <a:t> yang </a:t>
            </a:r>
            <a:r>
              <a:rPr lang="en-US" dirty="0" err="1"/>
              <a:t>signifikan</a:t>
            </a:r>
            <a:r>
              <a:rPr lang="en-US" dirty="0"/>
              <a:t> </a:t>
            </a:r>
            <a:r>
              <a:rPr lang="en-US" dirty="0" err="1"/>
              <a:t>dikarenakan</a:t>
            </a:r>
            <a:r>
              <a:rPr lang="en-US" dirty="0"/>
              <a:t> pada </a:t>
            </a:r>
            <a:r>
              <a:rPr lang="en-US" dirty="0" err="1"/>
              <a:t>tahun</a:t>
            </a:r>
            <a:r>
              <a:rPr lang="en-US" dirty="0"/>
              <a:t> 2022 </a:t>
            </a:r>
            <a:r>
              <a:rPr lang="en-US" dirty="0" err="1"/>
              <a:t>telah</a:t>
            </a:r>
            <a:r>
              <a:rPr lang="en-US" dirty="0"/>
              <a:t> </a:t>
            </a:r>
            <a:r>
              <a:rPr lang="en-US" dirty="0" err="1"/>
              <a:t>ditekankan</a:t>
            </a:r>
            <a:r>
              <a:rPr lang="en-US" dirty="0"/>
              <a:t> </a:t>
            </a:r>
            <a:r>
              <a:rPr lang="en-US" dirty="0" err="1"/>
              <a:t>kepada</a:t>
            </a:r>
            <a:r>
              <a:rPr lang="en-US" dirty="0"/>
              <a:t> </a:t>
            </a:r>
            <a:r>
              <a:rPr lang="en-US" dirty="0" err="1"/>
              <a:t>masyarakat</a:t>
            </a:r>
            <a:r>
              <a:rPr lang="en-US" dirty="0"/>
              <a:t> </a:t>
            </a:r>
            <a:r>
              <a:rPr lang="en-US" dirty="0" err="1"/>
              <a:t>kabupaten</a:t>
            </a:r>
            <a:r>
              <a:rPr lang="en-US" dirty="0"/>
              <a:t> </a:t>
            </a:r>
            <a:r>
              <a:rPr lang="en-US" dirty="0" err="1"/>
              <a:t>banggai</a:t>
            </a:r>
            <a:r>
              <a:rPr lang="en-US" dirty="0"/>
              <a:t> yang </a:t>
            </a:r>
            <a:r>
              <a:rPr lang="en-US" dirty="0" err="1"/>
              <a:t>meninggal</a:t>
            </a:r>
            <a:r>
              <a:rPr lang="en-US" dirty="0"/>
              <a:t> dunia agar </a:t>
            </a:r>
            <a:r>
              <a:rPr lang="en-US" dirty="0" err="1"/>
              <a:t>dibuatkan</a:t>
            </a:r>
            <a:r>
              <a:rPr lang="en-US" dirty="0"/>
              <a:t> </a:t>
            </a:r>
            <a:r>
              <a:rPr lang="en-US" dirty="0" err="1"/>
              <a:t>akte</a:t>
            </a:r>
            <a:r>
              <a:rPr lang="en-US" dirty="0"/>
              <a:t> </a:t>
            </a:r>
            <a:r>
              <a:rPr lang="en-US" dirty="0" err="1"/>
              <a:t>kematian</a:t>
            </a:r>
            <a:r>
              <a:rPr lang="en-US" dirty="0"/>
              <a:t> </a:t>
            </a:r>
            <a:r>
              <a:rPr lang="en-US" dirty="0" err="1"/>
              <a:t>saat</a:t>
            </a:r>
            <a:r>
              <a:rPr lang="en-US" dirty="0"/>
              <a:t> </a:t>
            </a:r>
            <a:r>
              <a:rPr lang="en-US" dirty="0" err="1"/>
              <a:t>mau</a:t>
            </a:r>
            <a:r>
              <a:rPr lang="en-US" dirty="0"/>
              <a:t> </a:t>
            </a:r>
            <a:r>
              <a:rPr lang="en-US" dirty="0" err="1"/>
              <a:t>merubah</a:t>
            </a:r>
            <a:r>
              <a:rPr lang="en-US" dirty="0"/>
              <a:t> </a:t>
            </a:r>
            <a:r>
              <a:rPr lang="en-US" dirty="0" err="1"/>
              <a:t>kartu</a:t>
            </a:r>
            <a:r>
              <a:rPr lang="en-US" dirty="0"/>
              <a:t> </a:t>
            </a:r>
            <a:r>
              <a:rPr lang="en-US" dirty="0" err="1"/>
              <a:t>keluarga</a:t>
            </a:r>
            <a:r>
              <a:rPr lang="en-US" dirty="0"/>
              <a:t>. Hal </a:t>
            </a:r>
            <a:r>
              <a:rPr lang="en-US" dirty="0" err="1"/>
              <a:t>ini</a:t>
            </a:r>
            <a:r>
              <a:rPr lang="en-US" dirty="0"/>
              <a:t> sangat </a:t>
            </a:r>
            <a:r>
              <a:rPr lang="en-US" dirty="0" err="1"/>
              <a:t>efektif</a:t>
            </a:r>
            <a:r>
              <a:rPr lang="en-US" dirty="0"/>
              <a:t> disbanding </a:t>
            </a:r>
            <a:r>
              <a:rPr lang="en-US" dirty="0" err="1"/>
              <a:t>dengan</a:t>
            </a:r>
            <a:r>
              <a:rPr lang="en-US" dirty="0"/>
              <a:t> </a:t>
            </a:r>
            <a:r>
              <a:rPr lang="en-US" dirty="0" err="1"/>
              <a:t>tahun-tahun</a:t>
            </a:r>
            <a:r>
              <a:rPr lang="en-US" dirty="0"/>
              <a:t> </a:t>
            </a:r>
            <a:r>
              <a:rPr lang="en-US" dirty="0" err="1"/>
              <a:t>sebelumnya</a:t>
            </a:r>
            <a:r>
              <a:rPr lang="en-US" dirty="0"/>
              <a:t>.</a:t>
            </a:r>
            <a:endParaRPr lang="id-ID" dirty="0"/>
          </a:p>
        </p:txBody>
      </p:sp>
      <p:sp>
        <p:nvSpPr>
          <p:cNvPr id="9" name="TextBox 8"/>
          <p:cNvSpPr txBox="1"/>
          <p:nvPr/>
        </p:nvSpPr>
        <p:spPr>
          <a:xfrm>
            <a:off x="1110521" y="480102"/>
            <a:ext cx="5223370" cy="358099"/>
          </a:xfrm>
          <a:prstGeom prst="rect">
            <a:avLst/>
          </a:prstGeom>
          <a:noFill/>
        </p:spPr>
        <p:txBody>
          <a:bodyPr wrap="square" lIns="80316" tIns="40158" rIns="80316" bIns="40158" rtlCol="0">
            <a:spAutoFit/>
          </a:bodyPr>
          <a:lstStyle/>
          <a:p>
            <a:r>
              <a:rPr lang="id-ID" sz="1800" b="1" dirty="0"/>
              <a:t>6 </a:t>
            </a:r>
            <a:r>
              <a:rPr lang="en-US" sz="1800" b="1" dirty="0"/>
              <a:t>.</a:t>
            </a:r>
            <a:r>
              <a:rPr lang="id-ID" sz="1800" b="1" dirty="0"/>
              <a:t>Kepemilikan Akta Kematian</a:t>
            </a:r>
          </a:p>
        </p:txBody>
      </p:sp>
      <p:sp>
        <p:nvSpPr>
          <p:cNvPr id="14" name="TextBox 13"/>
          <p:cNvSpPr txBox="1"/>
          <p:nvPr/>
        </p:nvSpPr>
        <p:spPr>
          <a:xfrm>
            <a:off x="5817096" y="6021288"/>
            <a:ext cx="1067448" cy="342710"/>
          </a:xfrm>
          <a:prstGeom prst="rect">
            <a:avLst/>
          </a:prstGeom>
          <a:noFill/>
        </p:spPr>
        <p:txBody>
          <a:bodyPr wrap="none" lIns="80316" tIns="40158" rIns="80316" bIns="40158" rtlCol="0">
            <a:spAutoFit/>
          </a:bodyPr>
          <a:lstStyle/>
          <a:p>
            <a:r>
              <a:rPr lang="id-ID" dirty="0"/>
              <a:t>Tabel 3.</a:t>
            </a:r>
            <a:r>
              <a:rPr lang="en-US" dirty="0"/>
              <a:t>10</a:t>
            </a:r>
            <a:endParaRPr lang="id-ID" dirty="0"/>
          </a:p>
        </p:txBody>
      </p:sp>
      <p:sp>
        <p:nvSpPr>
          <p:cNvPr id="15" name="TextBox 14"/>
          <p:cNvSpPr txBox="1"/>
          <p:nvPr/>
        </p:nvSpPr>
        <p:spPr>
          <a:xfrm>
            <a:off x="6753200" y="980728"/>
            <a:ext cx="1305719" cy="342710"/>
          </a:xfrm>
          <a:prstGeom prst="rect">
            <a:avLst/>
          </a:prstGeom>
          <a:noFill/>
        </p:spPr>
        <p:txBody>
          <a:bodyPr wrap="none" lIns="80316" tIns="40158" rIns="80316" bIns="40158" rtlCol="0">
            <a:spAutoFit/>
          </a:bodyPr>
          <a:lstStyle/>
          <a:p>
            <a:r>
              <a:rPr lang="id-ID" dirty="0"/>
              <a:t>Gambar 3.</a:t>
            </a:r>
            <a:r>
              <a:rPr lang="en-US" dirty="0"/>
              <a:t>10</a:t>
            </a:r>
            <a:endParaRPr lang="id-ID" dirty="0"/>
          </a:p>
        </p:txBody>
      </p:sp>
      <p:graphicFrame>
        <p:nvGraphicFramePr>
          <p:cNvPr id="2" name="Object 1">
            <a:extLst>
              <a:ext uri="{FF2B5EF4-FFF2-40B4-BE49-F238E27FC236}">
                <a16:creationId xmlns:a16="http://schemas.microsoft.com/office/drawing/2014/main" id="{7EE92B84-33A9-1010-9DF5-67490E407E7F}"/>
              </a:ext>
            </a:extLst>
          </p:cNvPr>
          <p:cNvGraphicFramePr>
            <a:graphicFrameLocks noChangeAspect="1"/>
          </p:cNvGraphicFramePr>
          <p:nvPr>
            <p:extLst>
              <p:ext uri="{D42A27DB-BD31-4B8C-83A1-F6EECF244321}">
                <p14:modId xmlns:p14="http://schemas.microsoft.com/office/powerpoint/2010/main" val="1738566797"/>
              </p:ext>
            </p:extLst>
          </p:nvPr>
        </p:nvGraphicFramePr>
        <p:xfrm>
          <a:off x="3711773" y="4497288"/>
          <a:ext cx="5273675" cy="1524000"/>
        </p:xfrm>
        <a:graphic>
          <a:graphicData uri="http://schemas.openxmlformats.org/presentationml/2006/ole">
            <mc:AlternateContent xmlns:mc="http://schemas.openxmlformats.org/markup-compatibility/2006">
              <mc:Choice xmlns:v="urn:schemas-microsoft-com:vml" Requires="v">
                <p:oleObj name="Worksheet" r:id="rId2" imgW="5272898" imgH="1523968" progId="Excel.Sheet.8">
                  <p:embed/>
                </p:oleObj>
              </mc:Choice>
              <mc:Fallback>
                <p:oleObj name="Worksheet" r:id="rId2" imgW="5272898" imgH="1523968" progId="Excel.Sheet.8">
                  <p:embed/>
                  <p:pic>
                    <p:nvPicPr>
                      <p:cNvPr id="0" name=""/>
                      <p:cNvPicPr/>
                      <p:nvPr/>
                    </p:nvPicPr>
                    <p:blipFill>
                      <a:blip r:embed="rId3"/>
                      <a:stretch>
                        <a:fillRect/>
                      </a:stretch>
                    </p:blipFill>
                    <p:spPr>
                      <a:xfrm>
                        <a:off x="3711773" y="4497288"/>
                        <a:ext cx="5273675" cy="1524000"/>
                      </a:xfrm>
                      <a:prstGeom prst="rect">
                        <a:avLst/>
                      </a:prstGeom>
                    </p:spPr>
                  </p:pic>
                </p:oleObj>
              </mc:Fallback>
            </mc:AlternateContent>
          </a:graphicData>
        </a:graphic>
      </p:graphicFrame>
      <p:graphicFrame>
        <p:nvGraphicFramePr>
          <p:cNvPr id="3" name="Chart 2">
            <a:extLst>
              <a:ext uri="{FF2B5EF4-FFF2-40B4-BE49-F238E27FC236}">
                <a16:creationId xmlns:a16="http://schemas.microsoft.com/office/drawing/2014/main" id="{EF10401C-06C9-B676-BAB2-346BC65E8AB0}"/>
              </a:ext>
            </a:extLst>
          </p:cNvPr>
          <p:cNvGraphicFramePr>
            <a:graphicFrameLocks/>
          </p:cNvGraphicFramePr>
          <p:nvPr>
            <p:extLst>
              <p:ext uri="{D42A27DB-BD31-4B8C-83A1-F6EECF244321}">
                <p14:modId xmlns:p14="http://schemas.microsoft.com/office/powerpoint/2010/main" val="2921497284"/>
              </p:ext>
            </p:extLst>
          </p:nvPr>
        </p:nvGraphicFramePr>
        <p:xfrm>
          <a:off x="5169024" y="1326252"/>
          <a:ext cx="4572000" cy="275082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FA345C6D-4162-E603-E2BF-E19A2E072E95}"/>
              </a:ext>
            </a:extLst>
          </p:cNvPr>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5" name="Straight Connector 4">
            <a:extLst>
              <a:ext uri="{FF2B5EF4-FFF2-40B4-BE49-F238E27FC236}">
                <a16:creationId xmlns:a16="http://schemas.microsoft.com/office/drawing/2014/main" id="{8D19687B-E9AB-DD5F-055B-9C8CFD6CE9B2}"/>
              </a:ext>
            </a:extLst>
          </p:cNvPr>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3C45F6F-D947-DAF4-064E-8E760CAB8AE0}"/>
              </a:ext>
            </a:extLst>
          </p:cNvPr>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Oval 16">
            <a:extLst>
              <a:ext uri="{FF2B5EF4-FFF2-40B4-BE49-F238E27FC236}">
                <a16:creationId xmlns:a16="http://schemas.microsoft.com/office/drawing/2014/main" id="{60EA6CBF-6776-7668-EADD-013480810B37}"/>
              </a:ext>
            </a:extLst>
          </p:cNvPr>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5</a:t>
            </a:r>
            <a:r>
              <a:rPr lang="en-US" sz="1300" b="1" dirty="0">
                <a:solidFill>
                  <a:srgbClr val="FFFFFF"/>
                </a:solidFill>
                <a:latin typeface="Tahoma" pitchFamily="34" charset="0"/>
                <a:ea typeface="Tahoma" pitchFamily="34" charset="0"/>
                <a:cs typeface="Tahoma" pitchFamily="34" charset="0"/>
              </a:rPr>
              <a:t>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3926" y="685839"/>
            <a:ext cx="8645578" cy="3482031"/>
          </a:xfrm>
          <a:prstGeom prst="rect">
            <a:avLst/>
          </a:prstGeom>
        </p:spPr>
        <p:txBody>
          <a:bodyPr wrap="square" lIns="80316" tIns="40158" rIns="80316" bIns="40158">
            <a:spAutoFit/>
          </a:bodyPr>
          <a:lstStyle/>
          <a:p>
            <a:pPr algn="just">
              <a:buNone/>
            </a:pPr>
            <a:r>
              <a:rPr lang="id-ID" dirty="0"/>
              <a:t>Tabel 3.1 </a:t>
            </a:r>
            <a:r>
              <a:rPr lang="en-US" dirty="0" err="1"/>
              <a:t>Akumulasi</a:t>
            </a:r>
            <a:r>
              <a:rPr lang="en-US" dirty="0"/>
              <a:t> </a:t>
            </a:r>
            <a:r>
              <a:rPr lang="id-ID" dirty="0"/>
              <a:t>Kepemilikan Kartu Keluarga ...................................................	</a:t>
            </a:r>
            <a:r>
              <a:rPr lang="en-US" dirty="0"/>
              <a:t>40</a:t>
            </a:r>
          </a:p>
          <a:p>
            <a:pPr algn="just">
              <a:buNone/>
            </a:pPr>
            <a:r>
              <a:rPr lang="id-ID" dirty="0"/>
              <a:t>Tabel 3.</a:t>
            </a:r>
            <a:r>
              <a:rPr lang="en-US" dirty="0"/>
              <a:t>2</a:t>
            </a:r>
            <a:r>
              <a:rPr lang="id-ID" dirty="0"/>
              <a:t> </a:t>
            </a:r>
            <a:r>
              <a:rPr lang="en-US" dirty="0" err="1"/>
              <a:t>Pencetakan</a:t>
            </a:r>
            <a:r>
              <a:rPr lang="en-US" dirty="0"/>
              <a:t> </a:t>
            </a:r>
            <a:r>
              <a:rPr lang="id-ID" dirty="0"/>
              <a:t>Kartu Keluarga</a:t>
            </a:r>
            <a:r>
              <a:rPr lang="en-US" dirty="0"/>
              <a:t> </a:t>
            </a:r>
            <a:r>
              <a:rPr lang="en-US" dirty="0" err="1"/>
              <a:t>Tahun</a:t>
            </a:r>
            <a:r>
              <a:rPr lang="en-US" dirty="0"/>
              <a:t> 2022</a:t>
            </a:r>
            <a:r>
              <a:rPr lang="id-ID" dirty="0"/>
              <a:t> ...................................................	</a:t>
            </a:r>
            <a:r>
              <a:rPr lang="en-US" dirty="0"/>
              <a:t>41</a:t>
            </a:r>
            <a:endParaRPr lang="id-ID" dirty="0"/>
          </a:p>
          <a:p>
            <a:pPr algn="just">
              <a:buNone/>
            </a:pPr>
            <a:r>
              <a:rPr lang="id-ID" dirty="0"/>
              <a:t>Tabel 3.</a:t>
            </a:r>
            <a:r>
              <a:rPr lang="en-US" dirty="0"/>
              <a:t>3</a:t>
            </a:r>
            <a:r>
              <a:rPr lang="id-ID" dirty="0"/>
              <a:t> Kepemilikan KTP Elektronik  ....................................................................	4</a:t>
            </a:r>
            <a:r>
              <a:rPr lang="en-US" dirty="0"/>
              <a:t>2</a:t>
            </a:r>
            <a:endParaRPr lang="id-ID" dirty="0"/>
          </a:p>
          <a:p>
            <a:pPr algn="just">
              <a:buNone/>
            </a:pPr>
            <a:r>
              <a:rPr lang="id-ID" dirty="0"/>
              <a:t>Table 3.</a:t>
            </a:r>
            <a:r>
              <a:rPr lang="en-US" dirty="0"/>
              <a:t>4</a:t>
            </a:r>
            <a:r>
              <a:rPr lang="id-ID" dirty="0"/>
              <a:t> Kepemilikan KTP 201</a:t>
            </a:r>
            <a:r>
              <a:rPr lang="en-US" dirty="0"/>
              <a:t>8</a:t>
            </a:r>
            <a:r>
              <a:rPr lang="id-ID" dirty="0"/>
              <a:t>-20</a:t>
            </a:r>
            <a:r>
              <a:rPr lang="en-US" dirty="0"/>
              <a:t>22</a:t>
            </a:r>
            <a:r>
              <a:rPr lang="id-ID" dirty="0"/>
              <a:t>........................................................................	4</a:t>
            </a:r>
            <a:r>
              <a:rPr lang="en-US" dirty="0"/>
              <a:t>3</a:t>
            </a:r>
          </a:p>
          <a:p>
            <a:pPr algn="just">
              <a:buNone/>
            </a:pPr>
            <a:r>
              <a:rPr lang="en-US" dirty="0" err="1"/>
              <a:t>Tabel</a:t>
            </a:r>
            <a:r>
              <a:rPr lang="en-US" dirty="0"/>
              <a:t> 3.5 </a:t>
            </a:r>
            <a:r>
              <a:rPr lang="en-US" dirty="0" err="1"/>
              <a:t>Pencetakan</a:t>
            </a:r>
            <a:r>
              <a:rPr lang="en-US" dirty="0"/>
              <a:t> KTP-</a:t>
            </a:r>
            <a:r>
              <a:rPr lang="en-US" dirty="0" err="1"/>
              <a:t>el</a:t>
            </a:r>
            <a:r>
              <a:rPr lang="en-US" dirty="0"/>
              <a:t> PRR …………………………………………………………………………	44</a:t>
            </a:r>
          </a:p>
          <a:p>
            <a:pPr algn="just">
              <a:buNone/>
            </a:pPr>
            <a:r>
              <a:rPr lang="en-US" dirty="0" err="1"/>
              <a:t>Tabel</a:t>
            </a:r>
            <a:r>
              <a:rPr lang="en-US" dirty="0"/>
              <a:t> 3.6 </a:t>
            </a:r>
            <a:r>
              <a:rPr lang="en-US" dirty="0" err="1"/>
              <a:t>Pencetakan</a:t>
            </a:r>
            <a:r>
              <a:rPr lang="en-US" dirty="0"/>
              <a:t> KTP-</a:t>
            </a:r>
            <a:r>
              <a:rPr lang="en-US" dirty="0" err="1"/>
              <a:t>el</a:t>
            </a:r>
            <a:r>
              <a:rPr lang="en-US" dirty="0"/>
              <a:t> </a:t>
            </a:r>
            <a:r>
              <a:rPr lang="en-US" dirty="0" err="1"/>
              <a:t>Penggantian</a:t>
            </a:r>
            <a:r>
              <a:rPr lang="en-US" dirty="0"/>
              <a:t> ……………………………………………………………	44</a:t>
            </a:r>
            <a:endParaRPr lang="id-ID" dirty="0"/>
          </a:p>
          <a:p>
            <a:pPr algn="just">
              <a:buNone/>
            </a:pPr>
            <a:r>
              <a:rPr lang="id-ID" dirty="0"/>
              <a:t>Tabel 3.</a:t>
            </a:r>
            <a:r>
              <a:rPr lang="en-US" dirty="0"/>
              <a:t>7</a:t>
            </a:r>
            <a:r>
              <a:rPr lang="id-ID" dirty="0"/>
              <a:t> Kepemilikan Akta Lahir Usia 0-18 Tahun ..................................................	4</a:t>
            </a:r>
            <a:r>
              <a:rPr lang="en-US" dirty="0"/>
              <a:t>5</a:t>
            </a:r>
            <a:endParaRPr lang="id-ID" dirty="0"/>
          </a:p>
          <a:p>
            <a:pPr algn="just">
              <a:buNone/>
            </a:pPr>
            <a:r>
              <a:rPr lang="id-ID" dirty="0"/>
              <a:t>Tabel 3.</a:t>
            </a:r>
            <a:r>
              <a:rPr lang="en-US" dirty="0"/>
              <a:t>8</a:t>
            </a:r>
            <a:r>
              <a:rPr lang="id-ID" dirty="0"/>
              <a:t> Kepemilikan Akta Perkawinan ..................................................................	4</a:t>
            </a:r>
            <a:r>
              <a:rPr lang="en-US" dirty="0"/>
              <a:t>7</a:t>
            </a:r>
            <a:endParaRPr lang="id-ID" dirty="0"/>
          </a:p>
          <a:p>
            <a:pPr algn="just">
              <a:buNone/>
            </a:pPr>
            <a:r>
              <a:rPr lang="id-ID" dirty="0"/>
              <a:t>Tabel 3.</a:t>
            </a:r>
            <a:r>
              <a:rPr lang="en-US" dirty="0"/>
              <a:t>9</a:t>
            </a:r>
            <a:r>
              <a:rPr lang="id-ID" dirty="0"/>
              <a:t> Kepemilikan Akta Perceraian .....................................................................	</a:t>
            </a:r>
            <a:r>
              <a:rPr lang="en-US" dirty="0"/>
              <a:t>49</a:t>
            </a:r>
            <a:endParaRPr lang="id-ID" dirty="0"/>
          </a:p>
          <a:p>
            <a:pPr algn="just">
              <a:buNone/>
            </a:pPr>
            <a:r>
              <a:rPr lang="id-ID" dirty="0"/>
              <a:t>Tabel 3.</a:t>
            </a:r>
            <a:r>
              <a:rPr lang="en-US" dirty="0"/>
              <a:t>10 </a:t>
            </a:r>
            <a:r>
              <a:rPr lang="en-US" dirty="0" err="1"/>
              <a:t>Kepemilikan</a:t>
            </a:r>
            <a:r>
              <a:rPr lang="en-US" dirty="0"/>
              <a:t> </a:t>
            </a:r>
            <a:r>
              <a:rPr lang="id-ID" dirty="0"/>
              <a:t>Akta Kematian Tahun </a:t>
            </a:r>
            <a:r>
              <a:rPr lang="en-US" dirty="0"/>
              <a:t>2022</a:t>
            </a:r>
            <a:r>
              <a:rPr lang="id-ID" dirty="0"/>
              <a:t>…</a:t>
            </a:r>
            <a:r>
              <a:rPr lang="en-US" dirty="0"/>
              <a:t>………….</a:t>
            </a:r>
            <a:r>
              <a:rPr lang="id-ID" dirty="0"/>
              <a:t>...................................	5</a:t>
            </a:r>
            <a:r>
              <a:rPr lang="en-US" dirty="0"/>
              <a:t>1</a:t>
            </a:r>
            <a:endParaRPr lang="id-ID" dirty="0"/>
          </a:p>
          <a:p>
            <a:pPr algn="just">
              <a:buNone/>
            </a:pPr>
            <a:r>
              <a:rPr lang="id-ID" dirty="0"/>
              <a:t>Tabel 3.</a:t>
            </a:r>
            <a:r>
              <a:rPr lang="en-US" dirty="0"/>
              <a:t>11</a:t>
            </a:r>
            <a:r>
              <a:rPr lang="id-ID" dirty="0"/>
              <a:t> Kepemilikan Akta Kematian</a:t>
            </a:r>
            <a:r>
              <a:rPr lang="en-US" dirty="0"/>
              <a:t> </a:t>
            </a:r>
            <a:r>
              <a:rPr lang="en-US" dirty="0" err="1"/>
              <a:t>Tahun</a:t>
            </a:r>
            <a:r>
              <a:rPr lang="en-US" dirty="0"/>
              <a:t> 2018-2022</a:t>
            </a:r>
            <a:r>
              <a:rPr lang="id-ID" dirty="0"/>
              <a:t>..........................................	5</a:t>
            </a:r>
            <a:r>
              <a:rPr lang="en-US" dirty="0"/>
              <a:t>2</a:t>
            </a:r>
            <a:endParaRPr lang="id-ID" dirty="0"/>
          </a:p>
          <a:p>
            <a:pPr algn="just">
              <a:buNone/>
            </a:pPr>
            <a:r>
              <a:rPr lang="id-ID" dirty="0"/>
              <a:t>Tabel 3.</a:t>
            </a:r>
            <a:r>
              <a:rPr lang="en-US" dirty="0"/>
              <a:t>12</a:t>
            </a:r>
            <a:r>
              <a:rPr lang="id-ID" dirty="0"/>
              <a:t>  KIA Per Jenis Kelamin ...............................................................................	5</a:t>
            </a:r>
            <a:r>
              <a:rPr lang="en-US" dirty="0"/>
              <a:t>3</a:t>
            </a:r>
            <a:endParaRPr lang="id-ID" dirty="0"/>
          </a:p>
          <a:p>
            <a:pPr algn="just">
              <a:buNone/>
            </a:pPr>
            <a:r>
              <a:rPr lang="id-ID" dirty="0"/>
              <a:t>Tabel 3.1</a:t>
            </a:r>
            <a:r>
              <a:rPr lang="en-US" dirty="0"/>
              <a:t>3</a:t>
            </a:r>
            <a:r>
              <a:rPr lang="id-ID" dirty="0"/>
              <a:t> Belum Memiliki KIA .................................................................................	5</a:t>
            </a:r>
            <a:r>
              <a:rPr lang="en-US" dirty="0"/>
              <a:t>3</a:t>
            </a:r>
            <a:endParaRPr lang="id-ID" dirty="0"/>
          </a:p>
        </p:txBody>
      </p:sp>
      <p:sp>
        <p:nvSpPr>
          <p:cNvPr id="11" name="TextBox 10"/>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2" name="Straight Connector 11"/>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a:solidFill>
                  <a:srgbClr val="FFFFFF"/>
                </a:solidFill>
                <a:latin typeface="Tahoma" pitchFamily="34" charset="0"/>
                <a:ea typeface="Tahoma" pitchFamily="34" charset="0"/>
                <a:cs typeface="Tahoma" pitchFamily="34" charset="0"/>
              </a:rPr>
              <a:t>vi</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60512" y="836712"/>
            <a:ext cx="3384376" cy="4790082"/>
          </a:xfrm>
          <a:prstGeom prst="rect">
            <a:avLst/>
          </a:prstGeom>
          <a:noFill/>
        </p:spPr>
        <p:txBody>
          <a:bodyPr wrap="square" lIns="80316" tIns="40158" rIns="80316" bIns="40158" rtlCol="0">
            <a:spAutoFit/>
          </a:bodyPr>
          <a:lstStyle/>
          <a:p>
            <a:pPr algn="just"/>
            <a:r>
              <a:rPr lang="id-ID" dirty="0"/>
              <a:t>Sampai tahun 202</a:t>
            </a:r>
            <a:r>
              <a:rPr lang="en-US" dirty="0"/>
              <a:t>2</a:t>
            </a:r>
            <a:r>
              <a:rPr lang="id-ID" dirty="0"/>
              <a:t> terdapat </a:t>
            </a:r>
            <a:r>
              <a:rPr lang="en-US" dirty="0"/>
              <a:t>5.284</a:t>
            </a:r>
            <a:r>
              <a:rPr lang="id-ID" dirty="0"/>
              <a:t> Pelaporan Kematian di Kabupaten Banggai berdasarkan table dan diagram di samping yang menujukan pergerakan akumulasi kepemilikan Akta Kematian masih jauh rendah jika kita bandingkan dengan Jumlah Penduduk Kabupaten Banggai yang pada Tahun 202</a:t>
            </a:r>
            <a:r>
              <a:rPr lang="en-US" dirty="0"/>
              <a:t>2</a:t>
            </a:r>
            <a:r>
              <a:rPr lang="id-ID" dirty="0"/>
              <a:t> itu mencapai </a:t>
            </a:r>
            <a:r>
              <a:rPr lang="en-US" dirty="0"/>
              <a:t>370.518 </a:t>
            </a:r>
            <a:r>
              <a:rPr lang="id-ID" dirty="0"/>
              <a:t>Jiwa. Akumulasi sampai pada tahun 20</a:t>
            </a:r>
            <a:r>
              <a:rPr lang="en-US" dirty="0"/>
              <a:t>21 </a:t>
            </a:r>
            <a:r>
              <a:rPr lang="id-ID" dirty="0"/>
              <a:t> kepemilikan dokumen Akta Kematian berjumlah </a:t>
            </a:r>
            <a:r>
              <a:rPr lang="en-US" dirty="0"/>
              <a:t>5.718</a:t>
            </a:r>
            <a:r>
              <a:rPr lang="id-ID" dirty="0"/>
              <a:t> Akta Kematian berarti terjadi peningkatan pelaporan pembuatan akta kematian di tahun 2o2</a:t>
            </a:r>
            <a:r>
              <a:rPr lang="en-US" dirty="0"/>
              <a:t>2</a:t>
            </a:r>
            <a:r>
              <a:rPr lang="id-ID" dirty="0"/>
              <a:t> berjumlah </a:t>
            </a:r>
            <a:r>
              <a:rPr lang="en-US" dirty="0"/>
              <a:t>1.901</a:t>
            </a:r>
            <a:r>
              <a:rPr lang="id-ID" dirty="0"/>
              <a:t> Pembuatan Akta Kematian.</a:t>
            </a:r>
          </a:p>
        </p:txBody>
      </p:sp>
      <p:sp>
        <p:nvSpPr>
          <p:cNvPr id="13" name="TextBox 12"/>
          <p:cNvSpPr txBox="1"/>
          <p:nvPr/>
        </p:nvSpPr>
        <p:spPr>
          <a:xfrm>
            <a:off x="6105128" y="881473"/>
            <a:ext cx="1019358" cy="342710"/>
          </a:xfrm>
          <a:prstGeom prst="rect">
            <a:avLst/>
          </a:prstGeom>
          <a:noFill/>
        </p:spPr>
        <p:txBody>
          <a:bodyPr wrap="none" lIns="80316" tIns="40158" rIns="80316" bIns="40158" rtlCol="0">
            <a:spAutoFit/>
          </a:bodyPr>
          <a:lstStyle/>
          <a:p>
            <a:r>
              <a:rPr lang="id-ID" dirty="0"/>
              <a:t>Tabel 3.</a:t>
            </a:r>
            <a:r>
              <a:rPr lang="en-US" dirty="0"/>
              <a:t>11</a:t>
            </a:r>
            <a:endParaRPr lang="id-ID" dirty="0"/>
          </a:p>
        </p:txBody>
      </p:sp>
      <p:sp>
        <p:nvSpPr>
          <p:cNvPr id="14" name="TextBox 13"/>
          <p:cNvSpPr txBox="1"/>
          <p:nvPr/>
        </p:nvSpPr>
        <p:spPr>
          <a:xfrm>
            <a:off x="5874847" y="5688679"/>
            <a:ext cx="1257629" cy="342710"/>
          </a:xfrm>
          <a:prstGeom prst="rect">
            <a:avLst/>
          </a:prstGeom>
          <a:noFill/>
        </p:spPr>
        <p:txBody>
          <a:bodyPr wrap="none" lIns="80316" tIns="40158" rIns="80316" bIns="40158" rtlCol="0">
            <a:spAutoFit/>
          </a:bodyPr>
          <a:lstStyle/>
          <a:p>
            <a:r>
              <a:rPr lang="id-ID" dirty="0"/>
              <a:t>Gambar 3.</a:t>
            </a:r>
            <a:r>
              <a:rPr lang="en-US" dirty="0"/>
              <a:t>11</a:t>
            </a:r>
            <a:endParaRPr lang="id-ID" dirty="0"/>
          </a:p>
        </p:txBody>
      </p:sp>
      <p:pic>
        <p:nvPicPr>
          <p:cNvPr id="2" name="Picture 1">
            <a:extLst>
              <a:ext uri="{FF2B5EF4-FFF2-40B4-BE49-F238E27FC236}">
                <a16:creationId xmlns:a16="http://schemas.microsoft.com/office/drawing/2014/main" id="{36DC9BF1-D744-9710-BC8D-0E847E5379AB}"/>
              </a:ext>
            </a:extLst>
          </p:cNvPr>
          <p:cNvPicPr>
            <a:picLocks noChangeAspect="1"/>
          </p:cNvPicPr>
          <p:nvPr/>
        </p:nvPicPr>
        <p:blipFill>
          <a:blip r:embed="rId2"/>
          <a:stretch>
            <a:fillRect/>
          </a:stretch>
        </p:blipFill>
        <p:spPr>
          <a:xfrm>
            <a:off x="4034953" y="1297810"/>
            <a:ext cx="5280660" cy="1531620"/>
          </a:xfrm>
          <a:prstGeom prst="rect">
            <a:avLst/>
          </a:prstGeom>
        </p:spPr>
      </p:pic>
      <p:graphicFrame>
        <p:nvGraphicFramePr>
          <p:cNvPr id="3" name="Chart 2">
            <a:extLst>
              <a:ext uri="{FF2B5EF4-FFF2-40B4-BE49-F238E27FC236}">
                <a16:creationId xmlns:a16="http://schemas.microsoft.com/office/drawing/2014/main" id="{03580454-2B50-EA6B-72CD-5A23106BA4FA}"/>
              </a:ext>
            </a:extLst>
          </p:cNvPr>
          <p:cNvGraphicFramePr>
            <a:graphicFrameLocks/>
          </p:cNvGraphicFramePr>
          <p:nvPr>
            <p:extLst>
              <p:ext uri="{D42A27DB-BD31-4B8C-83A1-F6EECF244321}">
                <p14:modId xmlns:p14="http://schemas.microsoft.com/office/powerpoint/2010/main" val="2920418528"/>
              </p:ext>
            </p:extLst>
          </p:nvPr>
        </p:nvGraphicFramePr>
        <p:xfrm>
          <a:off x="4232920" y="3028535"/>
          <a:ext cx="4572000" cy="280416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D0B2B0EC-A21D-A85A-2B00-37B8189CA817}"/>
              </a:ext>
            </a:extLst>
          </p:cNvPr>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5" name="Straight Connector 4">
            <a:extLst>
              <a:ext uri="{FF2B5EF4-FFF2-40B4-BE49-F238E27FC236}">
                <a16:creationId xmlns:a16="http://schemas.microsoft.com/office/drawing/2014/main" id="{AB87624C-35F1-4E2E-D5F0-32E517D684F1}"/>
              </a:ext>
            </a:extLst>
          </p:cNvPr>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69E787F-602A-C947-A11F-8223B073413F}"/>
              </a:ext>
            </a:extLst>
          </p:cNvPr>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Oval 16">
            <a:extLst>
              <a:ext uri="{FF2B5EF4-FFF2-40B4-BE49-F238E27FC236}">
                <a16:creationId xmlns:a16="http://schemas.microsoft.com/office/drawing/2014/main" id="{09629B70-2118-5C29-7C70-05CD85FB712E}"/>
              </a:ext>
            </a:extLst>
          </p:cNvPr>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a:solidFill>
                  <a:srgbClr val="FFFFFF"/>
                </a:solidFill>
                <a:latin typeface="Tahoma" pitchFamily="34" charset="0"/>
                <a:ea typeface="Tahoma" pitchFamily="34" charset="0"/>
                <a:cs typeface="Tahoma" pitchFamily="34" charset="0"/>
              </a:rPr>
              <a:t>52</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0521" y="480102"/>
            <a:ext cx="5223370" cy="358099"/>
          </a:xfrm>
          <a:prstGeom prst="rect">
            <a:avLst/>
          </a:prstGeom>
          <a:noFill/>
        </p:spPr>
        <p:txBody>
          <a:bodyPr wrap="square" lIns="80316" tIns="40158" rIns="80316" bIns="40158" rtlCol="0">
            <a:spAutoFit/>
          </a:bodyPr>
          <a:lstStyle/>
          <a:p>
            <a:r>
              <a:rPr lang="id-ID" sz="1800" b="1" dirty="0"/>
              <a:t>7. Kepemilikan Kartu Identitas Anak</a:t>
            </a:r>
          </a:p>
        </p:txBody>
      </p:sp>
      <p:sp>
        <p:nvSpPr>
          <p:cNvPr id="6" name="TextBox 5"/>
          <p:cNvSpPr txBox="1"/>
          <p:nvPr/>
        </p:nvSpPr>
        <p:spPr>
          <a:xfrm>
            <a:off x="1650870" y="980728"/>
            <a:ext cx="7744997" cy="604320"/>
          </a:xfrm>
          <a:prstGeom prst="rect">
            <a:avLst/>
          </a:prstGeom>
          <a:noFill/>
        </p:spPr>
        <p:txBody>
          <a:bodyPr wrap="square" lIns="80316" tIns="40158" rIns="80316" bIns="40158" rtlCol="0">
            <a:spAutoFit/>
          </a:bodyPr>
          <a:lstStyle/>
          <a:p>
            <a:r>
              <a:rPr lang="id-ID" dirty="0"/>
              <a:t>Table dibawah menunjukan progres kepemilikan KIA untuk anak Usia 0-16 Tahun yang di Bagi berdasarkan Jenis Kelamin dan Jumlah yang belum memiliki KIA</a:t>
            </a:r>
          </a:p>
        </p:txBody>
      </p:sp>
      <p:sp>
        <p:nvSpPr>
          <p:cNvPr id="11" name="TextBox 10"/>
          <p:cNvSpPr txBox="1"/>
          <p:nvPr/>
        </p:nvSpPr>
        <p:spPr>
          <a:xfrm>
            <a:off x="1712640" y="6021288"/>
            <a:ext cx="3222013" cy="342710"/>
          </a:xfrm>
          <a:prstGeom prst="rect">
            <a:avLst/>
          </a:prstGeom>
          <a:noFill/>
        </p:spPr>
        <p:txBody>
          <a:bodyPr wrap="none" lIns="80316" tIns="40158" rIns="80316" bIns="40158" rtlCol="0">
            <a:spAutoFit/>
          </a:bodyPr>
          <a:lstStyle/>
          <a:p>
            <a:r>
              <a:rPr lang="id-ID" dirty="0"/>
              <a:t>Tabel 3.</a:t>
            </a:r>
            <a:r>
              <a:rPr lang="en-US" dirty="0"/>
              <a:t>12</a:t>
            </a:r>
            <a:r>
              <a:rPr lang="id-ID" dirty="0"/>
              <a:t>  KIA Per Jenis Kelamin</a:t>
            </a:r>
          </a:p>
        </p:txBody>
      </p:sp>
      <p:sp>
        <p:nvSpPr>
          <p:cNvPr id="12" name="TextBox 11"/>
          <p:cNvSpPr txBox="1"/>
          <p:nvPr/>
        </p:nvSpPr>
        <p:spPr>
          <a:xfrm>
            <a:off x="5913620" y="6066537"/>
            <a:ext cx="3032795" cy="342710"/>
          </a:xfrm>
          <a:prstGeom prst="rect">
            <a:avLst/>
          </a:prstGeom>
          <a:noFill/>
        </p:spPr>
        <p:txBody>
          <a:bodyPr wrap="none" lIns="80316" tIns="40158" rIns="80316" bIns="40158" rtlCol="0">
            <a:spAutoFit/>
          </a:bodyPr>
          <a:lstStyle/>
          <a:p>
            <a:r>
              <a:rPr lang="id-ID" dirty="0"/>
              <a:t>Tabel 3.1</a:t>
            </a:r>
            <a:r>
              <a:rPr lang="en-US" dirty="0"/>
              <a:t>3</a:t>
            </a:r>
            <a:r>
              <a:rPr lang="id-ID" dirty="0"/>
              <a:t> Belum Memiliki KIA</a:t>
            </a:r>
          </a:p>
        </p:txBody>
      </p:sp>
      <p:pic>
        <p:nvPicPr>
          <p:cNvPr id="2" name="Picture 1">
            <a:extLst>
              <a:ext uri="{FF2B5EF4-FFF2-40B4-BE49-F238E27FC236}">
                <a16:creationId xmlns:a16="http://schemas.microsoft.com/office/drawing/2014/main" id="{1B1CEDC4-8B26-DDDB-917F-8C4246A5AAD1}"/>
              </a:ext>
            </a:extLst>
          </p:cNvPr>
          <p:cNvPicPr>
            <a:picLocks noChangeAspect="1"/>
          </p:cNvPicPr>
          <p:nvPr/>
        </p:nvPicPr>
        <p:blipFill>
          <a:blip r:embed="rId2"/>
          <a:stretch>
            <a:fillRect/>
          </a:stretch>
        </p:blipFill>
        <p:spPr>
          <a:xfrm>
            <a:off x="1198240" y="1643154"/>
            <a:ext cx="4114800" cy="4389120"/>
          </a:xfrm>
          <a:prstGeom prst="rect">
            <a:avLst/>
          </a:prstGeom>
        </p:spPr>
      </p:pic>
      <p:pic>
        <p:nvPicPr>
          <p:cNvPr id="3" name="Picture 2">
            <a:extLst>
              <a:ext uri="{FF2B5EF4-FFF2-40B4-BE49-F238E27FC236}">
                <a16:creationId xmlns:a16="http://schemas.microsoft.com/office/drawing/2014/main" id="{B608681B-CF7B-AA16-42C1-419C89ABCDE1}"/>
              </a:ext>
            </a:extLst>
          </p:cNvPr>
          <p:cNvPicPr>
            <a:picLocks noChangeAspect="1"/>
          </p:cNvPicPr>
          <p:nvPr/>
        </p:nvPicPr>
        <p:blipFill>
          <a:blip r:embed="rId3"/>
          <a:stretch>
            <a:fillRect/>
          </a:stretch>
        </p:blipFill>
        <p:spPr>
          <a:xfrm>
            <a:off x="5385048" y="1628800"/>
            <a:ext cx="4221480" cy="4389120"/>
          </a:xfrm>
          <a:prstGeom prst="rect">
            <a:avLst/>
          </a:prstGeom>
        </p:spPr>
      </p:pic>
      <p:sp>
        <p:nvSpPr>
          <p:cNvPr id="4" name="TextBox 3">
            <a:extLst>
              <a:ext uri="{FF2B5EF4-FFF2-40B4-BE49-F238E27FC236}">
                <a16:creationId xmlns:a16="http://schemas.microsoft.com/office/drawing/2014/main" id="{3A5EAF39-A525-E9F5-2507-6D9407EA8E29}"/>
              </a:ext>
            </a:extLst>
          </p:cNvPr>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7" name="Straight Connector 6">
            <a:extLst>
              <a:ext uri="{FF2B5EF4-FFF2-40B4-BE49-F238E27FC236}">
                <a16:creationId xmlns:a16="http://schemas.microsoft.com/office/drawing/2014/main" id="{18F9DECD-A7D9-CCEB-817F-F9E9EB86E96A}"/>
              </a:ext>
            </a:extLst>
          </p:cNvPr>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361DD06-3BAF-C7A8-7421-3DFB4CB5A927}"/>
              </a:ext>
            </a:extLst>
          </p:cNvPr>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Oval 16">
            <a:extLst>
              <a:ext uri="{FF2B5EF4-FFF2-40B4-BE49-F238E27FC236}">
                <a16:creationId xmlns:a16="http://schemas.microsoft.com/office/drawing/2014/main" id="{433A4412-EE61-1544-9799-308A3ECD82C1}"/>
              </a:ext>
            </a:extLst>
          </p:cNvPr>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5</a:t>
            </a:r>
            <a:r>
              <a:rPr lang="en-US" sz="1300" b="1" dirty="0">
                <a:solidFill>
                  <a:srgbClr val="FFFFFF"/>
                </a:solidFill>
                <a:latin typeface="Tahoma" pitchFamily="34" charset="0"/>
                <a:ea typeface="Tahoma" pitchFamily="34" charset="0"/>
                <a:cs typeface="Tahoma" pitchFamily="34" charset="0"/>
              </a:rPr>
              <a:t>3</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0063" y="1144591"/>
            <a:ext cx="8345385" cy="4790082"/>
          </a:xfrm>
          <a:prstGeom prst="rect">
            <a:avLst/>
          </a:prstGeom>
          <a:noFill/>
        </p:spPr>
        <p:txBody>
          <a:bodyPr wrap="square" lIns="80316" tIns="40158" rIns="80316" bIns="40158" rtlCol="0">
            <a:spAutoFit/>
          </a:bodyPr>
          <a:lstStyle/>
          <a:p>
            <a:pPr algn="just"/>
            <a:r>
              <a:rPr lang="id-ID" dirty="0"/>
              <a:t>Administrasi kependudukan adalah rangkaian kegiatan penataan dan penertiban dokumen data kependudukan melalui pendaftaran penduduk dan pencatatan sipil, pengelolaan informasi administrasi kependudukan serta pendayagunaan hasilnya untuk pelayanan publik dan pembangunan sektor lain. Administrasi kependudukan diarahkan untuk memenuhi hak azasi setiap orang di bidang administrasi kependudukan tanpa diskriminasi melalui pelayanan publik yang profesional.</a:t>
            </a:r>
          </a:p>
          <a:p>
            <a:pPr algn="just"/>
            <a:r>
              <a:rPr lang="id-ID" dirty="0"/>
              <a:t>Sementara itu pertumbuhan penduduk merupakan salah satu sumber daya ekonomi yang konstruktif, yang memiliki arti bahwa pada suatu pihak sumberdaya manusia dipandang sebagai modal kekuatan, namun dilain pihak dapat menjadi hambatan terhadap pelaksanaan pembangunan Nasional, khususnya dilihat dari segi pembangunan ekonomi sebagai modal atau potensi.</a:t>
            </a:r>
          </a:p>
          <a:p>
            <a:pPr algn="just"/>
            <a:r>
              <a:rPr lang="id-ID" dirty="0"/>
              <a:t>Kepadatan penduduk Kabupaten Banggai berdasarkan geografis, komposisinya tidaklah merata. Kepadatan masing-masing kecamatan, dapat dilihat menurut wilayah administratif, geografis, keadaan sosial, ekonomi dan faktor demografi. Faktor penyebab kepadatan penduduk Kabupaten Banggai adalah karena berpindahnya penduduk dari desa kekota yang diakibatkan oleh minimnya fasilitas di pedesaan. Keadaan seperti di atas haruslah diantisipasi agar tidak terjadi penumpukan penduduk hanya pada suatu kawasan tertentu saja di Wilayah Kabupaten Banggai.</a:t>
            </a:r>
          </a:p>
        </p:txBody>
      </p:sp>
      <p:sp>
        <p:nvSpPr>
          <p:cNvPr id="6" name="Title 1"/>
          <p:cNvSpPr>
            <a:spLocks noGrp="1"/>
          </p:cNvSpPr>
          <p:nvPr>
            <p:ph type="title"/>
          </p:nvPr>
        </p:nvSpPr>
        <p:spPr>
          <a:xfrm>
            <a:off x="632520" y="141804"/>
            <a:ext cx="6844416" cy="749772"/>
          </a:xfrm>
        </p:spPr>
        <p:txBody>
          <a:bodyPr>
            <a:normAutofit/>
          </a:bodyPr>
          <a:lstStyle/>
          <a:p>
            <a:r>
              <a:rPr lang="id-ID" sz="3500" b="1" dirty="0">
                <a:latin typeface="Lucida Handwriting" pitchFamily="66" charset="0"/>
              </a:rPr>
              <a:t>BAB III PENUTUP</a:t>
            </a:r>
            <a:endParaRPr lang="id-ID" sz="3500" dirty="0"/>
          </a:p>
        </p:txBody>
      </p:sp>
      <p:sp>
        <p:nvSpPr>
          <p:cNvPr id="2" name="TextBox 1">
            <a:extLst>
              <a:ext uri="{FF2B5EF4-FFF2-40B4-BE49-F238E27FC236}">
                <a16:creationId xmlns:a16="http://schemas.microsoft.com/office/drawing/2014/main" id="{67805BEC-0B54-5A0A-59CD-1F3015673984}"/>
              </a:ext>
            </a:extLst>
          </p:cNvPr>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3" name="Straight Connector 2">
            <a:extLst>
              <a:ext uri="{FF2B5EF4-FFF2-40B4-BE49-F238E27FC236}">
                <a16:creationId xmlns:a16="http://schemas.microsoft.com/office/drawing/2014/main" id="{7ED36048-7C81-47AC-635C-19D5EBE1988F}"/>
              </a:ext>
            </a:extLst>
          </p:cNvPr>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C8DF56E-7757-B076-1DD6-47DB885A954F}"/>
              </a:ext>
            </a:extLst>
          </p:cNvPr>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Oval 16">
            <a:extLst>
              <a:ext uri="{FF2B5EF4-FFF2-40B4-BE49-F238E27FC236}">
                <a16:creationId xmlns:a16="http://schemas.microsoft.com/office/drawing/2014/main" id="{26FF8DA8-557F-BDD6-CEAD-7B79911F5B70}"/>
              </a:ext>
            </a:extLst>
          </p:cNvPr>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a:solidFill>
                  <a:srgbClr val="FFFFFF"/>
                </a:solidFill>
                <a:latin typeface="Tahoma" pitchFamily="34" charset="0"/>
                <a:ea typeface="Tahoma" pitchFamily="34" charset="0"/>
                <a:cs typeface="Tahoma" pitchFamily="34" charset="0"/>
              </a:rPr>
              <a:t>54</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30600" y="685841"/>
            <a:ext cx="8345385" cy="2173981"/>
          </a:xfrm>
          <a:prstGeom prst="rect">
            <a:avLst/>
          </a:prstGeom>
          <a:noFill/>
        </p:spPr>
        <p:txBody>
          <a:bodyPr wrap="square" lIns="80316" tIns="40158" rIns="80316" bIns="40158" rtlCol="0">
            <a:spAutoFit/>
          </a:bodyPr>
          <a:lstStyle/>
          <a:p>
            <a:pPr algn="just"/>
            <a:r>
              <a:rPr lang="id-ID" dirty="0"/>
              <a:t>Adapun salah satu maksud dari penyusunan Buku Profil Kependudukan Kabupaten Banggai ini adalah untuk memberikan gambaran keadaan dan juga merupakan salah satu media informasi dari Dinas Kependudukan dan Pencatatan Sipil Kabupaten Banggai dalam menyajikan data dan informasi kependudukan per tahun dari Kabupaten Banggai, selainjuga sebagai sarana untuk mempublikasi-kan gambaran tugas-tugas pelayanan yang diembannya sebagai pelayan masyarakat. Dengan kata lain Buku Profil Kependudukan ini juga menjadi potret dari Dinas Kependudukan dan Pencatatan Sipil Kabupaten Banggai selama setahun masa pelayanannya kepada masyarakat.</a:t>
            </a:r>
          </a:p>
        </p:txBody>
      </p:sp>
      <p:pic>
        <p:nvPicPr>
          <p:cNvPr id="8" name="Picture 7" descr="salodik.jpg"/>
          <p:cNvPicPr>
            <a:picLocks noChangeAspect="1"/>
          </p:cNvPicPr>
          <p:nvPr/>
        </p:nvPicPr>
        <p:blipFill>
          <a:blip r:embed="rId2" cstate="print"/>
          <a:stretch>
            <a:fillRect/>
          </a:stretch>
        </p:blipFill>
        <p:spPr>
          <a:xfrm>
            <a:off x="1280592" y="2980913"/>
            <a:ext cx="8208912" cy="3483387"/>
          </a:xfrm>
          <a:prstGeom prst="rect">
            <a:avLst/>
          </a:prstGeom>
        </p:spPr>
      </p:pic>
      <p:sp>
        <p:nvSpPr>
          <p:cNvPr id="9" name="TextBox 8"/>
          <p:cNvSpPr txBox="1"/>
          <p:nvPr/>
        </p:nvSpPr>
        <p:spPr>
          <a:xfrm>
            <a:off x="1208584" y="6165304"/>
            <a:ext cx="5180905" cy="353943"/>
          </a:xfrm>
          <a:prstGeom prst="rect">
            <a:avLst/>
          </a:prstGeom>
          <a:noFill/>
        </p:spPr>
        <p:txBody>
          <a:bodyPr wrap="none" rtlCol="0">
            <a:spAutoFit/>
          </a:bodyPr>
          <a:lstStyle/>
          <a:p>
            <a:r>
              <a:rPr lang="id-ID" i="1" dirty="0">
                <a:solidFill>
                  <a:schemeClr val="bg1"/>
                </a:solidFill>
              </a:rPr>
              <a:t>Wisata Salodik Kecamatan Luwuk Utara Kab.Banggai</a:t>
            </a:r>
          </a:p>
        </p:txBody>
      </p:sp>
      <p:sp>
        <p:nvSpPr>
          <p:cNvPr id="2" name="TextBox 1">
            <a:extLst>
              <a:ext uri="{FF2B5EF4-FFF2-40B4-BE49-F238E27FC236}">
                <a16:creationId xmlns:a16="http://schemas.microsoft.com/office/drawing/2014/main" id="{528B35D6-07BB-FF2F-F564-B605CDC33EA1}"/>
              </a:ext>
            </a:extLst>
          </p:cNvPr>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3" name="Straight Connector 2">
            <a:extLst>
              <a:ext uri="{FF2B5EF4-FFF2-40B4-BE49-F238E27FC236}">
                <a16:creationId xmlns:a16="http://schemas.microsoft.com/office/drawing/2014/main" id="{52392E6E-3D96-870A-4349-81E42E50A09A}"/>
              </a:ext>
            </a:extLst>
          </p:cNvPr>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30CC2D8-D902-05CB-9D9D-9F2F7EFF6BEB}"/>
              </a:ext>
            </a:extLst>
          </p:cNvPr>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Oval 16">
            <a:extLst>
              <a:ext uri="{FF2B5EF4-FFF2-40B4-BE49-F238E27FC236}">
                <a16:creationId xmlns:a16="http://schemas.microsoft.com/office/drawing/2014/main" id="{D2B245D9-0627-5ECC-84A9-308F83BD1EA6}"/>
              </a:ext>
            </a:extLst>
          </p:cNvPr>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5</a:t>
            </a:r>
            <a:r>
              <a:rPr lang="en-US" sz="1300" b="1" dirty="0">
                <a:solidFill>
                  <a:srgbClr val="FFFFFF"/>
                </a:solidFill>
                <a:latin typeface="Tahoma" pitchFamily="34" charset="0"/>
                <a:ea typeface="Tahoma" pitchFamily="34" charset="0"/>
                <a:cs typeface="Tahoma" pitchFamily="34" charset="0"/>
              </a:rPr>
              <a:t>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482" y="205785"/>
            <a:ext cx="6484184" cy="749772"/>
          </a:xfrm>
        </p:spPr>
        <p:txBody>
          <a:bodyPr>
            <a:normAutofit fontScale="90000"/>
          </a:bodyPr>
          <a:lstStyle/>
          <a:p>
            <a:r>
              <a:rPr lang="id-ID" dirty="0"/>
              <a:t>Daftar Gambar</a:t>
            </a:r>
          </a:p>
        </p:txBody>
      </p:sp>
      <p:sp>
        <p:nvSpPr>
          <p:cNvPr id="6" name="Content Placeholder 2"/>
          <p:cNvSpPr>
            <a:spLocks noGrp="1"/>
          </p:cNvSpPr>
          <p:nvPr>
            <p:ph idx="1"/>
          </p:nvPr>
        </p:nvSpPr>
        <p:spPr>
          <a:xfrm>
            <a:off x="750288" y="1097313"/>
            <a:ext cx="8945772" cy="5280634"/>
          </a:xfrm>
        </p:spPr>
        <p:txBody>
          <a:bodyPr>
            <a:noAutofit/>
          </a:bodyPr>
          <a:lstStyle/>
          <a:p>
            <a:pPr algn="just">
              <a:buNone/>
            </a:pPr>
            <a:r>
              <a:rPr lang="id-ID" sz="1700" dirty="0"/>
              <a:t>Gambar 1.1 Peta Kabupaten Banggai ......................................................................................	10</a:t>
            </a:r>
          </a:p>
          <a:p>
            <a:pPr algn="just">
              <a:buNone/>
            </a:pPr>
            <a:r>
              <a:rPr lang="id-ID" sz="1700" dirty="0"/>
              <a:t>Gambar 1.2 Diagram Persentase Penduduk Berdasarkan Kecamatan ..................................	14</a:t>
            </a:r>
          </a:p>
          <a:p>
            <a:pPr algn="just">
              <a:buNone/>
            </a:pPr>
            <a:r>
              <a:rPr lang="id-ID" sz="1700" dirty="0"/>
              <a:t>Gambar 1.3 Diagram </a:t>
            </a:r>
            <a:r>
              <a:rPr lang="en-US" sz="1700" dirty="0" err="1"/>
              <a:t>Jumlah</a:t>
            </a:r>
            <a:r>
              <a:rPr lang="en-US" sz="1700" dirty="0"/>
              <a:t> </a:t>
            </a:r>
            <a:r>
              <a:rPr lang="en-US" sz="1700" dirty="0" err="1"/>
              <a:t>Kepala</a:t>
            </a:r>
            <a:r>
              <a:rPr lang="en-US" sz="1700" dirty="0"/>
              <a:t> </a:t>
            </a:r>
            <a:r>
              <a:rPr lang="en-US" sz="1700" dirty="0" err="1"/>
              <a:t>Keluarga</a:t>
            </a:r>
            <a:endParaRPr lang="id-ID" sz="1700" dirty="0"/>
          </a:p>
          <a:p>
            <a:pPr algn="just">
              <a:buNone/>
            </a:pPr>
            <a:r>
              <a:rPr lang="id-ID" sz="1700" dirty="0"/>
              <a:t>		   berdasarkan Jenis Kelamin ......</a:t>
            </a:r>
            <a:r>
              <a:rPr lang="en-US" sz="1700" dirty="0"/>
              <a:t>..................................</a:t>
            </a:r>
            <a:r>
              <a:rPr lang="id-ID" sz="1700" dirty="0"/>
              <a:t>........</a:t>
            </a:r>
            <a:r>
              <a:rPr lang="en-US" sz="1700" dirty="0"/>
              <a:t>..</a:t>
            </a:r>
            <a:r>
              <a:rPr lang="id-ID" sz="1700" dirty="0"/>
              <a:t>................................	16</a:t>
            </a:r>
          </a:p>
          <a:p>
            <a:pPr algn="just">
              <a:buNone/>
            </a:pPr>
            <a:r>
              <a:rPr lang="id-ID" sz="1700" dirty="0"/>
              <a:t>Gambar 1.4 Diagram </a:t>
            </a:r>
            <a:r>
              <a:rPr lang="en-US" sz="1700" dirty="0" err="1"/>
              <a:t>Jumlah</a:t>
            </a:r>
            <a:r>
              <a:rPr lang="en-US" sz="1700" dirty="0"/>
              <a:t> </a:t>
            </a:r>
            <a:r>
              <a:rPr lang="en-US" sz="1700" dirty="0" err="1"/>
              <a:t>Penduduk</a:t>
            </a:r>
            <a:r>
              <a:rPr lang="en-US" sz="1700" dirty="0"/>
              <a:t> </a:t>
            </a:r>
            <a:r>
              <a:rPr lang="en-US" sz="1700" dirty="0" err="1"/>
              <a:t>berdasarkan</a:t>
            </a:r>
            <a:r>
              <a:rPr lang="en-US" sz="1700" dirty="0"/>
              <a:t> 		</a:t>
            </a:r>
            <a:r>
              <a:rPr lang="id-ID" sz="1700" dirty="0"/>
              <a:t> 		    	   </a:t>
            </a:r>
            <a:r>
              <a:rPr lang="en-US" sz="1700" dirty="0" err="1"/>
              <a:t>Kelompok</a:t>
            </a:r>
            <a:r>
              <a:rPr lang="id-ID" sz="1700" dirty="0"/>
              <a:t> </a:t>
            </a:r>
            <a:r>
              <a:rPr lang="en-US" sz="1700" dirty="0" err="1"/>
              <a:t>Umur</a:t>
            </a:r>
            <a:r>
              <a:rPr lang="en-US" sz="1700" dirty="0"/>
              <a:t>……</a:t>
            </a:r>
            <a:r>
              <a:rPr lang="id-ID" sz="1700" dirty="0"/>
              <a:t>..............................................................................................	1</a:t>
            </a:r>
            <a:r>
              <a:rPr lang="en-US" sz="1700" dirty="0"/>
              <a:t>7</a:t>
            </a:r>
            <a:endParaRPr lang="id-ID" sz="1700" dirty="0"/>
          </a:p>
          <a:p>
            <a:pPr algn="just">
              <a:buNone/>
            </a:pPr>
            <a:r>
              <a:rPr lang="id-ID" sz="1700" dirty="0"/>
              <a:t>Gambar 1.5 Diagram </a:t>
            </a:r>
            <a:r>
              <a:rPr lang="en-US" sz="1700" dirty="0" err="1"/>
              <a:t>Jumlah</a:t>
            </a:r>
            <a:r>
              <a:rPr lang="en-US" sz="1700" dirty="0"/>
              <a:t> </a:t>
            </a:r>
            <a:r>
              <a:rPr lang="en-US" sz="1700" dirty="0" err="1"/>
              <a:t>Penduduk</a:t>
            </a:r>
            <a:r>
              <a:rPr lang="en-US" sz="1700" dirty="0"/>
              <a:t> </a:t>
            </a:r>
            <a:r>
              <a:rPr lang="en-US" sz="1700" dirty="0" err="1"/>
              <a:t>Berdasarkan</a:t>
            </a:r>
            <a:r>
              <a:rPr lang="en-US" sz="1700" dirty="0"/>
              <a:t> </a:t>
            </a:r>
            <a:r>
              <a:rPr lang="en-US" sz="1700" dirty="0" err="1"/>
              <a:t>Hubungan</a:t>
            </a:r>
            <a:r>
              <a:rPr lang="en-US" sz="1700" dirty="0"/>
              <a:t> </a:t>
            </a:r>
            <a:r>
              <a:rPr lang="en-US" sz="1700" dirty="0" err="1"/>
              <a:t>Keluarga</a:t>
            </a:r>
            <a:r>
              <a:rPr lang="id-ID" sz="1700" dirty="0"/>
              <a:t>..........................	19</a:t>
            </a:r>
          </a:p>
          <a:p>
            <a:pPr algn="just">
              <a:buNone/>
            </a:pPr>
            <a:r>
              <a:rPr lang="id-ID" sz="1700" dirty="0"/>
              <a:t>Gambar 1.6 Diagram </a:t>
            </a:r>
            <a:r>
              <a:rPr lang="en-US" sz="1700" dirty="0" err="1"/>
              <a:t>Persentase</a:t>
            </a:r>
            <a:r>
              <a:rPr lang="en-US" sz="1700" dirty="0"/>
              <a:t> </a:t>
            </a:r>
            <a:r>
              <a:rPr lang="en-US" sz="1700" dirty="0" err="1"/>
              <a:t>Penduduk</a:t>
            </a:r>
            <a:r>
              <a:rPr lang="en-US" sz="1700" dirty="0"/>
              <a:t> </a:t>
            </a:r>
            <a:r>
              <a:rPr lang="id-ID" sz="1700" dirty="0"/>
              <a:t>Ber Status </a:t>
            </a:r>
            <a:r>
              <a:rPr lang="en-US" sz="1700" dirty="0" err="1"/>
              <a:t>Perkawinan</a:t>
            </a:r>
            <a:r>
              <a:rPr lang="id-ID" sz="1700" dirty="0"/>
              <a:t>......................................	2</a:t>
            </a:r>
            <a:r>
              <a:rPr lang="en-US" sz="1700" dirty="0"/>
              <a:t>2</a:t>
            </a:r>
            <a:endParaRPr lang="id-ID" sz="1700" dirty="0"/>
          </a:p>
          <a:p>
            <a:pPr algn="just">
              <a:buNone/>
            </a:pPr>
            <a:r>
              <a:rPr lang="id-ID" sz="1700" dirty="0"/>
              <a:t>Gambar 1.7 Diagram </a:t>
            </a:r>
            <a:r>
              <a:rPr lang="en-US" sz="1700" dirty="0" err="1"/>
              <a:t>Persentase</a:t>
            </a:r>
            <a:r>
              <a:rPr lang="en-US" sz="1700" dirty="0"/>
              <a:t> </a:t>
            </a:r>
            <a:r>
              <a:rPr lang="en-US" sz="1700" dirty="0" err="1"/>
              <a:t>Usia</a:t>
            </a:r>
            <a:r>
              <a:rPr lang="en-US" sz="1700" dirty="0"/>
              <a:t> </a:t>
            </a:r>
            <a:r>
              <a:rPr lang="en-US" sz="1700" dirty="0" err="1"/>
              <a:t>Muda,Produktif</a:t>
            </a:r>
            <a:r>
              <a:rPr lang="en-US" sz="1700" dirty="0"/>
              <a:t> &amp; Non </a:t>
            </a:r>
            <a:r>
              <a:rPr lang="en-US" sz="1700" dirty="0" err="1"/>
              <a:t>Produktif</a:t>
            </a:r>
            <a:r>
              <a:rPr lang="id-ID" sz="1700" dirty="0"/>
              <a:t>.............................	2</a:t>
            </a:r>
            <a:r>
              <a:rPr lang="en-US" sz="1700" dirty="0"/>
              <a:t>4</a:t>
            </a:r>
            <a:endParaRPr lang="id-ID" sz="1700" dirty="0"/>
          </a:p>
          <a:p>
            <a:pPr algn="just">
              <a:buNone/>
            </a:pPr>
            <a:r>
              <a:rPr lang="id-ID" sz="1700" dirty="0"/>
              <a:t>Gambar 1.8 Diagram Kepadatan Penduduk ..........................................................................	2</a:t>
            </a:r>
            <a:r>
              <a:rPr lang="en-US" sz="1700" dirty="0"/>
              <a:t>6</a:t>
            </a:r>
            <a:endParaRPr lang="id-ID" sz="1700" dirty="0"/>
          </a:p>
          <a:p>
            <a:pPr algn="just">
              <a:buNone/>
            </a:pPr>
            <a:r>
              <a:rPr lang="id-ID" sz="1700" dirty="0"/>
              <a:t>Gambar 1.</a:t>
            </a:r>
            <a:r>
              <a:rPr lang="en-US" sz="1700" dirty="0"/>
              <a:t>9</a:t>
            </a:r>
            <a:r>
              <a:rPr lang="id-ID" sz="1700" dirty="0"/>
              <a:t> Diagram Penduduk Migrasi Keluar ...................................................................	</a:t>
            </a:r>
            <a:r>
              <a:rPr lang="en-US" sz="1700" dirty="0"/>
              <a:t>28</a:t>
            </a:r>
          </a:p>
          <a:p>
            <a:pPr algn="just">
              <a:buNone/>
            </a:pPr>
            <a:r>
              <a:rPr lang="id-ID" sz="1700" dirty="0"/>
              <a:t>Gambar 1.1</a:t>
            </a:r>
            <a:r>
              <a:rPr lang="en-US" sz="1700" dirty="0"/>
              <a:t>0</a:t>
            </a:r>
            <a:r>
              <a:rPr lang="id-ID" sz="1700" dirty="0"/>
              <a:t> Diagram Migrasi Keluar 201</a:t>
            </a:r>
            <a:r>
              <a:rPr lang="en-US" sz="1700" dirty="0"/>
              <a:t>8</a:t>
            </a:r>
            <a:r>
              <a:rPr lang="id-ID" sz="1700" dirty="0"/>
              <a:t>-20</a:t>
            </a:r>
            <a:r>
              <a:rPr lang="en-US" sz="1700" dirty="0"/>
              <a:t>22</a:t>
            </a:r>
            <a:r>
              <a:rPr lang="id-ID" sz="1700" dirty="0"/>
              <a:t> ...................................................................	</a:t>
            </a:r>
            <a:r>
              <a:rPr lang="en-US" sz="1700" dirty="0"/>
              <a:t>29</a:t>
            </a:r>
            <a:endParaRPr lang="id-ID" sz="1700" dirty="0"/>
          </a:p>
          <a:p>
            <a:pPr algn="just">
              <a:buNone/>
            </a:pPr>
            <a:r>
              <a:rPr lang="id-ID" sz="1700" dirty="0"/>
              <a:t>Gambar 1.1</a:t>
            </a:r>
            <a:r>
              <a:rPr lang="en-US" sz="1700" dirty="0"/>
              <a:t>1</a:t>
            </a:r>
            <a:r>
              <a:rPr lang="id-ID" sz="1700" dirty="0"/>
              <a:t> Diagram Penduduk Migrasi Masuk ....................................................................	3</a:t>
            </a:r>
            <a:r>
              <a:rPr lang="en-US" sz="1700" dirty="0"/>
              <a:t>1</a:t>
            </a:r>
            <a:endParaRPr lang="id-ID" sz="1700" dirty="0"/>
          </a:p>
          <a:p>
            <a:pPr algn="just">
              <a:buNone/>
            </a:pPr>
            <a:r>
              <a:rPr lang="id-ID" sz="1700" dirty="0"/>
              <a:t>Gambar 1.1</a:t>
            </a:r>
            <a:r>
              <a:rPr lang="en-US" sz="1700" dirty="0"/>
              <a:t>2</a:t>
            </a:r>
            <a:r>
              <a:rPr lang="id-ID" sz="1700" dirty="0"/>
              <a:t> Diagram Migrasi Masuk 201</a:t>
            </a:r>
            <a:r>
              <a:rPr lang="en-US" sz="1700" dirty="0"/>
              <a:t>8</a:t>
            </a:r>
            <a:r>
              <a:rPr lang="id-ID" sz="1700" dirty="0"/>
              <a:t>-20</a:t>
            </a:r>
            <a:r>
              <a:rPr lang="en-US" sz="1700" dirty="0"/>
              <a:t>22</a:t>
            </a:r>
            <a:r>
              <a:rPr lang="id-ID" sz="1700" dirty="0"/>
              <a:t> .....................................................................	3</a:t>
            </a:r>
            <a:r>
              <a:rPr lang="en-US" sz="1700" dirty="0"/>
              <a:t>2</a:t>
            </a:r>
            <a:endParaRPr lang="id-ID" sz="1700" dirty="0"/>
          </a:p>
          <a:p>
            <a:pPr algn="just">
              <a:buNone/>
            </a:pPr>
            <a:r>
              <a:rPr lang="id-ID" sz="1700" dirty="0"/>
              <a:t>Gambar 2.1 Diagram </a:t>
            </a:r>
            <a:r>
              <a:rPr lang="en-US" sz="1700" dirty="0"/>
              <a:t>La</a:t>
            </a:r>
            <a:r>
              <a:rPr lang="id-ID" sz="1700" dirty="0"/>
              <a:t>ju Pertumbuhan Penduduk ..............................................................	</a:t>
            </a:r>
            <a:r>
              <a:rPr lang="en-US" sz="1700" dirty="0"/>
              <a:t>34</a:t>
            </a:r>
            <a:endParaRPr lang="id-ID" sz="1700" dirty="0"/>
          </a:p>
          <a:p>
            <a:pPr algn="just">
              <a:buNone/>
            </a:pPr>
            <a:r>
              <a:rPr lang="id-ID" sz="1700" dirty="0"/>
              <a:t>Gambar 2.3 Diagram Tingkat Pendidikan ..............................................................................	</a:t>
            </a:r>
            <a:r>
              <a:rPr lang="en-US" sz="1700" dirty="0"/>
              <a:t>37</a:t>
            </a:r>
            <a:endParaRPr lang="id-ID" sz="1700" dirty="0"/>
          </a:p>
          <a:p>
            <a:pPr algn="just">
              <a:buNone/>
            </a:pPr>
            <a:endParaRPr lang="id-ID" sz="1700" dirty="0"/>
          </a:p>
          <a:p>
            <a:pPr algn="just">
              <a:buNone/>
            </a:pPr>
            <a:endParaRPr lang="id-ID" sz="1700" dirty="0"/>
          </a:p>
          <a:p>
            <a:pPr algn="just">
              <a:buNone/>
            </a:pPr>
            <a:endParaRPr lang="id-ID" sz="1700" dirty="0"/>
          </a:p>
          <a:p>
            <a:pPr algn="just">
              <a:buNone/>
            </a:pPr>
            <a:endParaRPr lang="id-ID" sz="1700" dirty="0"/>
          </a:p>
          <a:p>
            <a:pPr algn="just">
              <a:buNone/>
            </a:pPr>
            <a:endParaRPr lang="id-ID" sz="1700" dirty="0"/>
          </a:p>
          <a:p>
            <a:pPr algn="just">
              <a:buNone/>
            </a:pPr>
            <a:endParaRPr lang="id-ID" sz="1700" dirty="0"/>
          </a:p>
        </p:txBody>
      </p:sp>
      <p:sp>
        <p:nvSpPr>
          <p:cNvPr id="9" name="TextBox 8"/>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10" name="Straight Connector 9"/>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vii</a:t>
            </a:r>
            <a:endParaRPr lang="en-US" sz="1300" b="1" dirty="0">
              <a:solidFill>
                <a:srgbClr val="FFFFFF"/>
              </a:solidFill>
              <a:latin typeface="Tahoma" pitchFamily="34" charset="0"/>
              <a:ea typeface="Tahoma" pitchFamily="34" charset="0"/>
              <a:cs typeface="Tahoma"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88504" y="617259"/>
            <a:ext cx="8945772" cy="5760640"/>
          </a:xfrm>
        </p:spPr>
        <p:txBody>
          <a:bodyPr>
            <a:noAutofit/>
          </a:bodyPr>
          <a:lstStyle/>
          <a:p>
            <a:pPr algn="just">
              <a:buNone/>
            </a:pPr>
            <a:r>
              <a:rPr lang="en-US" sz="1700" dirty="0"/>
              <a:t>Gambar 2.3 Diagram </a:t>
            </a:r>
            <a:r>
              <a:rPr lang="en-US" sz="1700" dirty="0" err="1"/>
              <a:t>Batang</a:t>
            </a:r>
            <a:r>
              <a:rPr lang="en-US" sz="1700" dirty="0"/>
              <a:t> </a:t>
            </a:r>
            <a:r>
              <a:rPr lang="en-US" sz="1700" dirty="0" err="1"/>
              <a:t>Penduduk</a:t>
            </a:r>
            <a:r>
              <a:rPr lang="en-US" sz="1700" dirty="0"/>
              <a:t> </a:t>
            </a:r>
            <a:r>
              <a:rPr lang="en-US" sz="1700" dirty="0" err="1"/>
              <a:t>berdasarkan</a:t>
            </a:r>
            <a:r>
              <a:rPr lang="en-US" sz="1700" dirty="0"/>
              <a:t> Pendidikan……………………………………..	39</a:t>
            </a:r>
          </a:p>
          <a:p>
            <a:pPr algn="just">
              <a:buNone/>
            </a:pPr>
            <a:r>
              <a:rPr lang="id-ID" sz="1700" dirty="0"/>
              <a:t>Gambar 3.1 Diagram Kepemilikan Kartu Keluarga .................................................................	4</a:t>
            </a:r>
            <a:r>
              <a:rPr lang="en-US" sz="1700" dirty="0"/>
              <a:t>1</a:t>
            </a:r>
            <a:endParaRPr lang="id-ID" sz="1700" dirty="0"/>
          </a:p>
          <a:p>
            <a:pPr algn="just">
              <a:buNone/>
            </a:pPr>
            <a:r>
              <a:rPr lang="id-ID" sz="1700" dirty="0"/>
              <a:t>Gambar 3.2 Diagram Persentase Kepemilikan KTP-el ...........................................................	4</a:t>
            </a:r>
            <a:r>
              <a:rPr lang="en-US" sz="1700" dirty="0"/>
              <a:t>2</a:t>
            </a:r>
            <a:endParaRPr lang="id-ID" sz="1700" dirty="0"/>
          </a:p>
          <a:p>
            <a:pPr algn="just">
              <a:buNone/>
            </a:pPr>
            <a:r>
              <a:rPr lang="id-ID" sz="1700" dirty="0"/>
              <a:t>Gambar 3.3 Diagram </a:t>
            </a:r>
            <a:r>
              <a:rPr lang="en-US" sz="1700" dirty="0" err="1"/>
              <a:t>Pencetakan</a:t>
            </a:r>
            <a:r>
              <a:rPr lang="en-US" sz="1700" dirty="0"/>
              <a:t> </a:t>
            </a:r>
            <a:r>
              <a:rPr lang="en-US" sz="1700" dirty="0" err="1"/>
              <a:t>KTPel</a:t>
            </a:r>
            <a:r>
              <a:rPr lang="en-US" sz="1700" dirty="0"/>
              <a:t> PRR ................</a:t>
            </a:r>
            <a:r>
              <a:rPr lang="id-ID" sz="1700" dirty="0"/>
              <a:t>........................................................	4</a:t>
            </a:r>
            <a:r>
              <a:rPr lang="en-US" sz="1700" dirty="0"/>
              <a:t>4</a:t>
            </a:r>
            <a:endParaRPr lang="id-ID" sz="1700" dirty="0"/>
          </a:p>
          <a:p>
            <a:pPr algn="just">
              <a:buNone/>
            </a:pPr>
            <a:r>
              <a:rPr lang="id-ID" sz="1700" dirty="0"/>
              <a:t>Gambar 3.4 </a:t>
            </a:r>
            <a:r>
              <a:rPr lang="en-US" sz="1700" dirty="0"/>
              <a:t>Diagram </a:t>
            </a:r>
            <a:r>
              <a:rPr lang="en-US" sz="1700" dirty="0" err="1"/>
              <a:t>Pencetakan</a:t>
            </a:r>
            <a:r>
              <a:rPr lang="en-US" sz="1700" dirty="0"/>
              <a:t> </a:t>
            </a:r>
            <a:r>
              <a:rPr lang="en-US" sz="1700" dirty="0" err="1"/>
              <a:t>KTPel</a:t>
            </a:r>
            <a:r>
              <a:rPr lang="en-US" sz="1700" dirty="0"/>
              <a:t> </a:t>
            </a:r>
            <a:r>
              <a:rPr lang="en-US" sz="1700" dirty="0" err="1"/>
              <a:t>Pengantian</a:t>
            </a:r>
            <a:r>
              <a:rPr lang="en-US" sz="1700" dirty="0"/>
              <a:t> ……………………………………………………….	44</a:t>
            </a:r>
          </a:p>
          <a:p>
            <a:pPr algn="just">
              <a:buNone/>
            </a:pPr>
            <a:r>
              <a:rPr lang="en-US" sz="1700" dirty="0"/>
              <a:t>Gambar 3.5 </a:t>
            </a:r>
            <a:r>
              <a:rPr lang="id-ID" sz="1700" dirty="0"/>
              <a:t>Diagram Kepemil</a:t>
            </a:r>
            <a:r>
              <a:rPr lang="en-US" sz="1700" dirty="0" err="1"/>
              <a:t>i</a:t>
            </a:r>
            <a:r>
              <a:rPr lang="id-ID" sz="1700" dirty="0"/>
              <a:t>kan Akta Lahir ........................................................................	4</a:t>
            </a:r>
            <a:r>
              <a:rPr lang="en-US" sz="1700" dirty="0"/>
              <a:t>5</a:t>
            </a:r>
          </a:p>
          <a:p>
            <a:pPr algn="just">
              <a:buNone/>
            </a:pPr>
            <a:r>
              <a:rPr lang="en-US" sz="1700" dirty="0"/>
              <a:t>Gambar 3.6 </a:t>
            </a:r>
            <a:r>
              <a:rPr lang="id-ID" sz="1700" dirty="0"/>
              <a:t>Diagram Kepemil</a:t>
            </a:r>
            <a:r>
              <a:rPr lang="en-US" sz="1700" dirty="0" err="1"/>
              <a:t>i</a:t>
            </a:r>
            <a:r>
              <a:rPr lang="id-ID" sz="1700" dirty="0"/>
              <a:t>kan Akta Lahir </a:t>
            </a:r>
            <a:r>
              <a:rPr lang="en-US" sz="1700" dirty="0"/>
              <a:t>Per </a:t>
            </a:r>
            <a:r>
              <a:rPr lang="en-US" sz="1700" dirty="0" err="1"/>
              <a:t>Kecamatan</a:t>
            </a:r>
            <a:r>
              <a:rPr lang="id-ID" sz="1700" dirty="0"/>
              <a:t>..............................................	4</a:t>
            </a:r>
            <a:r>
              <a:rPr lang="en-US" sz="1700" dirty="0"/>
              <a:t>6</a:t>
            </a:r>
            <a:endParaRPr lang="id-ID" sz="1700" dirty="0"/>
          </a:p>
          <a:p>
            <a:pPr algn="just">
              <a:buNone/>
            </a:pPr>
            <a:r>
              <a:rPr lang="en-US" sz="1700" dirty="0"/>
              <a:t>Gambar 3.7 </a:t>
            </a:r>
            <a:r>
              <a:rPr lang="id-ID" sz="1700" dirty="0"/>
              <a:t>Diagram Kepemil</a:t>
            </a:r>
            <a:r>
              <a:rPr lang="en-US" sz="1700" dirty="0" err="1"/>
              <a:t>i</a:t>
            </a:r>
            <a:r>
              <a:rPr lang="id-ID" sz="1700" dirty="0"/>
              <a:t>kan Akta </a:t>
            </a:r>
            <a:r>
              <a:rPr lang="en-US" sz="1700" dirty="0"/>
              <a:t>Kawin</a:t>
            </a:r>
            <a:r>
              <a:rPr lang="id-ID" sz="1700" dirty="0"/>
              <a:t>.......................................................................	4</a:t>
            </a:r>
            <a:r>
              <a:rPr lang="en-US" sz="1700" dirty="0"/>
              <a:t>5</a:t>
            </a:r>
            <a:endParaRPr lang="id-ID" sz="1700" dirty="0"/>
          </a:p>
          <a:p>
            <a:pPr algn="just">
              <a:buNone/>
            </a:pPr>
            <a:r>
              <a:rPr lang="id-ID" sz="1700" dirty="0"/>
              <a:t>Gambar 3.</a:t>
            </a:r>
            <a:r>
              <a:rPr lang="en-US" sz="1700" dirty="0"/>
              <a:t>8</a:t>
            </a:r>
            <a:r>
              <a:rPr lang="id-ID" sz="1700" dirty="0"/>
              <a:t> Diagram </a:t>
            </a:r>
            <a:r>
              <a:rPr lang="en-US" sz="1700" dirty="0" err="1"/>
              <a:t>Persentasi</a:t>
            </a:r>
            <a:r>
              <a:rPr lang="en-US" sz="1700" dirty="0"/>
              <a:t> </a:t>
            </a:r>
            <a:r>
              <a:rPr lang="id-ID" sz="1700" dirty="0"/>
              <a:t>Kepemilikan Akta Kawin ............</a:t>
            </a:r>
            <a:r>
              <a:rPr lang="en-US" sz="1700" dirty="0"/>
              <a:t>..</a:t>
            </a:r>
            <a:r>
              <a:rPr lang="id-ID" sz="1700" dirty="0"/>
              <a:t>.....................................	4</a:t>
            </a:r>
            <a:r>
              <a:rPr lang="en-US" sz="1700" dirty="0"/>
              <a:t>8</a:t>
            </a:r>
            <a:endParaRPr lang="id-ID" sz="1700" dirty="0"/>
          </a:p>
          <a:p>
            <a:pPr algn="just">
              <a:buNone/>
            </a:pPr>
            <a:r>
              <a:rPr lang="id-ID" sz="1700" dirty="0"/>
              <a:t>Gambar 3.</a:t>
            </a:r>
            <a:r>
              <a:rPr lang="en-US" sz="1700" dirty="0"/>
              <a:t>9 </a:t>
            </a:r>
            <a:r>
              <a:rPr lang="id-ID" sz="1700" dirty="0"/>
              <a:t>Diagram Kepemilikan Akta Cerai .......................................................................	5</a:t>
            </a:r>
            <a:r>
              <a:rPr lang="en-US" sz="1700" dirty="0"/>
              <a:t>0</a:t>
            </a:r>
            <a:endParaRPr lang="id-ID" sz="1700" dirty="0"/>
          </a:p>
          <a:p>
            <a:pPr algn="just">
              <a:buNone/>
            </a:pPr>
            <a:r>
              <a:rPr lang="id-ID" sz="1700" dirty="0"/>
              <a:t>Gambar 3.</a:t>
            </a:r>
            <a:r>
              <a:rPr lang="en-US" sz="1700" dirty="0"/>
              <a:t>10</a:t>
            </a:r>
            <a:r>
              <a:rPr lang="id-ID" sz="1700" dirty="0"/>
              <a:t> Diagram Akumulasi Kepemilikan Akta Kematian ............................................	5</a:t>
            </a:r>
            <a:r>
              <a:rPr lang="en-US" sz="1700" dirty="0"/>
              <a:t>1</a:t>
            </a:r>
            <a:endParaRPr lang="id-ID" sz="1700" dirty="0"/>
          </a:p>
          <a:p>
            <a:pPr algn="just">
              <a:buNone/>
            </a:pPr>
            <a:endParaRPr lang="id-ID" sz="1700" dirty="0"/>
          </a:p>
          <a:p>
            <a:pPr algn="just">
              <a:buNone/>
            </a:pPr>
            <a:endParaRPr lang="id-ID" sz="1700" dirty="0"/>
          </a:p>
          <a:p>
            <a:pPr algn="just">
              <a:buNone/>
            </a:pPr>
            <a:endParaRPr lang="id-ID" sz="1700" dirty="0"/>
          </a:p>
          <a:p>
            <a:pPr algn="just">
              <a:buNone/>
            </a:pPr>
            <a:endParaRPr lang="id-ID" sz="1700" dirty="0"/>
          </a:p>
          <a:p>
            <a:pPr algn="just">
              <a:buNone/>
            </a:pPr>
            <a:endParaRPr lang="id-ID" sz="1700" dirty="0"/>
          </a:p>
          <a:p>
            <a:pPr algn="just">
              <a:buNone/>
            </a:pPr>
            <a:endParaRPr lang="id-ID" sz="1700" dirty="0"/>
          </a:p>
        </p:txBody>
      </p:sp>
      <p:sp>
        <p:nvSpPr>
          <p:cNvPr id="7" name="TextBox 6"/>
          <p:cNvSpPr txBox="1"/>
          <p:nvPr/>
        </p:nvSpPr>
        <p:spPr>
          <a:xfrm>
            <a:off x="881034"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8" name="Straight Connector 7"/>
          <p:cNvCxnSpPr/>
          <p:nvPr/>
        </p:nvCxnSpPr>
        <p:spPr>
          <a:xfrm>
            <a:off x="957444"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66665"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Oval 16"/>
          <p:cNvSpPr>
            <a:spLocks noChangeArrowheads="1"/>
          </p:cNvSpPr>
          <p:nvPr/>
        </p:nvSpPr>
        <p:spPr bwMode="auto">
          <a:xfrm>
            <a:off x="452406" y="6484013"/>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en-US" sz="1300" b="1" dirty="0">
                <a:solidFill>
                  <a:srgbClr val="FFFFFF"/>
                </a:solidFill>
                <a:latin typeface="Tahoma" pitchFamily="34" charset="0"/>
                <a:ea typeface="Tahoma" pitchFamily="34" charset="0"/>
                <a:cs typeface="Tahoma" pitchFamily="34" charset="0"/>
              </a:rPr>
              <a:t>vi</a:t>
            </a:r>
            <a:r>
              <a:rPr lang="id-ID" sz="1300" b="1" dirty="0">
                <a:solidFill>
                  <a:srgbClr val="FFFFFF"/>
                </a:solidFill>
                <a:latin typeface="Tahoma" pitchFamily="34" charset="0"/>
                <a:ea typeface="Tahoma" pitchFamily="34" charset="0"/>
                <a:cs typeface="Tahoma" pitchFamily="34" charset="0"/>
              </a:rPr>
              <a:t>ii</a:t>
            </a:r>
            <a:endParaRPr lang="en-US" sz="1300" b="1" dirty="0">
              <a:solidFill>
                <a:srgbClr val="FFFFFF"/>
              </a:solidFill>
              <a:latin typeface="Tahoma" pitchFamily="34" charset="0"/>
              <a:ea typeface="Tahoma" pitchFamily="34" charset="0"/>
              <a:cs typeface="Tahoma"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gg.jpg"/>
          <p:cNvPicPr>
            <a:picLocks noChangeAspect="1"/>
          </p:cNvPicPr>
          <p:nvPr/>
        </p:nvPicPr>
        <p:blipFill>
          <a:blip r:embed="rId2" cstate="print">
            <a:lum bright="40000"/>
          </a:blip>
          <a:stretch>
            <a:fillRect/>
          </a:stretch>
        </p:blipFill>
        <p:spPr>
          <a:xfrm>
            <a:off x="1" y="-24"/>
            <a:ext cx="9905999" cy="6858024"/>
          </a:xfrm>
          <a:prstGeom prst="rect">
            <a:avLst/>
          </a:prstGeom>
        </p:spPr>
      </p:pic>
      <p:sp>
        <p:nvSpPr>
          <p:cNvPr id="21" name="Title 1"/>
          <p:cNvSpPr>
            <a:spLocks noGrp="1"/>
          </p:cNvSpPr>
          <p:nvPr>
            <p:ph type="title"/>
          </p:nvPr>
        </p:nvSpPr>
        <p:spPr>
          <a:xfrm>
            <a:off x="750288" y="141804"/>
            <a:ext cx="6844416" cy="749772"/>
          </a:xfrm>
        </p:spPr>
        <p:txBody>
          <a:bodyPr>
            <a:normAutofit/>
          </a:bodyPr>
          <a:lstStyle/>
          <a:p>
            <a:r>
              <a:rPr lang="id-ID" sz="3500" b="1" dirty="0">
                <a:latin typeface="Lucida Handwriting" pitchFamily="66" charset="0"/>
              </a:rPr>
              <a:t>BAB I PENDAHULUAN</a:t>
            </a:r>
            <a:endParaRPr lang="id-ID" sz="3500" dirty="0"/>
          </a:p>
        </p:txBody>
      </p:sp>
      <p:sp>
        <p:nvSpPr>
          <p:cNvPr id="22" name="TextBox 21"/>
          <p:cNvSpPr txBox="1"/>
          <p:nvPr/>
        </p:nvSpPr>
        <p:spPr>
          <a:xfrm>
            <a:off x="5051061" y="6564833"/>
            <a:ext cx="4113539" cy="265766"/>
          </a:xfrm>
          <a:prstGeom prst="rect">
            <a:avLst/>
          </a:prstGeom>
          <a:noFill/>
        </p:spPr>
        <p:txBody>
          <a:bodyPr wrap="none" lIns="80316" tIns="40158" rIns="80316" bIns="40158" rtlCol="0">
            <a:spAutoFit/>
          </a:bodyPr>
          <a:lstStyle/>
          <a:p>
            <a:r>
              <a:rPr lang="id-ID" sz="1200" i="1" dirty="0"/>
              <a:t>Dinas Kependudukan &amp; Pencatatan Sipil Kabupaten Banggai</a:t>
            </a:r>
          </a:p>
        </p:txBody>
      </p:sp>
      <p:cxnSp>
        <p:nvCxnSpPr>
          <p:cNvPr id="23" name="Straight Connector 22"/>
          <p:cNvCxnSpPr/>
          <p:nvPr/>
        </p:nvCxnSpPr>
        <p:spPr>
          <a:xfrm>
            <a:off x="2" y="6564831"/>
            <a:ext cx="8915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223" y="6609877"/>
            <a:ext cx="8915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Oval 16"/>
          <p:cNvSpPr>
            <a:spLocks noChangeArrowheads="1"/>
          </p:cNvSpPr>
          <p:nvPr/>
        </p:nvSpPr>
        <p:spPr bwMode="auto">
          <a:xfrm>
            <a:off x="9094472" y="6496255"/>
            <a:ext cx="467040"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lIns="83377" tIns="41687" rIns="83377" bIns="41687"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0" hangingPunct="0">
              <a:defRPr/>
            </a:pPr>
            <a:r>
              <a:rPr lang="id-ID" sz="1300" b="1" dirty="0">
                <a:solidFill>
                  <a:srgbClr val="FFFFFF"/>
                </a:solidFill>
                <a:latin typeface="Tahoma" pitchFamily="34" charset="0"/>
                <a:ea typeface="Tahoma" pitchFamily="34" charset="0"/>
                <a:cs typeface="Tahoma" pitchFamily="34" charset="0"/>
              </a:rPr>
              <a:t>1</a:t>
            </a:r>
            <a:endParaRPr lang="en-US" sz="1300" b="1" dirty="0">
              <a:solidFill>
                <a:srgbClr val="FFFFFF"/>
              </a:solidFill>
              <a:latin typeface="Tahoma" pitchFamily="34" charset="0"/>
              <a:ea typeface="Tahoma" pitchFamily="34" charset="0"/>
              <a:cs typeface="Tahoma" pitchFamily="34" charset="0"/>
            </a:endParaRPr>
          </a:p>
        </p:txBody>
      </p:sp>
      <p:sp>
        <p:nvSpPr>
          <p:cNvPr id="26" name="Content Placeholder 2"/>
          <p:cNvSpPr>
            <a:spLocks noGrp="1"/>
          </p:cNvSpPr>
          <p:nvPr>
            <p:ph idx="1"/>
          </p:nvPr>
        </p:nvSpPr>
        <p:spPr>
          <a:xfrm>
            <a:off x="272480" y="960109"/>
            <a:ext cx="9423580" cy="5349213"/>
          </a:xfrm>
        </p:spPr>
        <p:txBody>
          <a:bodyPr>
            <a:noAutofit/>
          </a:bodyPr>
          <a:lstStyle/>
          <a:p>
            <a:pPr>
              <a:buNone/>
            </a:pPr>
            <a:r>
              <a:rPr lang="id-ID" sz="1700" dirty="0">
                <a:latin typeface="Lucida Handwriting" pitchFamily="66" charset="0"/>
              </a:rPr>
              <a:t>	A. </a:t>
            </a:r>
            <a:r>
              <a:rPr lang="id-ID" sz="1700" b="1" dirty="0">
                <a:latin typeface="Lucida Handwriting" pitchFamily="66" charset="0"/>
              </a:rPr>
              <a:t>SEJARAH SINGKAT DINAS KEPENDUDUKAN DAN PENCATATAN SIPIL KAB.   </a:t>
            </a:r>
          </a:p>
          <a:p>
            <a:pPr>
              <a:buNone/>
            </a:pPr>
            <a:r>
              <a:rPr lang="id-ID" sz="1700" b="1" dirty="0">
                <a:latin typeface="Lucida Handwriting" pitchFamily="66" charset="0"/>
              </a:rPr>
              <a:t>        BANGGAI</a:t>
            </a:r>
          </a:p>
          <a:p>
            <a:pPr algn="just">
              <a:buNone/>
            </a:pPr>
            <a:r>
              <a:rPr lang="id-ID" sz="1700" dirty="0"/>
              <a:t>	Dinas Kependudukan dan Pencatatan Sipil Kabupaten Banggai dalam awal sejarahnya dimulai dengan berdirinya Kantor Catatan Sipil pada tahun 1983 sesuai dengan Keputusan Menteri Dalam Negeri nomor 54 tahun 1983 yang kemudian setelah bergulirnya waktu serta tuntutan beban kerja, maka pada tahun 1998 dan berdasarkan Keputusan Menteri Dalam Negeri nomor 150 tahun 1998 tentang Pedoman Organisasi dan Tata kerja Dinas Pendaftaran Penduduk Daerah Tingkat II, Kantor Catatan Sipil berubah bentuk menjadi sebuah dinas yang dinamakan Dinas Pendaftaran Penduduk.</a:t>
            </a:r>
          </a:p>
          <a:p>
            <a:pPr algn="just"/>
            <a:endParaRPr lang="id-ID" sz="1700" dirty="0"/>
          </a:p>
          <a:p>
            <a:pPr algn="just">
              <a:buNone/>
            </a:pPr>
            <a:r>
              <a:rPr lang="id-ID" sz="1700" dirty="0"/>
              <a:t>	Ditahun 2001 sampai dengan 2005 karena berlakunya otonomi daerah maka Dinas Pendaftaran Penduduk berubah namanya kembali menjadi Dinas Kependudukan dan ditahun 2005 sampai dengan 2007 atas berubahnya atas berubahnya peraturan tentang organisasi dan perangkat daerah maka Dinas Kependudukan berubah menjadi sebuah badan yang dinamakan Badan Kependudukan, Catatan Sipil dan Keluarga Berencana namun karena terdapat pemisahan antara administrasi kependudukan dan administrasi keluarga berencana dan urusan wanita yang menjadi sebuah organisasi pemerintah mandiri sehingga pada tahun 2007 sampai dengan saat ini Badan Kependudukan, Catatan Sipil dan Keluarga Berencana dirubah bentuknya menjadi sebuah Dinas yang dinamakan Dinas Kependudukan dan Pencatatan Sipil Kabupaten Banggai.</a:t>
            </a:r>
          </a:p>
          <a:p>
            <a:endParaRPr lang="id-ID" sz="1000" dirty="0"/>
          </a:p>
          <a:p>
            <a:pPr>
              <a:buNone/>
            </a:pPr>
            <a:r>
              <a:rPr lang="id-ID" sz="1000" dirty="0"/>
              <a:t>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Slice</Template>
  <TotalTime>2752</TotalTime>
  <Words>7487</Words>
  <Application>Microsoft Office PowerPoint</Application>
  <PresentationFormat>A4 Paper (210x297 mm)</PresentationFormat>
  <Paragraphs>1469</Paragraphs>
  <Slides>63</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72" baseType="lpstr">
      <vt:lpstr>Arial</vt:lpstr>
      <vt:lpstr>Calibri</vt:lpstr>
      <vt:lpstr>Constantia</vt:lpstr>
      <vt:lpstr>Lucida Handwriting</vt:lpstr>
      <vt:lpstr>Tahoma</vt:lpstr>
      <vt:lpstr>Wingdings</vt:lpstr>
      <vt:lpstr>Wingdings 2</vt:lpstr>
      <vt:lpstr>Flow</vt:lpstr>
      <vt:lpstr>Worksheet</vt:lpstr>
      <vt:lpstr>Kata Pengantar</vt:lpstr>
      <vt:lpstr>Daftar Isi</vt:lpstr>
      <vt:lpstr>PowerPoint Presentation</vt:lpstr>
      <vt:lpstr>PowerPoint Presentation</vt:lpstr>
      <vt:lpstr>Daftar Tabel</vt:lpstr>
      <vt:lpstr>PowerPoint Presentation</vt:lpstr>
      <vt:lpstr>Daftar Gambar</vt:lpstr>
      <vt:lpstr>PowerPoint Presentation</vt:lpstr>
      <vt:lpstr>BAB I PENDAHULUAN</vt:lpstr>
      <vt:lpstr>PowerPoint Presentation</vt:lpstr>
      <vt:lpstr>PowerPoint Presentation</vt:lpstr>
      <vt:lpstr>PowerPoint Presentation</vt:lpstr>
      <vt:lpstr>PowerPoint Presentation</vt:lpstr>
      <vt:lpstr>PowerPoint Presentation</vt:lpstr>
      <vt:lpstr>DASAR HUKUM PENERAPAN TTE</vt:lpstr>
      <vt:lpstr>PowerPoint Presentation</vt:lpstr>
      <vt:lpstr>PowerPoint Presentation</vt:lpstr>
      <vt:lpstr>PowerPoint Presentation</vt:lpstr>
      <vt:lpstr>PowerPoint Presentation</vt:lpstr>
      <vt:lpstr>PowerPoint Presentation</vt:lpstr>
      <vt:lpstr>BAB II PEMBAHASAN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BAB III PENUTUP</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mobile ektp</dc:creator>
  <cp:lastModifiedBy>DINAS KEPENDUDUKAN DAN CATATAN SIPIL</cp:lastModifiedBy>
  <cp:revision>399</cp:revision>
  <dcterms:created xsi:type="dcterms:W3CDTF">2020-09-22T04:59:47Z</dcterms:created>
  <dcterms:modified xsi:type="dcterms:W3CDTF">2023-05-28T12:58:33Z</dcterms:modified>
</cp:coreProperties>
</file>