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charts/chart20.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charts/chart2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drawings/drawing1.xml" ContentType="application/vnd.openxmlformats-officedocument.drawingml.chartshapes+xml"/>
  <Override PartName="/ppt/charts/chart2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charts/chart16.xml" ContentType="application/vnd.openxmlformats-officedocument.drawingml.char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hart30.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68"/>
  </p:notesMasterIdLst>
  <p:sldIdLst>
    <p:sldId id="357" r:id="rId2"/>
    <p:sldId id="358" r:id="rId3"/>
    <p:sldId id="303" r:id="rId4"/>
    <p:sldId id="341" r:id="rId5"/>
    <p:sldId id="342" r:id="rId6"/>
    <p:sldId id="354" r:id="rId7"/>
    <p:sldId id="355" r:id="rId8"/>
    <p:sldId id="352" r:id="rId9"/>
    <p:sldId id="353" r:id="rId10"/>
    <p:sldId id="302" r:id="rId11"/>
    <p:sldId id="270" r:id="rId12"/>
    <p:sldId id="313" r:id="rId13"/>
    <p:sldId id="265" r:id="rId14"/>
    <p:sldId id="266" r:id="rId15"/>
    <p:sldId id="263" r:id="rId16"/>
    <p:sldId id="261" r:id="rId17"/>
    <p:sldId id="267" r:id="rId18"/>
    <p:sldId id="327" r:id="rId19"/>
    <p:sldId id="329" r:id="rId20"/>
    <p:sldId id="328" r:id="rId21"/>
    <p:sldId id="330" r:id="rId22"/>
    <p:sldId id="268" r:id="rId23"/>
    <p:sldId id="264" r:id="rId24"/>
    <p:sldId id="304" r:id="rId25"/>
    <p:sldId id="273" r:id="rId26"/>
    <p:sldId id="307" r:id="rId27"/>
    <p:sldId id="314" r:id="rId28"/>
    <p:sldId id="308" r:id="rId29"/>
    <p:sldId id="311" r:id="rId30"/>
    <p:sldId id="315" r:id="rId31"/>
    <p:sldId id="312" r:id="rId32"/>
    <p:sldId id="319" r:id="rId33"/>
    <p:sldId id="320" r:id="rId34"/>
    <p:sldId id="321" r:id="rId35"/>
    <p:sldId id="322" r:id="rId36"/>
    <p:sldId id="309" r:id="rId37"/>
    <p:sldId id="310" r:id="rId38"/>
    <p:sldId id="343" r:id="rId39"/>
    <p:sldId id="345" r:id="rId40"/>
    <p:sldId id="346" r:id="rId41"/>
    <p:sldId id="347" r:id="rId42"/>
    <p:sldId id="348" r:id="rId43"/>
    <p:sldId id="349" r:id="rId44"/>
    <p:sldId id="272" r:id="rId45"/>
    <p:sldId id="306" r:id="rId46"/>
    <p:sldId id="275" r:id="rId47"/>
    <p:sldId id="316" r:id="rId48"/>
    <p:sldId id="317" r:id="rId49"/>
    <p:sldId id="318" r:id="rId50"/>
    <p:sldId id="350" r:id="rId51"/>
    <p:sldId id="351" r:id="rId52"/>
    <p:sldId id="335" r:id="rId53"/>
    <p:sldId id="336" r:id="rId54"/>
    <p:sldId id="340" r:id="rId55"/>
    <p:sldId id="339" r:id="rId56"/>
    <p:sldId id="274" r:id="rId57"/>
    <p:sldId id="323" r:id="rId58"/>
    <p:sldId id="324" r:id="rId59"/>
    <p:sldId id="325" r:id="rId60"/>
    <p:sldId id="326" r:id="rId61"/>
    <p:sldId id="333" r:id="rId62"/>
    <p:sldId id="334" r:id="rId63"/>
    <p:sldId id="338" r:id="rId64"/>
    <p:sldId id="331" r:id="rId65"/>
    <p:sldId id="332" r:id="rId66"/>
    <p:sldId id="356" r:id="rId67"/>
  </p:sldIdLst>
  <p:sldSz cx="9906000" cy="6858000" type="A4"/>
  <p:notesSz cx="6858000" cy="9144000"/>
  <p:defaultTextStyle>
    <a:defPPr>
      <a:defRPr lang="id-ID"/>
    </a:defPPr>
    <a:lvl1pPr marL="0" algn="l" defTabSz="833631" rtl="0" eaLnBrk="1" latinLnBrk="0" hangingPunct="1">
      <a:defRPr sz="1700" kern="1200">
        <a:solidFill>
          <a:schemeClr val="tx1"/>
        </a:solidFill>
        <a:latin typeface="+mn-lt"/>
        <a:ea typeface="+mn-ea"/>
        <a:cs typeface="+mn-cs"/>
      </a:defRPr>
    </a:lvl1pPr>
    <a:lvl2pPr marL="416814" algn="l" defTabSz="833631" rtl="0" eaLnBrk="1" latinLnBrk="0" hangingPunct="1">
      <a:defRPr sz="1700" kern="1200">
        <a:solidFill>
          <a:schemeClr val="tx1"/>
        </a:solidFill>
        <a:latin typeface="+mn-lt"/>
        <a:ea typeface="+mn-ea"/>
        <a:cs typeface="+mn-cs"/>
      </a:defRPr>
    </a:lvl2pPr>
    <a:lvl3pPr marL="833631" algn="l" defTabSz="833631" rtl="0" eaLnBrk="1" latinLnBrk="0" hangingPunct="1">
      <a:defRPr sz="1700" kern="1200">
        <a:solidFill>
          <a:schemeClr val="tx1"/>
        </a:solidFill>
        <a:latin typeface="+mn-lt"/>
        <a:ea typeface="+mn-ea"/>
        <a:cs typeface="+mn-cs"/>
      </a:defRPr>
    </a:lvl3pPr>
    <a:lvl4pPr marL="1250445" algn="l" defTabSz="833631" rtl="0" eaLnBrk="1" latinLnBrk="0" hangingPunct="1">
      <a:defRPr sz="1700" kern="1200">
        <a:solidFill>
          <a:schemeClr val="tx1"/>
        </a:solidFill>
        <a:latin typeface="+mn-lt"/>
        <a:ea typeface="+mn-ea"/>
        <a:cs typeface="+mn-cs"/>
      </a:defRPr>
    </a:lvl4pPr>
    <a:lvl5pPr marL="1667259" algn="l" defTabSz="833631" rtl="0" eaLnBrk="1" latinLnBrk="0" hangingPunct="1">
      <a:defRPr sz="1700" kern="1200">
        <a:solidFill>
          <a:schemeClr val="tx1"/>
        </a:solidFill>
        <a:latin typeface="+mn-lt"/>
        <a:ea typeface="+mn-ea"/>
        <a:cs typeface="+mn-cs"/>
      </a:defRPr>
    </a:lvl5pPr>
    <a:lvl6pPr marL="2084074" algn="l" defTabSz="833631" rtl="0" eaLnBrk="1" latinLnBrk="0" hangingPunct="1">
      <a:defRPr sz="1700" kern="1200">
        <a:solidFill>
          <a:schemeClr val="tx1"/>
        </a:solidFill>
        <a:latin typeface="+mn-lt"/>
        <a:ea typeface="+mn-ea"/>
        <a:cs typeface="+mn-cs"/>
      </a:defRPr>
    </a:lvl6pPr>
    <a:lvl7pPr marL="2500890" algn="l" defTabSz="833631" rtl="0" eaLnBrk="1" latinLnBrk="0" hangingPunct="1">
      <a:defRPr sz="1700" kern="1200">
        <a:solidFill>
          <a:schemeClr val="tx1"/>
        </a:solidFill>
        <a:latin typeface="+mn-lt"/>
        <a:ea typeface="+mn-ea"/>
        <a:cs typeface="+mn-cs"/>
      </a:defRPr>
    </a:lvl7pPr>
    <a:lvl8pPr marL="2917703" algn="l" defTabSz="833631" rtl="0" eaLnBrk="1" latinLnBrk="0" hangingPunct="1">
      <a:defRPr sz="1700" kern="1200">
        <a:solidFill>
          <a:schemeClr val="tx1"/>
        </a:solidFill>
        <a:latin typeface="+mn-lt"/>
        <a:ea typeface="+mn-ea"/>
        <a:cs typeface="+mn-cs"/>
      </a:defRPr>
    </a:lvl8pPr>
    <a:lvl9pPr marL="3334521" algn="l" defTabSz="833631"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218" y="-54"/>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PROFIL%20DINAS%20-%20Copy\DATA%202021\JUMLAH%20PENDUDUK%20L%20P.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PROFIL%20DINAS%20-%20Copy\DATA%202021\rasio%20jenis%20kelamin%20berdasrkan%20kecamatan.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PROFIL%20DINAS%20-%20Copy\DATA%202021\rasio%20ketergantungan%20umur%20menurut%20kecamatan.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E:\PROFIL%20DINAS%20-%20Copy\DATA%202021\rasio%20ketergantungan_kelompok%20umur.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E:\PROFIL%20DINAS%20-%20Copy\DATA%202021\kepadatan%20penduduk.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E:\PROFIL%20DINAS%20-%20Copy\DATA%202021\migrasi%20keluar.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E:\PROFIL%20DINAS%20-%20Copy\DATA%202021\migrasi%20keluar%202015-2019%20per%20kec.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E:\PROFIL%20DINAS%20-%20Copy\DATA%202021\migrasi%20masuk.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E:\PROFIL%20DINAS%20-%20Copy\DATA%202021\migrasi%20masuk%202015-2019%20per%20kec.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PROFIL%20DINAS%20-%20Copy\DATA%202020\jumlah%20dan%20persentase%20potensi%20kelahiran%20berdasarkan%20kelompok%20umur.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E:\PROFIL%20DINAS%20-%20Copy\DATA%202021\laju%20pertumbuhan%20penduduk.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PROFIL%20DINAS%20-%20Copy\DATA%202021\kelompok%20umur.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E:\PROFIL%20DINAS%20-%20Copy\DATA%202021\pendidikan%20akhir.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E:\PROFIL%20DINAS%20-%20Copy\DATA%202021\KEPEMILIKAN%20KK.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E:\PROFIL%20DINAS%20-%20Copy\DATA%202021\KEPEMILIKAN%20KTP-EL%202015-2019.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E:\PROFIL%20DINAS%20-%20Copy\DATA%202021\KEPEMILIKAN%20KTP-EL%202015-2019.xls"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E:\PROFIL%20DINAS%20-%20Copy\DATA%202021\jumlah%20penduduk%200-18%20tauhn.xls"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PROFIL%20DINAS\DATA%202019\KEPEMILIKAN%20AKTA_KWN_NON_MUSLIM.xls"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E:\PROFIL%20DINAS%20-%20Copy\DATA%202021\KEPEMILIKAN%20AKTA_KWN_NON_MUSLIM.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E:\PROFIL%20DINAS%20-%20Copy\DATA%202021\KEPEMILIKAN%20AKTA_KWN_NON_MUSLIM.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E:\PROFIL%20DINAS%20-%20Copy\DATA%202021\KEPEMILIKAN%20AKTA_CERAI_NON_MUSLIM.xls"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E:\PROFIL%20DINAS%20-%20Copy\DATA%202021\PELAPORAN%20KEMATIAN.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PROFIL%20DINAS%20-%20Copy\DATA%202021\jumlh%20pendudk%20berdasarkan%20status%20hubungan%20dlam%20keluarga.xls"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E:\PROFIL%20DINAS%20-%20Copy\DATA%202021\PELAPORAN%20KEMATIAN.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PROFIL%20DINAS%20-%20Copy\DATA%202021\jumlah%20penduduk%20wajib%20ktpel.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PROFIL%20DINAS\DATA%202019\distibusi%20penduduk%20menurut%20kelompok%20umur%20dan%20status%20kawin.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PROFIL%20DINAS\DATA%202019\distibusi%20penduduk%20menurut%20kelompok%20umur%20dan%20status%20kawin.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PROFIL%20DINAS\DATA%202019\distibusi%20penduduk%20menurut%20kelompok%20umur%20dan%20status%20kawin.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PROFIL%20DINAS\DATA%202019\distibusi%20penduduk%20menurut%20kelompok%20umur%20dan%20status%20kawin.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PROFIL%20DINAS%20-%20Copy\DATA%202021\rasio%20jenis%20kelamin%20berdasarkan%20kelompok%20umur.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plotArea>
      <c:layout/>
      <c:pieChart>
        <c:varyColors val="1"/>
        <c:ser>
          <c:idx val="0"/>
          <c:order val="0"/>
          <c:tx>
            <c:v>JUMLAH PENDUDUK</c:v>
          </c:tx>
          <c:explosion val="25"/>
          <c:dLbls>
            <c:spPr>
              <a:noFill/>
              <a:ln w="25400">
                <a:noFill/>
              </a:ln>
            </c:spPr>
            <c:showCatName val="1"/>
            <c:showPercent val="1"/>
            <c:showLeaderLines val="1"/>
            <c:extLst xmlns:c16r2="http://schemas.microsoft.com/office/drawing/2015/06/chart">
              <c:ext xmlns:c15="http://schemas.microsoft.com/office/drawing/2012/chart" uri="{CE6537A1-D6FC-4f65-9D91-7224C49458BB}"/>
            </c:extLst>
          </c:dLbls>
          <c:cat>
            <c:strRef>
              <c:f>'Sheet 1'!$B$2:$B$24</c:f>
              <c:strCache>
                <c:ptCount val="23"/>
                <c:pt idx="0">
                  <c:v> BATUI </c:v>
                </c:pt>
                <c:pt idx="1">
                  <c:v> BUNTA </c:v>
                </c:pt>
                <c:pt idx="2">
                  <c:v> KINTOM </c:v>
                </c:pt>
                <c:pt idx="3">
                  <c:v> LUWUK </c:v>
                </c:pt>
                <c:pt idx="4">
                  <c:v> LAMALA </c:v>
                </c:pt>
                <c:pt idx="5">
                  <c:v> BALANTAK </c:v>
                </c:pt>
                <c:pt idx="6">
                  <c:v> PAGIMANA </c:v>
                </c:pt>
                <c:pt idx="7">
                  <c:v> BUALEMO </c:v>
                </c:pt>
                <c:pt idx="8">
                  <c:v> TOILI </c:v>
                </c:pt>
                <c:pt idx="9">
                  <c:v> MASAMA </c:v>
                </c:pt>
                <c:pt idx="10">
                  <c:v> LUWUK TIMUR </c:v>
                </c:pt>
                <c:pt idx="11">
                  <c:v> TOILI BARAT </c:v>
                </c:pt>
                <c:pt idx="12">
                  <c:v> NUHON </c:v>
                </c:pt>
                <c:pt idx="13">
                  <c:v> MOILONG </c:v>
                </c:pt>
                <c:pt idx="14">
                  <c:v> BATUI SELATAN </c:v>
                </c:pt>
                <c:pt idx="15">
                  <c:v> LOBU </c:v>
                </c:pt>
                <c:pt idx="16">
                  <c:v> SIMPANG RAYA </c:v>
                </c:pt>
                <c:pt idx="17">
                  <c:v> BALANTAK SELATAN </c:v>
                </c:pt>
                <c:pt idx="18">
                  <c:v> BALANTAK UTARA </c:v>
                </c:pt>
                <c:pt idx="19">
                  <c:v> LUWUK SELATAN </c:v>
                </c:pt>
                <c:pt idx="20">
                  <c:v> LUWUK UTARA </c:v>
                </c:pt>
                <c:pt idx="21">
                  <c:v> MANTOH </c:v>
                </c:pt>
                <c:pt idx="22">
                  <c:v> NAMBO </c:v>
                </c:pt>
              </c:strCache>
            </c:strRef>
          </c:cat>
          <c:val>
            <c:numRef>
              <c:f>'Sheet 1'!$E$2:$E$24</c:f>
              <c:numCache>
                <c:formatCode>#,##0</c:formatCode>
                <c:ptCount val="23"/>
                <c:pt idx="0">
                  <c:v>19326</c:v>
                </c:pt>
                <c:pt idx="1">
                  <c:v>20076</c:v>
                </c:pt>
                <c:pt idx="2">
                  <c:v>11748</c:v>
                </c:pt>
                <c:pt idx="3">
                  <c:v>34001</c:v>
                </c:pt>
                <c:pt idx="4">
                  <c:v>7206</c:v>
                </c:pt>
                <c:pt idx="5">
                  <c:v>5968</c:v>
                </c:pt>
                <c:pt idx="6">
                  <c:v>24046</c:v>
                </c:pt>
                <c:pt idx="7">
                  <c:v>18705</c:v>
                </c:pt>
                <c:pt idx="8">
                  <c:v>36082</c:v>
                </c:pt>
                <c:pt idx="9">
                  <c:v>12149</c:v>
                </c:pt>
                <c:pt idx="10">
                  <c:v>12750</c:v>
                </c:pt>
                <c:pt idx="11">
                  <c:v>23708</c:v>
                </c:pt>
                <c:pt idx="12">
                  <c:v>19778</c:v>
                </c:pt>
                <c:pt idx="13">
                  <c:v>19433</c:v>
                </c:pt>
                <c:pt idx="14">
                  <c:v>15469</c:v>
                </c:pt>
                <c:pt idx="15">
                  <c:v>4018</c:v>
                </c:pt>
                <c:pt idx="16">
                  <c:v>14780</c:v>
                </c:pt>
                <c:pt idx="17">
                  <c:v>5364</c:v>
                </c:pt>
                <c:pt idx="18">
                  <c:v>4903</c:v>
                </c:pt>
                <c:pt idx="19">
                  <c:v>24520</c:v>
                </c:pt>
                <c:pt idx="20">
                  <c:v>19786</c:v>
                </c:pt>
                <c:pt idx="21">
                  <c:v>7007</c:v>
                </c:pt>
                <c:pt idx="22">
                  <c:v>8780</c:v>
                </c:pt>
              </c:numCache>
            </c:numRef>
          </c:val>
          <c:extLst xmlns:c16r2="http://schemas.microsoft.com/office/drawing/2015/06/chart">
            <c:ext xmlns:c16="http://schemas.microsoft.com/office/drawing/2014/chart" uri="{C3380CC4-5D6E-409C-BE32-E72D297353CC}">
              <c16:uniqueId val="{00000017-5D8C-4C05-A1DF-C9365910A24F}"/>
            </c:ext>
          </c:extLst>
        </c:ser>
        <c:firstSliceAng val="0"/>
      </c:pieChart>
      <c:spPr>
        <a:noFill/>
        <a:ln w="25400">
          <a:noFill/>
        </a:ln>
      </c:spPr>
    </c:plotArea>
    <c:plotVisOnly val="1"/>
    <c:dispBlanksAs val="zero"/>
  </c:chart>
  <c:spPr>
    <a:solidFill>
      <a:schemeClr val="accent6">
        <a:lumMod val="40000"/>
        <a:lumOff val="60000"/>
      </a:schemeClr>
    </a:solidFill>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800" b="1" i="0" u="none" strike="noStrike" baseline="0">
                <a:solidFill>
                  <a:srgbClr val="000000"/>
                </a:solidFill>
                <a:latin typeface="Calibri"/>
                <a:ea typeface="Calibri"/>
                <a:cs typeface="Calibri"/>
              </a:defRPr>
            </a:pPr>
            <a:r>
              <a:rPr lang="en-US"/>
              <a:t>Rasio Jenis Kelamin</a:t>
            </a:r>
          </a:p>
        </c:rich>
      </c:tx>
    </c:title>
    <c:view3D>
      <c:depthPercent val="100"/>
      <c:rAngAx val="1"/>
    </c:view3D>
    <c:plotArea>
      <c:layout/>
      <c:bar3DChart>
        <c:barDir val="bar"/>
        <c:grouping val="clustered"/>
        <c:ser>
          <c:idx val="0"/>
          <c:order val="0"/>
          <c:tx>
            <c:v>Rasio</c:v>
          </c:tx>
          <c:cat>
            <c:strRef>
              <c:f>'Sheet 1'!$B$2:$B$24</c:f>
              <c:strCache>
                <c:ptCount val="23"/>
                <c:pt idx="0">
                  <c:v>BATUI</c:v>
                </c:pt>
                <c:pt idx="1">
                  <c:v>BUNTA</c:v>
                </c:pt>
                <c:pt idx="2">
                  <c:v>KINTOM</c:v>
                </c:pt>
                <c:pt idx="3">
                  <c:v>LUWUK</c:v>
                </c:pt>
                <c:pt idx="4">
                  <c:v>LAMALA</c:v>
                </c:pt>
                <c:pt idx="5">
                  <c:v>BALANTAK</c:v>
                </c:pt>
                <c:pt idx="6">
                  <c:v>PAGIMANA</c:v>
                </c:pt>
                <c:pt idx="7">
                  <c:v>BUALEMO</c:v>
                </c:pt>
                <c:pt idx="8">
                  <c:v>TOILI</c:v>
                </c:pt>
                <c:pt idx="9">
                  <c:v>MASAMA</c:v>
                </c:pt>
                <c:pt idx="10">
                  <c:v>LUWUK TIMUR</c:v>
                </c:pt>
                <c:pt idx="11">
                  <c:v>TOILI BARAT</c:v>
                </c:pt>
                <c:pt idx="12">
                  <c:v>NUHON</c:v>
                </c:pt>
                <c:pt idx="13">
                  <c:v>MOILONG</c:v>
                </c:pt>
                <c:pt idx="14">
                  <c:v>BATUI SELATAN</c:v>
                </c:pt>
                <c:pt idx="15">
                  <c:v>LOBU</c:v>
                </c:pt>
                <c:pt idx="16">
                  <c:v>SIMPANG RAYA</c:v>
                </c:pt>
                <c:pt idx="17">
                  <c:v>BALANTAK SELATAN</c:v>
                </c:pt>
                <c:pt idx="18">
                  <c:v>BALANTAK UTARA</c:v>
                </c:pt>
                <c:pt idx="19">
                  <c:v>LUWUK SELATAN</c:v>
                </c:pt>
                <c:pt idx="20">
                  <c:v>LUWUK UTARA</c:v>
                </c:pt>
                <c:pt idx="21">
                  <c:v>MANTOH</c:v>
                </c:pt>
                <c:pt idx="22">
                  <c:v>NAMBO</c:v>
                </c:pt>
              </c:strCache>
            </c:strRef>
          </c:cat>
          <c:val>
            <c:numRef>
              <c:f>'Sheet 1'!$G$2:$G$24</c:f>
              <c:numCache>
                <c:formatCode>#,##0</c:formatCode>
                <c:ptCount val="23"/>
                <c:pt idx="0">
                  <c:v>105</c:v>
                </c:pt>
                <c:pt idx="1">
                  <c:v>104</c:v>
                </c:pt>
                <c:pt idx="2">
                  <c:v>100</c:v>
                </c:pt>
                <c:pt idx="3">
                  <c:v>99</c:v>
                </c:pt>
                <c:pt idx="4">
                  <c:v>108</c:v>
                </c:pt>
                <c:pt idx="5">
                  <c:v>105</c:v>
                </c:pt>
                <c:pt idx="6">
                  <c:v>104</c:v>
                </c:pt>
                <c:pt idx="7">
                  <c:v>104</c:v>
                </c:pt>
                <c:pt idx="8">
                  <c:v>106</c:v>
                </c:pt>
                <c:pt idx="9">
                  <c:v>103</c:v>
                </c:pt>
                <c:pt idx="10">
                  <c:v>106</c:v>
                </c:pt>
                <c:pt idx="11">
                  <c:v>108</c:v>
                </c:pt>
                <c:pt idx="12">
                  <c:v>106</c:v>
                </c:pt>
                <c:pt idx="13">
                  <c:v>103</c:v>
                </c:pt>
                <c:pt idx="14">
                  <c:v>106</c:v>
                </c:pt>
                <c:pt idx="15">
                  <c:v>101</c:v>
                </c:pt>
                <c:pt idx="16">
                  <c:v>108</c:v>
                </c:pt>
                <c:pt idx="17">
                  <c:v>107</c:v>
                </c:pt>
                <c:pt idx="18">
                  <c:v>101</c:v>
                </c:pt>
                <c:pt idx="19">
                  <c:v>101</c:v>
                </c:pt>
                <c:pt idx="20">
                  <c:v>100</c:v>
                </c:pt>
                <c:pt idx="21">
                  <c:v>110</c:v>
                </c:pt>
                <c:pt idx="22">
                  <c:v>99</c:v>
                </c:pt>
              </c:numCache>
            </c:numRef>
          </c:val>
        </c:ser>
        <c:shape val="cylinder"/>
        <c:axId val="111128576"/>
        <c:axId val="112522368"/>
        <c:axId val="0"/>
      </c:bar3DChart>
      <c:catAx>
        <c:axId val="111128576"/>
        <c:scaling>
          <c:orientation val="minMax"/>
        </c:scaling>
        <c:axPos val="l"/>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2522368"/>
        <c:crosses val="autoZero"/>
        <c:auto val="1"/>
        <c:lblAlgn val="ctr"/>
        <c:lblOffset val="100"/>
      </c:catAx>
      <c:valAx>
        <c:axId val="112522368"/>
        <c:scaling>
          <c:orientation val="minMax"/>
        </c:scaling>
        <c:axPos val="b"/>
        <c:majorGridlines/>
        <c:numFmt formatCode="#,##0"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1128576"/>
        <c:crosses val="autoZero"/>
        <c:crossBetween val="between"/>
      </c:valAx>
      <c:spPr>
        <a:noFill/>
        <a:ln w="25400">
          <a:noFill/>
        </a:ln>
      </c:spPr>
    </c:plotArea>
    <c:legend>
      <c:legendPos val="r"/>
      <c:txPr>
        <a:bodyPr/>
        <a:lstStyle/>
        <a:p>
          <a:pPr>
            <a:defRPr sz="920" b="0" i="0" u="none" strike="noStrike" baseline="0">
              <a:solidFill>
                <a:srgbClr val="000000"/>
              </a:solidFill>
              <a:latin typeface="Calibri"/>
              <a:ea typeface="Calibri"/>
              <a:cs typeface="Calibri"/>
            </a:defRPr>
          </a:pPr>
          <a:endParaRPr lang="en-US"/>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b="1" i="0" u="none" strike="noStrike" baseline="0">
                <a:solidFill>
                  <a:srgbClr val="000000"/>
                </a:solidFill>
                <a:latin typeface="Calibri"/>
                <a:ea typeface="Calibri"/>
                <a:cs typeface="Calibri"/>
              </a:defRPr>
            </a:pPr>
            <a:r>
              <a:rPr lang="en-US"/>
              <a:t>Persentase Berdasarkan Usia</a:t>
            </a:r>
          </a:p>
        </c:rich>
      </c:tx>
    </c:title>
    <c:plotArea>
      <c:layout/>
      <c:pieChart>
        <c:varyColors val="1"/>
        <c:ser>
          <c:idx val="0"/>
          <c:order val="0"/>
          <c:dLbls>
            <c:txPr>
              <a:bodyPr/>
              <a:lstStyle/>
              <a:p>
                <a:pPr>
                  <a:defRPr sz="1000" b="0" i="0" u="none" strike="noStrike" baseline="0">
                    <a:solidFill>
                      <a:srgbClr val="000000"/>
                    </a:solidFill>
                    <a:latin typeface="Calibri"/>
                    <a:ea typeface="Calibri"/>
                    <a:cs typeface="Calibri"/>
                  </a:defRPr>
                </a:pPr>
                <a:endParaRPr lang="en-US"/>
              </a:p>
            </c:txPr>
            <c:showCatName val="1"/>
            <c:showPercent val="1"/>
            <c:showLeaderLines val="1"/>
          </c:dLbls>
          <c:cat>
            <c:strRef>
              <c:f>'Sheet 1'!$C$1:$E$1</c:f>
              <c:strCache>
                <c:ptCount val="3"/>
                <c:pt idx="0">
                  <c:v>UMUR_MUDA</c:v>
                </c:pt>
                <c:pt idx="1">
                  <c:v>UMUR_PROD</c:v>
                </c:pt>
                <c:pt idx="2">
                  <c:v>TMUR_TUA</c:v>
                </c:pt>
              </c:strCache>
            </c:strRef>
          </c:cat>
          <c:val>
            <c:numRef>
              <c:f>'Sheet 1'!$C$25:$E$25</c:f>
              <c:numCache>
                <c:formatCode>#,##0</c:formatCode>
                <c:ptCount val="3"/>
                <c:pt idx="0">
                  <c:v>83910</c:v>
                </c:pt>
                <c:pt idx="1">
                  <c:v>262843</c:v>
                </c:pt>
                <c:pt idx="2">
                  <c:v>22850</c:v>
                </c:pt>
              </c:numCache>
            </c:numRef>
          </c:val>
        </c:ser>
        <c:dLbls>
          <c:showCatName val="1"/>
          <c:showPercent val="1"/>
        </c:dLbls>
        <c:firstSliceAng val="0"/>
      </c:pieChart>
      <c:spPr>
        <a:noFill/>
        <a:ln w="25400">
          <a:noFill/>
        </a:ln>
      </c:spPr>
    </c:plotArea>
    <c:plotVisOnly val="1"/>
    <c:dispBlanksAs val="zero"/>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4"/>
  <c:chart>
    <c:title/>
    <c:view3D>
      <c:depthPercent val="100"/>
      <c:rAngAx val="1"/>
    </c:view3D>
    <c:plotArea>
      <c:layout/>
      <c:bar3DChart>
        <c:barDir val="col"/>
        <c:grouping val="clustered"/>
        <c:ser>
          <c:idx val="0"/>
          <c:order val="0"/>
          <c:tx>
            <c:v>Rasio Ketergantungan</c:v>
          </c:tx>
          <c:cat>
            <c:strRef>
              <c:f>'Sheet 1'!$D$2:$D$4</c:f>
              <c:strCache>
                <c:ptCount val="3"/>
                <c:pt idx="0">
                  <c:v>USIA MUDA</c:v>
                </c:pt>
                <c:pt idx="1">
                  <c:v>USIA PRODUKTIF</c:v>
                </c:pt>
                <c:pt idx="2">
                  <c:v>USIA TUA</c:v>
                </c:pt>
              </c:strCache>
            </c:strRef>
          </c:cat>
          <c:val>
            <c:numRef>
              <c:f>'Sheet 1'!$H$2:$H$4</c:f>
              <c:numCache>
                <c:formatCode>#,##0</c:formatCode>
                <c:ptCount val="3"/>
                <c:pt idx="0">
                  <c:v>107.93</c:v>
                </c:pt>
                <c:pt idx="1">
                  <c:v>103.11</c:v>
                </c:pt>
                <c:pt idx="2">
                  <c:v>98.990000000000023</c:v>
                </c:pt>
              </c:numCache>
            </c:numRef>
          </c:val>
        </c:ser>
        <c:shape val="box"/>
        <c:axId val="112543616"/>
        <c:axId val="112545152"/>
        <c:axId val="0"/>
      </c:bar3DChart>
      <c:catAx>
        <c:axId val="112543616"/>
        <c:scaling>
          <c:orientation val="minMax"/>
        </c:scaling>
        <c:axPos val="b"/>
        <c:numFmt formatCode="General" sourceLinked="1"/>
        <c:tickLblPos val="nextTo"/>
        <c:crossAx val="112545152"/>
        <c:crosses val="autoZero"/>
        <c:auto val="1"/>
        <c:lblAlgn val="ctr"/>
        <c:lblOffset val="100"/>
      </c:catAx>
      <c:valAx>
        <c:axId val="112545152"/>
        <c:scaling>
          <c:orientation val="minMax"/>
        </c:scaling>
        <c:axPos val="l"/>
        <c:majorGridlines/>
        <c:numFmt formatCode="#,##0" sourceLinked="1"/>
        <c:tickLblPos val="nextTo"/>
        <c:crossAx val="112543616"/>
        <c:crosses val="autoZero"/>
        <c:crossBetween val="between"/>
      </c:valAx>
      <c:spPr>
        <a:noFill/>
        <a:ln w="25400">
          <a:noFill/>
        </a:ln>
      </c:spPr>
    </c:plotArea>
    <c:legend>
      <c:legendPos val="r"/>
    </c:legend>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plotArea>
      <c:layout/>
      <c:pieChart>
        <c:varyColors val="1"/>
        <c:ser>
          <c:idx val="0"/>
          <c:order val="0"/>
          <c:dLbls>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Val val="1"/>
            <c:showCatName val="1"/>
            <c:showLeaderLines val="1"/>
          </c:dLbls>
          <c:cat>
            <c:strRef>
              <c:f>'Sheet 1'!$B$2:$B$24</c:f>
              <c:strCache>
                <c:ptCount val="23"/>
                <c:pt idx="0">
                  <c:v>BATUI</c:v>
                </c:pt>
                <c:pt idx="1">
                  <c:v>BUNTA</c:v>
                </c:pt>
                <c:pt idx="2">
                  <c:v>KINTOM</c:v>
                </c:pt>
                <c:pt idx="3">
                  <c:v>LUWUK</c:v>
                </c:pt>
                <c:pt idx="4">
                  <c:v>LAMALA</c:v>
                </c:pt>
                <c:pt idx="5">
                  <c:v>BALANTAK</c:v>
                </c:pt>
                <c:pt idx="6">
                  <c:v>PAGIMANA</c:v>
                </c:pt>
                <c:pt idx="7">
                  <c:v>BUALEMO</c:v>
                </c:pt>
                <c:pt idx="8">
                  <c:v>TOILI</c:v>
                </c:pt>
                <c:pt idx="9">
                  <c:v>MASAMA</c:v>
                </c:pt>
                <c:pt idx="10">
                  <c:v>LUWUK TIMUR</c:v>
                </c:pt>
                <c:pt idx="11">
                  <c:v>TOILI BARAT</c:v>
                </c:pt>
                <c:pt idx="12">
                  <c:v>NUHON</c:v>
                </c:pt>
                <c:pt idx="13">
                  <c:v>MOILONG</c:v>
                </c:pt>
                <c:pt idx="14">
                  <c:v>BATUI SELATAN</c:v>
                </c:pt>
                <c:pt idx="15">
                  <c:v>LOBU</c:v>
                </c:pt>
                <c:pt idx="16">
                  <c:v>SIMPANG RAYA</c:v>
                </c:pt>
                <c:pt idx="17">
                  <c:v>BALANTAK SELATAN</c:v>
                </c:pt>
                <c:pt idx="18">
                  <c:v>BALANTAK UTARA</c:v>
                </c:pt>
                <c:pt idx="19">
                  <c:v>LUWUK SELATAN</c:v>
                </c:pt>
                <c:pt idx="20">
                  <c:v>LUWUK UTARA</c:v>
                </c:pt>
                <c:pt idx="21">
                  <c:v>MANTOH</c:v>
                </c:pt>
                <c:pt idx="22">
                  <c:v>NAMBO</c:v>
                </c:pt>
              </c:strCache>
            </c:strRef>
          </c:cat>
          <c:val>
            <c:numRef>
              <c:f>'Sheet 1'!$I$2:$I$24</c:f>
              <c:numCache>
                <c:formatCode>0.00</c:formatCode>
                <c:ptCount val="23"/>
                <c:pt idx="0">
                  <c:v>5.4970506054020513E-2</c:v>
                </c:pt>
                <c:pt idx="1">
                  <c:v>2.8840406455469241E-2</c:v>
                </c:pt>
                <c:pt idx="2">
                  <c:v>3.6493020088525757E-2</c:v>
                </c:pt>
                <c:pt idx="3">
                  <c:v>2.1417017146554544E-3</c:v>
                </c:pt>
                <c:pt idx="4">
                  <c:v>3.0621704135442677E-2</c:v>
                </c:pt>
                <c:pt idx="5">
                  <c:v>3.2918900804289573E-2</c:v>
                </c:pt>
                <c:pt idx="6">
                  <c:v>3.9812858687515627E-2</c:v>
                </c:pt>
                <c:pt idx="7">
                  <c:v>4.6083934776797689E-2</c:v>
                </c:pt>
                <c:pt idx="8">
                  <c:v>2.1099440164070754E-2</c:v>
                </c:pt>
                <c:pt idx="9">
                  <c:v>1.9066589842785441E-2</c:v>
                </c:pt>
                <c:pt idx="10">
                  <c:v>1.6964705882352955E-2</c:v>
                </c:pt>
                <c:pt idx="11">
                  <c:v>4.1912856419773915E-2</c:v>
                </c:pt>
                <c:pt idx="12">
                  <c:v>5.597128122155931E-2</c:v>
                </c:pt>
                <c:pt idx="13">
                  <c:v>1.1405341429527104E-2</c:v>
                </c:pt>
                <c:pt idx="14">
                  <c:v>2.1201758355420552E-2</c:v>
                </c:pt>
                <c:pt idx="15">
                  <c:v>3.4454952712792433E-2</c:v>
                </c:pt>
                <c:pt idx="16">
                  <c:v>1.6487821380243586E-2</c:v>
                </c:pt>
                <c:pt idx="17">
                  <c:v>2.7311707680835226E-2</c:v>
                </c:pt>
                <c:pt idx="18">
                  <c:v>2.9288190903528449E-2</c:v>
                </c:pt>
                <c:pt idx="19">
                  <c:v>4.8858075040783032E-3</c:v>
                </c:pt>
                <c:pt idx="20">
                  <c:v>1.2437076720913778E-2</c:v>
                </c:pt>
                <c:pt idx="21">
                  <c:v>3.2253460824889411E-2</c:v>
                </c:pt>
                <c:pt idx="22">
                  <c:v>1.9328018223234638E-2</c:v>
                </c:pt>
              </c:numCache>
            </c:numRef>
          </c:val>
        </c:ser>
        <c:firstSliceAng val="0"/>
      </c:pieChart>
      <c:spPr>
        <a:noFill/>
        <a:ln w="25400">
          <a:noFill/>
        </a:ln>
      </c:spPr>
    </c:plotArea>
    <c:plotVisOnly val="1"/>
    <c:dispBlanksAs val="zero"/>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view3D>
      <c:depthPercent val="100"/>
      <c:rAngAx val="1"/>
    </c:view3D>
    <c:plotArea>
      <c:layout/>
      <c:bar3DChart>
        <c:barDir val="col"/>
        <c:grouping val="stacked"/>
        <c:ser>
          <c:idx val="0"/>
          <c:order val="0"/>
          <c:tx>
            <c:v>Klas_Pindah_4</c:v>
          </c:tx>
          <c:cat>
            <c:strRef>
              <c:f>'Sheet 1'!$B$2:$B$24</c:f>
              <c:strCache>
                <c:ptCount val="23"/>
                <c:pt idx="0">
                  <c:v>BATUI</c:v>
                </c:pt>
                <c:pt idx="1">
                  <c:v>BUNTA</c:v>
                </c:pt>
                <c:pt idx="2">
                  <c:v>KINTOM</c:v>
                </c:pt>
                <c:pt idx="3">
                  <c:v>LUWUK</c:v>
                </c:pt>
                <c:pt idx="4">
                  <c:v>LAMALA</c:v>
                </c:pt>
                <c:pt idx="5">
                  <c:v>BALANTAK</c:v>
                </c:pt>
                <c:pt idx="6">
                  <c:v>PAGIMANA</c:v>
                </c:pt>
                <c:pt idx="7">
                  <c:v>BUALEMO</c:v>
                </c:pt>
                <c:pt idx="8">
                  <c:v>TOILI</c:v>
                </c:pt>
                <c:pt idx="9">
                  <c:v>MASAMA</c:v>
                </c:pt>
                <c:pt idx="10">
                  <c:v>LUWUK TIMUR</c:v>
                </c:pt>
                <c:pt idx="11">
                  <c:v>TOILI BARAT</c:v>
                </c:pt>
                <c:pt idx="12">
                  <c:v>NUHON</c:v>
                </c:pt>
                <c:pt idx="13">
                  <c:v>MOILONG</c:v>
                </c:pt>
                <c:pt idx="14">
                  <c:v>BATUI SELATAN</c:v>
                </c:pt>
                <c:pt idx="15">
                  <c:v>LOBU</c:v>
                </c:pt>
                <c:pt idx="16">
                  <c:v>SIMPANG RAYA</c:v>
                </c:pt>
                <c:pt idx="17">
                  <c:v>BALANTAK SELATAN</c:v>
                </c:pt>
                <c:pt idx="18">
                  <c:v>BALANTAK UTARA</c:v>
                </c:pt>
                <c:pt idx="19">
                  <c:v>LUWUK SELATAN</c:v>
                </c:pt>
                <c:pt idx="20">
                  <c:v>LUWUK UTARA</c:v>
                </c:pt>
                <c:pt idx="21">
                  <c:v>MANTOH</c:v>
                </c:pt>
                <c:pt idx="22">
                  <c:v>NAMBO</c:v>
                </c:pt>
              </c:strCache>
            </c:strRef>
          </c:cat>
          <c:val>
            <c:numRef>
              <c:f>'Sheet 1'!$C$2:$C$24</c:f>
              <c:numCache>
                <c:formatCode>#,##0</c:formatCode>
                <c:ptCount val="23"/>
                <c:pt idx="0">
                  <c:v>192</c:v>
                </c:pt>
                <c:pt idx="1">
                  <c:v>179</c:v>
                </c:pt>
                <c:pt idx="2">
                  <c:v>52</c:v>
                </c:pt>
                <c:pt idx="3">
                  <c:v>387</c:v>
                </c:pt>
                <c:pt idx="4">
                  <c:v>60</c:v>
                </c:pt>
                <c:pt idx="5">
                  <c:v>24</c:v>
                </c:pt>
                <c:pt idx="6">
                  <c:v>108</c:v>
                </c:pt>
                <c:pt idx="7">
                  <c:v>76</c:v>
                </c:pt>
                <c:pt idx="8">
                  <c:v>228</c:v>
                </c:pt>
                <c:pt idx="9">
                  <c:v>65</c:v>
                </c:pt>
                <c:pt idx="10">
                  <c:v>70</c:v>
                </c:pt>
                <c:pt idx="11">
                  <c:v>190</c:v>
                </c:pt>
                <c:pt idx="12">
                  <c:v>152</c:v>
                </c:pt>
                <c:pt idx="13">
                  <c:v>149</c:v>
                </c:pt>
                <c:pt idx="14">
                  <c:v>82</c:v>
                </c:pt>
                <c:pt idx="15">
                  <c:v>3</c:v>
                </c:pt>
                <c:pt idx="16">
                  <c:v>90</c:v>
                </c:pt>
                <c:pt idx="17">
                  <c:v>21</c:v>
                </c:pt>
                <c:pt idx="18">
                  <c:v>16</c:v>
                </c:pt>
                <c:pt idx="19">
                  <c:v>290</c:v>
                </c:pt>
                <c:pt idx="20">
                  <c:v>163</c:v>
                </c:pt>
                <c:pt idx="21">
                  <c:v>21</c:v>
                </c:pt>
                <c:pt idx="22">
                  <c:v>35</c:v>
                </c:pt>
              </c:numCache>
            </c:numRef>
          </c:val>
        </c:ser>
        <c:ser>
          <c:idx val="1"/>
          <c:order val="1"/>
          <c:tx>
            <c:v>Klas_Pindah_5</c:v>
          </c:tx>
          <c:cat>
            <c:strRef>
              <c:f>'Sheet 1'!$B$2:$B$24</c:f>
              <c:strCache>
                <c:ptCount val="23"/>
                <c:pt idx="0">
                  <c:v>BATUI</c:v>
                </c:pt>
                <c:pt idx="1">
                  <c:v>BUNTA</c:v>
                </c:pt>
                <c:pt idx="2">
                  <c:v>KINTOM</c:v>
                </c:pt>
                <c:pt idx="3">
                  <c:v>LUWUK</c:v>
                </c:pt>
                <c:pt idx="4">
                  <c:v>LAMALA</c:v>
                </c:pt>
                <c:pt idx="5">
                  <c:v>BALANTAK</c:v>
                </c:pt>
                <c:pt idx="6">
                  <c:v>PAGIMANA</c:v>
                </c:pt>
                <c:pt idx="7">
                  <c:v>BUALEMO</c:v>
                </c:pt>
                <c:pt idx="8">
                  <c:v>TOILI</c:v>
                </c:pt>
                <c:pt idx="9">
                  <c:v>MASAMA</c:v>
                </c:pt>
                <c:pt idx="10">
                  <c:v>LUWUK TIMUR</c:v>
                </c:pt>
                <c:pt idx="11">
                  <c:v>TOILI BARAT</c:v>
                </c:pt>
                <c:pt idx="12">
                  <c:v>NUHON</c:v>
                </c:pt>
                <c:pt idx="13">
                  <c:v>MOILONG</c:v>
                </c:pt>
                <c:pt idx="14">
                  <c:v>BATUI SELATAN</c:v>
                </c:pt>
                <c:pt idx="15">
                  <c:v>LOBU</c:v>
                </c:pt>
                <c:pt idx="16">
                  <c:v>SIMPANG RAYA</c:v>
                </c:pt>
                <c:pt idx="17">
                  <c:v>BALANTAK SELATAN</c:v>
                </c:pt>
                <c:pt idx="18">
                  <c:v>BALANTAK UTARA</c:v>
                </c:pt>
                <c:pt idx="19">
                  <c:v>LUWUK SELATAN</c:v>
                </c:pt>
                <c:pt idx="20">
                  <c:v>LUWUK UTARA</c:v>
                </c:pt>
                <c:pt idx="21">
                  <c:v>MANTOH</c:v>
                </c:pt>
                <c:pt idx="22">
                  <c:v>NAMBO</c:v>
                </c:pt>
              </c:strCache>
            </c:strRef>
          </c:cat>
          <c:val>
            <c:numRef>
              <c:f>'Sheet 1'!$D$2:$D$24</c:f>
              <c:numCache>
                <c:formatCode>#,##0</c:formatCode>
                <c:ptCount val="23"/>
                <c:pt idx="0">
                  <c:v>152</c:v>
                </c:pt>
                <c:pt idx="1">
                  <c:v>150</c:v>
                </c:pt>
                <c:pt idx="2">
                  <c:v>49</c:v>
                </c:pt>
                <c:pt idx="3">
                  <c:v>344</c:v>
                </c:pt>
                <c:pt idx="4">
                  <c:v>37</c:v>
                </c:pt>
                <c:pt idx="5">
                  <c:v>18</c:v>
                </c:pt>
                <c:pt idx="6">
                  <c:v>105</c:v>
                </c:pt>
                <c:pt idx="7">
                  <c:v>98</c:v>
                </c:pt>
                <c:pt idx="8">
                  <c:v>189</c:v>
                </c:pt>
                <c:pt idx="9">
                  <c:v>80</c:v>
                </c:pt>
                <c:pt idx="10">
                  <c:v>55</c:v>
                </c:pt>
                <c:pt idx="11">
                  <c:v>83</c:v>
                </c:pt>
                <c:pt idx="12">
                  <c:v>104</c:v>
                </c:pt>
                <c:pt idx="13">
                  <c:v>79</c:v>
                </c:pt>
                <c:pt idx="14">
                  <c:v>93</c:v>
                </c:pt>
                <c:pt idx="15">
                  <c:v>11</c:v>
                </c:pt>
                <c:pt idx="16">
                  <c:v>88</c:v>
                </c:pt>
                <c:pt idx="17">
                  <c:v>20</c:v>
                </c:pt>
                <c:pt idx="18">
                  <c:v>10</c:v>
                </c:pt>
                <c:pt idx="19">
                  <c:v>292</c:v>
                </c:pt>
                <c:pt idx="20">
                  <c:v>172</c:v>
                </c:pt>
                <c:pt idx="21">
                  <c:v>62</c:v>
                </c:pt>
                <c:pt idx="22">
                  <c:v>24</c:v>
                </c:pt>
              </c:numCache>
            </c:numRef>
          </c:val>
        </c:ser>
        <c:shape val="cone"/>
        <c:axId val="112787840"/>
        <c:axId val="112789376"/>
        <c:axId val="0"/>
      </c:bar3DChart>
      <c:catAx>
        <c:axId val="112787840"/>
        <c:scaling>
          <c:orientation val="minMax"/>
        </c:scaling>
        <c:axPos val="b"/>
        <c:numFmt formatCode="General" sourceLinked="1"/>
        <c:tickLblPos val="nextTo"/>
        <c:crossAx val="112789376"/>
        <c:crosses val="autoZero"/>
        <c:auto val="1"/>
        <c:lblAlgn val="ctr"/>
        <c:lblOffset val="100"/>
      </c:catAx>
      <c:valAx>
        <c:axId val="112789376"/>
        <c:scaling>
          <c:orientation val="minMax"/>
        </c:scaling>
        <c:axPos val="l"/>
        <c:majorGridlines/>
        <c:numFmt formatCode="#,##0" sourceLinked="1"/>
        <c:tickLblPos val="nextTo"/>
        <c:crossAx val="112787840"/>
        <c:crosses val="autoZero"/>
        <c:crossBetween val="between"/>
      </c:valAx>
      <c:spPr>
        <a:noFill/>
        <a:ln w="25400">
          <a:noFill/>
        </a:ln>
      </c:spPr>
    </c:plotArea>
    <c:legend>
      <c:legendPos val="r"/>
    </c:legend>
    <c:plotVisOnly val="1"/>
    <c:dispBlanksAs val="gap"/>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style val="38"/>
  <c:chart>
    <c:title>
      <c:tx>
        <c:rich>
          <a:bodyPr/>
          <a:lstStyle/>
          <a:p>
            <a:pPr>
              <a:defRPr/>
            </a:pPr>
            <a:r>
              <a:rPr lang="id-ID"/>
              <a:t>Pindah</a:t>
            </a:r>
            <a:r>
              <a:rPr lang="id-ID" baseline="0"/>
              <a:t> Penduduk Klasifikasi 4 dan 5</a:t>
            </a:r>
            <a:endParaRPr lang="id-ID"/>
          </a:p>
        </c:rich>
      </c:tx>
    </c:title>
    <c:plotArea>
      <c:layout/>
      <c:lineChart>
        <c:grouping val="standard"/>
        <c:ser>
          <c:idx val="0"/>
          <c:order val="0"/>
          <c:tx>
            <c:v>Migrasi_Keluar</c:v>
          </c:tx>
          <c:marker>
            <c:symbol val="diamond"/>
            <c:size val="9"/>
          </c:marker>
          <c:cat>
            <c:strRef>
              <c:f>'Sheet 1'!$C$1:$G$1</c:f>
              <c:strCache>
                <c:ptCount val="5"/>
                <c:pt idx="0">
                  <c:v>TAHUN 2017</c:v>
                </c:pt>
                <c:pt idx="1">
                  <c:v>TAHUN 2018</c:v>
                </c:pt>
                <c:pt idx="2">
                  <c:v>TAHUN 2019</c:v>
                </c:pt>
                <c:pt idx="3">
                  <c:v>TAHUN 2020</c:v>
                </c:pt>
                <c:pt idx="4">
                  <c:v>TAHUN 2021</c:v>
                </c:pt>
              </c:strCache>
            </c:strRef>
          </c:cat>
          <c:val>
            <c:numRef>
              <c:f>'Sheet 1'!$C$25:$G$25</c:f>
              <c:numCache>
                <c:formatCode>#,##0</c:formatCode>
                <c:ptCount val="5"/>
                <c:pt idx="0">
                  <c:v>4251</c:v>
                </c:pt>
                <c:pt idx="1">
                  <c:v>5070</c:v>
                </c:pt>
                <c:pt idx="2">
                  <c:v>4887</c:v>
                </c:pt>
                <c:pt idx="3">
                  <c:v>4588</c:v>
                </c:pt>
                <c:pt idx="4">
                  <c:v>4968</c:v>
                </c:pt>
              </c:numCache>
            </c:numRef>
          </c:val>
        </c:ser>
        <c:marker val="1"/>
        <c:axId val="113624192"/>
        <c:axId val="113625728"/>
      </c:lineChart>
      <c:catAx>
        <c:axId val="113624192"/>
        <c:scaling>
          <c:orientation val="minMax"/>
        </c:scaling>
        <c:axPos val="b"/>
        <c:numFmt formatCode="General" sourceLinked="1"/>
        <c:tickLblPos val="nextTo"/>
        <c:crossAx val="113625728"/>
        <c:crosses val="autoZero"/>
        <c:auto val="1"/>
        <c:lblAlgn val="ctr"/>
        <c:lblOffset val="100"/>
      </c:catAx>
      <c:valAx>
        <c:axId val="113625728"/>
        <c:scaling>
          <c:orientation val="minMax"/>
        </c:scaling>
        <c:axPos val="l"/>
        <c:majorGridlines/>
        <c:numFmt formatCode="#,##0" sourceLinked="1"/>
        <c:tickLblPos val="nextTo"/>
        <c:crossAx val="113624192"/>
        <c:crosses val="autoZero"/>
        <c:crossBetween val="between"/>
      </c:valAx>
    </c:plotArea>
    <c:legend>
      <c:legendPos val="r"/>
      <c:layout>
        <c:manualLayout>
          <c:xMode val="edge"/>
          <c:yMode val="edge"/>
          <c:x val="0.72273383496948396"/>
          <c:y val="0.5516545815952294"/>
          <c:w val="0.2609563906169568"/>
          <c:h val="0.1306151254701047"/>
        </c:manualLayout>
      </c:layout>
    </c:legend>
    <c:plotVisOnly val="1"/>
    <c:dispBlanksAs val="gap"/>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view3D>
      <c:depthPercent val="100"/>
      <c:rAngAx val="1"/>
    </c:view3D>
    <c:plotArea>
      <c:layout/>
      <c:bar3DChart>
        <c:barDir val="col"/>
        <c:grouping val="stacked"/>
        <c:ser>
          <c:idx val="0"/>
          <c:order val="0"/>
          <c:tx>
            <c:v>Klas_Pindah_4</c:v>
          </c:tx>
          <c:cat>
            <c:strRef>
              <c:f>'[1]Sheet 1'!$B$2:$B$24</c:f>
              <c:strCache>
                <c:ptCount val="23"/>
                <c:pt idx="0">
                  <c:v>BATUI</c:v>
                </c:pt>
                <c:pt idx="1">
                  <c:v>BUNTA</c:v>
                </c:pt>
                <c:pt idx="2">
                  <c:v>KINTOM</c:v>
                </c:pt>
                <c:pt idx="3">
                  <c:v>LUWUK</c:v>
                </c:pt>
                <c:pt idx="4">
                  <c:v>LAMALA</c:v>
                </c:pt>
                <c:pt idx="5">
                  <c:v>BALANTAK</c:v>
                </c:pt>
                <c:pt idx="6">
                  <c:v>PAGIMANA</c:v>
                </c:pt>
                <c:pt idx="7">
                  <c:v>BUALEMO</c:v>
                </c:pt>
                <c:pt idx="8">
                  <c:v>TOILI</c:v>
                </c:pt>
                <c:pt idx="9">
                  <c:v>MASAMA</c:v>
                </c:pt>
                <c:pt idx="10">
                  <c:v>LUWUK TIMUR</c:v>
                </c:pt>
                <c:pt idx="11">
                  <c:v>TOILI BARAT</c:v>
                </c:pt>
                <c:pt idx="12">
                  <c:v>NUHON</c:v>
                </c:pt>
                <c:pt idx="13">
                  <c:v>MOILONG</c:v>
                </c:pt>
                <c:pt idx="14">
                  <c:v>BATUI SELATAN</c:v>
                </c:pt>
                <c:pt idx="15">
                  <c:v>LOBU</c:v>
                </c:pt>
                <c:pt idx="16">
                  <c:v>SIMPANG RAYA</c:v>
                </c:pt>
                <c:pt idx="17">
                  <c:v>BALANTAK SELATAN</c:v>
                </c:pt>
                <c:pt idx="18">
                  <c:v>BALANTAK UTARA</c:v>
                </c:pt>
                <c:pt idx="19">
                  <c:v>LUWUK SELATAN</c:v>
                </c:pt>
                <c:pt idx="20">
                  <c:v>LUWUK UTARA</c:v>
                </c:pt>
                <c:pt idx="21">
                  <c:v>MANTOH</c:v>
                </c:pt>
                <c:pt idx="22">
                  <c:v>NAMBO</c:v>
                </c:pt>
              </c:strCache>
            </c:strRef>
          </c:cat>
          <c:val>
            <c:numRef>
              <c:f>Sheet1!$C$2:$C$24</c:f>
              <c:numCache>
                <c:formatCode>#,##0</c:formatCode>
                <c:ptCount val="23"/>
                <c:pt idx="0">
                  <c:v>85</c:v>
                </c:pt>
                <c:pt idx="1">
                  <c:v>128</c:v>
                </c:pt>
                <c:pt idx="2">
                  <c:v>36</c:v>
                </c:pt>
                <c:pt idx="3">
                  <c:v>296</c:v>
                </c:pt>
                <c:pt idx="4">
                  <c:v>47</c:v>
                </c:pt>
                <c:pt idx="5">
                  <c:v>23</c:v>
                </c:pt>
                <c:pt idx="6">
                  <c:v>127</c:v>
                </c:pt>
                <c:pt idx="7">
                  <c:v>48</c:v>
                </c:pt>
                <c:pt idx="8">
                  <c:v>172</c:v>
                </c:pt>
                <c:pt idx="9">
                  <c:v>32</c:v>
                </c:pt>
                <c:pt idx="10">
                  <c:v>79</c:v>
                </c:pt>
                <c:pt idx="11">
                  <c:v>82</c:v>
                </c:pt>
                <c:pt idx="12">
                  <c:v>99</c:v>
                </c:pt>
                <c:pt idx="13">
                  <c:v>69</c:v>
                </c:pt>
                <c:pt idx="14">
                  <c:v>28</c:v>
                </c:pt>
                <c:pt idx="15">
                  <c:v>22</c:v>
                </c:pt>
                <c:pt idx="16">
                  <c:v>74</c:v>
                </c:pt>
                <c:pt idx="17">
                  <c:v>18</c:v>
                </c:pt>
                <c:pt idx="18">
                  <c:v>21</c:v>
                </c:pt>
                <c:pt idx="19">
                  <c:v>131</c:v>
                </c:pt>
                <c:pt idx="20">
                  <c:v>101</c:v>
                </c:pt>
                <c:pt idx="21">
                  <c:v>20</c:v>
                </c:pt>
                <c:pt idx="22">
                  <c:v>46</c:v>
                </c:pt>
              </c:numCache>
            </c:numRef>
          </c:val>
        </c:ser>
        <c:ser>
          <c:idx val="1"/>
          <c:order val="1"/>
          <c:tx>
            <c:v>Klas_Pindah_5</c:v>
          </c:tx>
          <c:cat>
            <c:strRef>
              <c:f>'[1]Sheet 1'!$B$2:$B$24</c:f>
              <c:strCache>
                <c:ptCount val="23"/>
                <c:pt idx="0">
                  <c:v>BATUI</c:v>
                </c:pt>
                <c:pt idx="1">
                  <c:v>BUNTA</c:v>
                </c:pt>
                <c:pt idx="2">
                  <c:v>KINTOM</c:v>
                </c:pt>
                <c:pt idx="3">
                  <c:v>LUWUK</c:v>
                </c:pt>
                <c:pt idx="4">
                  <c:v>LAMALA</c:v>
                </c:pt>
                <c:pt idx="5">
                  <c:v>BALANTAK</c:v>
                </c:pt>
                <c:pt idx="6">
                  <c:v>PAGIMANA</c:v>
                </c:pt>
                <c:pt idx="7">
                  <c:v>BUALEMO</c:v>
                </c:pt>
                <c:pt idx="8">
                  <c:v>TOILI</c:v>
                </c:pt>
                <c:pt idx="9">
                  <c:v>MASAMA</c:v>
                </c:pt>
                <c:pt idx="10">
                  <c:v>LUWUK TIMUR</c:v>
                </c:pt>
                <c:pt idx="11">
                  <c:v>TOILI BARAT</c:v>
                </c:pt>
                <c:pt idx="12">
                  <c:v>NUHON</c:v>
                </c:pt>
                <c:pt idx="13">
                  <c:v>MOILONG</c:v>
                </c:pt>
                <c:pt idx="14">
                  <c:v>BATUI SELATAN</c:v>
                </c:pt>
                <c:pt idx="15">
                  <c:v>LOBU</c:v>
                </c:pt>
                <c:pt idx="16">
                  <c:v>SIMPANG RAYA</c:v>
                </c:pt>
                <c:pt idx="17">
                  <c:v>BALANTAK SELATAN</c:v>
                </c:pt>
                <c:pt idx="18">
                  <c:v>BALANTAK UTARA</c:v>
                </c:pt>
                <c:pt idx="19">
                  <c:v>LUWUK SELATAN</c:v>
                </c:pt>
                <c:pt idx="20">
                  <c:v>LUWUK UTARA</c:v>
                </c:pt>
                <c:pt idx="21">
                  <c:v>MANTOH</c:v>
                </c:pt>
                <c:pt idx="22">
                  <c:v>NAMBO</c:v>
                </c:pt>
              </c:strCache>
            </c:strRef>
          </c:cat>
          <c:val>
            <c:numRef>
              <c:f>Sheet1!$D$2:$D$24</c:f>
              <c:numCache>
                <c:formatCode>#,##0</c:formatCode>
                <c:ptCount val="23"/>
                <c:pt idx="0">
                  <c:v>103</c:v>
                </c:pt>
                <c:pt idx="1">
                  <c:v>102</c:v>
                </c:pt>
                <c:pt idx="2">
                  <c:v>40</c:v>
                </c:pt>
                <c:pt idx="3">
                  <c:v>452</c:v>
                </c:pt>
                <c:pt idx="4">
                  <c:v>35</c:v>
                </c:pt>
                <c:pt idx="5">
                  <c:v>7</c:v>
                </c:pt>
                <c:pt idx="6">
                  <c:v>63</c:v>
                </c:pt>
                <c:pt idx="7">
                  <c:v>63</c:v>
                </c:pt>
                <c:pt idx="8">
                  <c:v>191</c:v>
                </c:pt>
                <c:pt idx="9">
                  <c:v>45</c:v>
                </c:pt>
                <c:pt idx="10">
                  <c:v>48</c:v>
                </c:pt>
                <c:pt idx="11">
                  <c:v>67</c:v>
                </c:pt>
                <c:pt idx="12">
                  <c:v>65</c:v>
                </c:pt>
                <c:pt idx="13">
                  <c:v>77</c:v>
                </c:pt>
                <c:pt idx="14">
                  <c:v>40</c:v>
                </c:pt>
                <c:pt idx="15">
                  <c:v>19</c:v>
                </c:pt>
                <c:pt idx="16">
                  <c:v>51</c:v>
                </c:pt>
                <c:pt idx="17">
                  <c:v>4</c:v>
                </c:pt>
                <c:pt idx="18">
                  <c:v>2</c:v>
                </c:pt>
                <c:pt idx="19">
                  <c:v>169</c:v>
                </c:pt>
                <c:pt idx="20">
                  <c:v>102</c:v>
                </c:pt>
                <c:pt idx="21">
                  <c:v>25</c:v>
                </c:pt>
                <c:pt idx="22">
                  <c:v>14</c:v>
                </c:pt>
              </c:numCache>
            </c:numRef>
          </c:val>
        </c:ser>
        <c:shape val="cone"/>
        <c:axId val="113763456"/>
        <c:axId val="113764992"/>
        <c:axId val="0"/>
      </c:bar3DChart>
      <c:catAx>
        <c:axId val="113763456"/>
        <c:scaling>
          <c:orientation val="minMax"/>
        </c:scaling>
        <c:axPos val="b"/>
        <c:numFmt formatCode="General" sourceLinked="1"/>
        <c:tickLblPos val="nextTo"/>
        <c:crossAx val="113764992"/>
        <c:crosses val="autoZero"/>
        <c:auto val="1"/>
        <c:lblAlgn val="ctr"/>
        <c:lblOffset val="100"/>
      </c:catAx>
      <c:valAx>
        <c:axId val="113764992"/>
        <c:scaling>
          <c:orientation val="minMax"/>
        </c:scaling>
        <c:axPos val="l"/>
        <c:majorGridlines/>
        <c:numFmt formatCode="#,##0" sourceLinked="1"/>
        <c:tickLblPos val="nextTo"/>
        <c:crossAx val="113763456"/>
        <c:crosses val="autoZero"/>
        <c:crossBetween val="between"/>
      </c:valAx>
      <c:spPr>
        <a:noFill/>
        <a:ln w="25400">
          <a:noFill/>
        </a:ln>
      </c:spPr>
    </c:plotArea>
    <c:legend>
      <c:legendPos val="r"/>
    </c:legend>
    <c:plotVisOnly val="1"/>
    <c:dispBlanksAs val="gap"/>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style val="38"/>
  <c:chart>
    <c:title>
      <c:tx>
        <c:rich>
          <a:bodyPr/>
          <a:lstStyle/>
          <a:p>
            <a:pPr>
              <a:defRPr/>
            </a:pPr>
            <a:r>
              <a:rPr lang="id-ID"/>
              <a:t>Pindah</a:t>
            </a:r>
            <a:r>
              <a:rPr lang="id-ID" baseline="0"/>
              <a:t> Penduduk Klasifikasi 4 dan 5</a:t>
            </a:r>
            <a:endParaRPr lang="id-ID"/>
          </a:p>
        </c:rich>
      </c:tx>
    </c:title>
    <c:plotArea>
      <c:layout/>
      <c:lineChart>
        <c:grouping val="standard"/>
        <c:ser>
          <c:idx val="0"/>
          <c:order val="0"/>
          <c:tx>
            <c:v>Migrasi Masuk</c:v>
          </c:tx>
          <c:marker>
            <c:symbol val="diamond"/>
            <c:size val="9"/>
          </c:marker>
          <c:cat>
            <c:strRef>
              <c:f>Sheet1!$C$1:$G$1</c:f>
              <c:strCache>
                <c:ptCount val="5"/>
                <c:pt idx="0">
                  <c:v>TAHUN 2017</c:v>
                </c:pt>
                <c:pt idx="1">
                  <c:v>TAHUN 2018</c:v>
                </c:pt>
                <c:pt idx="2">
                  <c:v>TAHUN 2019</c:v>
                </c:pt>
                <c:pt idx="3">
                  <c:v>TAHUN 2020</c:v>
                </c:pt>
                <c:pt idx="4">
                  <c:v>TAHUN 2021</c:v>
                </c:pt>
              </c:strCache>
            </c:strRef>
          </c:cat>
          <c:val>
            <c:numRef>
              <c:f>Sheet1!$C$25:$G$25</c:f>
              <c:numCache>
                <c:formatCode>#,##0</c:formatCode>
                <c:ptCount val="5"/>
                <c:pt idx="0">
                  <c:v>3546</c:v>
                </c:pt>
                <c:pt idx="1">
                  <c:v>3659</c:v>
                </c:pt>
                <c:pt idx="2">
                  <c:v>3599</c:v>
                </c:pt>
                <c:pt idx="3">
                  <c:v>3475</c:v>
                </c:pt>
                <c:pt idx="4">
                  <c:v>3568</c:v>
                </c:pt>
              </c:numCache>
            </c:numRef>
          </c:val>
        </c:ser>
        <c:marker val="1"/>
        <c:axId val="112796416"/>
        <c:axId val="113724032"/>
      </c:lineChart>
      <c:catAx>
        <c:axId val="112796416"/>
        <c:scaling>
          <c:orientation val="minMax"/>
        </c:scaling>
        <c:axPos val="b"/>
        <c:numFmt formatCode="General" sourceLinked="1"/>
        <c:tickLblPos val="nextTo"/>
        <c:crossAx val="113724032"/>
        <c:crosses val="autoZero"/>
        <c:auto val="1"/>
        <c:lblAlgn val="ctr"/>
        <c:lblOffset val="100"/>
      </c:catAx>
      <c:valAx>
        <c:axId val="113724032"/>
        <c:scaling>
          <c:orientation val="minMax"/>
        </c:scaling>
        <c:axPos val="l"/>
        <c:majorGridlines/>
        <c:numFmt formatCode="#,##0" sourceLinked="1"/>
        <c:tickLblPos val="nextTo"/>
        <c:crossAx val="112796416"/>
        <c:crosses val="autoZero"/>
        <c:crossBetween val="between"/>
      </c:valAx>
    </c:plotArea>
    <c:legend>
      <c:legendPos val="r"/>
    </c:legend>
    <c:plotVisOnly val="1"/>
    <c:dispBlanksAs val="gap"/>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chart>
    <c:title/>
    <c:view3D>
      <c:depthPercent val="100"/>
      <c:rAngAx val="1"/>
    </c:view3D>
    <c:plotArea>
      <c:layout/>
      <c:bar3DChart>
        <c:barDir val="col"/>
        <c:grouping val="stacked"/>
        <c:ser>
          <c:idx val="0"/>
          <c:order val="0"/>
          <c:tx>
            <c:v>JUMLAH PEREMPUAN</c:v>
          </c:tx>
          <c:cat>
            <c:strRef>
              <c:f>'Sheet 1'!$A$2:$A$8</c:f>
              <c:strCache>
                <c:ptCount val="7"/>
                <c:pt idx="0">
                  <c:v>15-19</c:v>
                </c:pt>
                <c:pt idx="1">
                  <c:v>20-24</c:v>
                </c:pt>
                <c:pt idx="2">
                  <c:v>25-29</c:v>
                </c:pt>
                <c:pt idx="3">
                  <c:v>30-34</c:v>
                </c:pt>
                <c:pt idx="4">
                  <c:v>35-39</c:v>
                </c:pt>
                <c:pt idx="5">
                  <c:v>40-44</c:v>
                </c:pt>
                <c:pt idx="6">
                  <c:v>45-49</c:v>
                </c:pt>
              </c:strCache>
            </c:strRef>
          </c:cat>
          <c:val>
            <c:numRef>
              <c:f>'Sheet 1'!$B$2:$B$8</c:f>
              <c:numCache>
                <c:formatCode>#,##0</c:formatCode>
                <c:ptCount val="7"/>
                <c:pt idx="0">
                  <c:v>18151</c:v>
                </c:pt>
                <c:pt idx="1">
                  <c:v>15961</c:v>
                </c:pt>
                <c:pt idx="2">
                  <c:v>13510</c:v>
                </c:pt>
                <c:pt idx="3">
                  <c:v>13458</c:v>
                </c:pt>
                <c:pt idx="4">
                  <c:v>14851</c:v>
                </c:pt>
                <c:pt idx="5">
                  <c:v>14166</c:v>
                </c:pt>
                <c:pt idx="6">
                  <c:v>12681</c:v>
                </c:pt>
              </c:numCache>
            </c:numRef>
          </c:val>
          <c:extLst xmlns:c16r2="http://schemas.microsoft.com/office/drawing/2015/06/chart">
            <c:ext xmlns:c16="http://schemas.microsoft.com/office/drawing/2014/chart" uri="{C3380CC4-5D6E-409C-BE32-E72D297353CC}">
              <c16:uniqueId val="{00000000-1390-4873-882D-6D9C4BB692D9}"/>
            </c:ext>
          </c:extLst>
        </c:ser>
        <c:gapWidth val="95"/>
        <c:gapDepth val="95"/>
        <c:shape val="cone"/>
        <c:axId val="114806784"/>
        <c:axId val="114808320"/>
        <c:axId val="0"/>
      </c:bar3DChart>
      <c:catAx>
        <c:axId val="114806784"/>
        <c:scaling>
          <c:orientation val="minMax"/>
        </c:scaling>
        <c:axPos val="b"/>
        <c:numFmt formatCode="General" sourceLinked="1"/>
        <c:majorTickMark val="none"/>
        <c:tickLblPos val="nextTo"/>
        <c:crossAx val="114808320"/>
        <c:crosses val="autoZero"/>
        <c:auto val="1"/>
        <c:lblAlgn val="ctr"/>
        <c:lblOffset val="100"/>
      </c:catAx>
      <c:valAx>
        <c:axId val="114808320"/>
        <c:scaling>
          <c:orientation val="minMax"/>
        </c:scaling>
        <c:axPos val="l"/>
        <c:majorGridlines/>
        <c:numFmt formatCode="#,##0" sourceLinked="1"/>
        <c:majorTickMark val="none"/>
        <c:tickLblPos val="nextTo"/>
        <c:crossAx val="114806784"/>
        <c:crosses val="autoZero"/>
        <c:crossBetween val="between"/>
      </c:valAx>
      <c:dTable>
        <c:showHorzBorder val="1"/>
        <c:showVertBorder val="1"/>
        <c:showOutline val="1"/>
        <c:showKeys val="1"/>
      </c:dTable>
      <c:spPr>
        <a:noFill/>
        <a:ln w="25400">
          <a:noFill/>
        </a:ln>
      </c:spPr>
    </c:plotArea>
    <c:plotVisOnly val="1"/>
    <c:dispBlanksAs val="gap"/>
  </c:chart>
  <c:spPr>
    <a:solidFill>
      <a:srgbClr val="FFC000"/>
    </a:solidFill>
  </c:sp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id-ID"/>
              <a:t>Rata-rata</a:t>
            </a:r>
            <a:r>
              <a:rPr lang="id-ID" baseline="0"/>
              <a:t> </a:t>
            </a:r>
            <a:r>
              <a:rPr lang="id-ID"/>
              <a:t>Laju</a:t>
            </a:r>
            <a:r>
              <a:rPr lang="id-ID" baseline="0"/>
              <a:t> Pertumbutan Penduduk</a:t>
            </a:r>
            <a:endParaRPr lang="id-ID"/>
          </a:p>
        </c:rich>
      </c:tx>
    </c:title>
    <c:plotArea>
      <c:layout/>
      <c:lineChart>
        <c:grouping val="stacked"/>
        <c:ser>
          <c:idx val="0"/>
          <c:order val="0"/>
          <c:cat>
            <c:strRef>
              <c:f>Sheet1!$A$1:$D$1</c:f>
              <c:strCache>
                <c:ptCount val="4"/>
                <c:pt idx="0">
                  <c:v>LPP 2017 2018</c:v>
                </c:pt>
                <c:pt idx="1">
                  <c:v>LPP 2018 2019</c:v>
                </c:pt>
                <c:pt idx="2">
                  <c:v>LPP 2019 2020</c:v>
                </c:pt>
                <c:pt idx="3">
                  <c:v>LPP 2020 2021</c:v>
                </c:pt>
              </c:strCache>
            </c:strRef>
          </c:cat>
          <c:val>
            <c:numRef>
              <c:f>Sheet1!$A$2:$D$2</c:f>
              <c:numCache>
                <c:formatCode>#,##0.00</c:formatCode>
                <c:ptCount val="4"/>
                <c:pt idx="0">
                  <c:v>2.9078873150717097</c:v>
                </c:pt>
                <c:pt idx="1">
                  <c:v>0.42652881225776518</c:v>
                </c:pt>
                <c:pt idx="2">
                  <c:v>1.3514486931563174</c:v>
                </c:pt>
                <c:pt idx="3">
                  <c:v>1.03</c:v>
                </c:pt>
              </c:numCache>
            </c:numRef>
          </c:val>
        </c:ser>
        <c:marker val="1"/>
        <c:axId val="114819456"/>
        <c:axId val="114820992"/>
      </c:lineChart>
      <c:catAx>
        <c:axId val="114819456"/>
        <c:scaling>
          <c:orientation val="minMax"/>
        </c:scaling>
        <c:axPos val="b"/>
        <c:numFmt formatCode="#,##0.00" sourceLinked="1"/>
        <c:majorTickMark val="none"/>
        <c:tickLblPos val="nextTo"/>
        <c:crossAx val="114820992"/>
        <c:crosses val="autoZero"/>
        <c:auto val="1"/>
        <c:lblAlgn val="ctr"/>
        <c:lblOffset val="100"/>
      </c:catAx>
      <c:valAx>
        <c:axId val="114820992"/>
        <c:scaling>
          <c:orientation val="minMax"/>
        </c:scaling>
        <c:axPos val="l"/>
        <c:majorGridlines/>
        <c:numFmt formatCode="#,##0.00" sourceLinked="1"/>
        <c:majorTickMark val="none"/>
        <c:tickLblPos val="nextTo"/>
        <c:crossAx val="114819456"/>
        <c:crosses val="autoZero"/>
        <c:crossBetween val="between"/>
      </c:valAx>
      <c:dTable>
        <c:showHorzBorder val="1"/>
        <c:showVertBorder val="1"/>
        <c:showOutline val="1"/>
        <c:showKeys val="1"/>
        <c:txPr>
          <a:bodyPr/>
          <a:lstStyle/>
          <a:p>
            <a:pPr rtl="0">
              <a:defRPr sz="1400"/>
            </a:pPr>
            <a:endParaRPr lang="en-US"/>
          </a:p>
        </c:txPr>
      </c:dTable>
      <c:spPr>
        <a:solidFill>
          <a:schemeClr val="accent2"/>
        </a:solidFill>
      </c:spPr>
    </c:plotArea>
    <c:plotVisOnly val="1"/>
    <c:dispBlanksAs val="zero"/>
  </c:chart>
  <c:spPr>
    <a:solidFill>
      <a:schemeClr val="accent2"/>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view3D>
      <c:depthPercent val="100"/>
      <c:rAngAx val="1"/>
    </c:view3D>
    <c:plotArea>
      <c:layout/>
      <c:bar3DChart>
        <c:barDir val="col"/>
        <c:grouping val="clustered"/>
        <c:ser>
          <c:idx val="0"/>
          <c:order val="0"/>
          <c:tx>
            <c:v>Jumlah Penduduk Berdasarkan Kelompok_Umur</c:v>
          </c:tx>
          <c:spPr>
            <a:solidFill>
              <a:srgbClr val="002060"/>
            </a:solidFill>
          </c:spPr>
          <c:cat>
            <c:strRef>
              <c:f>'Sheet 1'!$B$2:$B$17</c:f>
              <c:strCache>
                <c:ptCount val="16"/>
                <c:pt idx="0">
                  <c:v>00-04</c:v>
                </c:pt>
                <c:pt idx="1">
                  <c:v>05-09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&gt;=75</c:v>
                </c:pt>
              </c:strCache>
            </c:strRef>
          </c:cat>
          <c:val>
            <c:numRef>
              <c:f>'Sheet 1'!$G$2:$G$17</c:f>
              <c:numCache>
                <c:formatCode>#,##0</c:formatCode>
                <c:ptCount val="16"/>
                <c:pt idx="0">
                  <c:v>21355</c:v>
                </c:pt>
                <c:pt idx="1">
                  <c:v>30498</c:v>
                </c:pt>
                <c:pt idx="2">
                  <c:v>32077</c:v>
                </c:pt>
                <c:pt idx="3">
                  <c:v>36823</c:v>
                </c:pt>
                <c:pt idx="4">
                  <c:v>33985</c:v>
                </c:pt>
                <c:pt idx="5">
                  <c:v>27835</c:v>
                </c:pt>
                <c:pt idx="6">
                  <c:v>27306</c:v>
                </c:pt>
                <c:pt idx="7">
                  <c:v>30007</c:v>
                </c:pt>
                <c:pt idx="8">
                  <c:v>29227</c:v>
                </c:pt>
                <c:pt idx="9">
                  <c:v>25855</c:v>
                </c:pt>
                <c:pt idx="10">
                  <c:v>21867</c:v>
                </c:pt>
                <c:pt idx="11">
                  <c:v>17152</c:v>
                </c:pt>
                <c:pt idx="12">
                  <c:v>12778</c:v>
                </c:pt>
                <c:pt idx="13">
                  <c:v>9229</c:v>
                </c:pt>
                <c:pt idx="14">
                  <c:v>6274</c:v>
                </c:pt>
                <c:pt idx="15">
                  <c:v>7335</c:v>
                </c:pt>
              </c:numCache>
            </c:numRef>
          </c:val>
          <c:extLst xmlns:c16r2="http://schemas.microsoft.com/office/drawing/2015/06/chart">
            <c:ext xmlns:c16="http://schemas.microsoft.com/office/drawing/2014/chart" uri="{C3380CC4-5D6E-409C-BE32-E72D297353CC}">
              <c16:uniqueId val="{00000000-6D27-429F-8B4D-D6D7BA867371}"/>
            </c:ext>
          </c:extLst>
        </c:ser>
        <c:shape val="pyramid"/>
        <c:axId val="101988224"/>
        <c:axId val="104900864"/>
        <c:axId val="0"/>
      </c:bar3DChart>
      <c:catAx>
        <c:axId val="101988224"/>
        <c:scaling>
          <c:orientation val="minMax"/>
        </c:scaling>
        <c:axPos val="b"/>
        <c:numFmt formatCode="General" sourceLinked="1"/>
        <c:tickLblPos val="nextTo"/>
        <c:crossAx val="104900864"/>
        <c:crosses val="autoZero"/>
        <c:auto val="1"/>
        <c:lblAlgn val="ctr"/>
        <c:lblOffset val="100"/>
      </c:catAx>
      <c:valAx>
        <c:axId val="104900864"/>
        <c:scaling>
          <c:orientation val="minMax"/>
        </c:scaling>
        <c:axPos val="l"/>
        <c:majorGridlines/>
        <c:numFmt formatCode="#,##0" sourceLinked="1"/>
        <c:tickLblPos val="nextTo"/>
        <c:crossAx val="101988224"/>
        <c:crosses val="autoZero"/>
        <c:crossBetween val="between"/>
      </c:valAx>
      <c:spPr>
        <a:noFill/>
        <a:ln w="25400">
          <a:noFill/>
        </a:ln>
      </c:spPr>
    </c:plotArea>
    <c:legend>
      <c:legendPos val="r"/>
    </c:legend>
    <c:plotVisOnly val="1"/>
    <c:dispBlanksAs val="gap"/>
  </c:chart>
  <c:spPr>
    <a:solidFill>
      <a:schemeClr val="accent2"/>
    </a:solidFill>
  </c:sp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id-ID"/>
              <a:t>Tingkat</a:t>
            </a:r>
            <a:r>
              <a:rPr lang="id-ID" baseline="0"/>
              <a:t> Pendidikan</a:t>
            </a:r>
            <a:endParaRPr lang="id-ID"/>
          </a:p>
        </c:rich>
      </c:tx>
    </c:title>
    <c:plotArea>
      <c:layout/>
      <c:pieChart>
        <c:varyColors val="1"/>
        <c:ser>
          <c:idx val="0"/>
          <c:order val="0"/>
          <c:dLbls>
            <c:dLbl>
              <c:idx val="7"/>
              <c:layout>
                <c:manualLayout>
                  <c:x val="-0.24579360534478645"/>
                  <c:y val="-7.9247400704746174E-2"/>
                </c:manualLayout>
              </c:layout>
              <c:spPr/>
              <c:txPr>
                <a:bodyPr/>
                <a:lstStyle/>
                <a:p>
                  <a:pPr>
                    <a:defRPr/>
                  </a:pPr>
                  <a:endParaRPr lang="en-US"/>
                </a:p>
              </c:txPr>
              <c:dLblPos val="bestFit"/>
              <c:showCatName val="1"/>
              <c:showPercent val="1"/>
            </c:dLbl>
            <c:showCatName val="1"/>
            <c:showPercent val="1"/>
            <c:showLeaderLines val="1"/>
          </c:dLbls>
          <c:cat>
            <c:strRef>
              <c:f>'Sheet 1'!$B$2:$B$11</c:f>
              <c:strCache>
                <c:ptCount val="10"/>
                <c:pt idx="0">
                  <c:v>Tidak/Belum Sekolah</c:v>
                </c:pt>
                <c:pt idx="1">
                  <c:v>Belum Tamat SD/Sederajat</c:v>
                </c:pt>
                <c:pt idx="2">
                  <c:v>Tamat SD/Sederajat</c:v>
                </c:pt>
                <c:pt idx="3">
                  <c:v>SLTP/Sederajat</c:v>
                </c:pt>
                <c:pt idx="4">
                  <c:v>SLTA/Sederajat</c:v>
                </c:pt>
                <c:pt idx="5">
                  <c:v>Diploma I/II</c:v>
                </c:pt>
                <c:pt idx="6">
                  <c:v>Akademi/Diploma III/S. Muda</c:v>
                </c:pt>
                <c:pt idx="7">
                  <c:v>Diploma IV/Strata I</c:v>
                </c:pt>
                <c:pt idx="8">
                  <c:v>Strata II</c:v>
                </c:pt>
                <c:pt idx="9">
                  <c:v>Strata III</c:v>
                </c:pt>
              </c:strCache>
            </c:strRef>
          </c:cat>
          <c:val>
            <c:numRef>
              <c:f>'Sheet 1'!$C$2:$C$11</c:f>
              <c:numCache>
                <c:formatCode>#,##0</c:formatCode>
                <c:ptCount val="10"/>
                <c:pt idx="0">
                  <c:v>67621</c:v>
                </c:pt>
                <c:pt idx="1">
                  <c:v>38941</c:v>
                </c:pt>
                <c:pt idx="2">
                  <c:v>111820</c:v>
                </c:pt>
                <c:pt idx="3">
                  <c:v>55896</c:v>
                </c:pt>
                <c:pt idx="4">
                  <c:v>73792</c:v>
                </c:pt>
                <c:pt idx="5">
                  <c:v>1924</c:v>
                </c:pt>
                <c:pt idx="6">
                  <c:v>3057</c:v>
                </c:pt>
                <c:pt idx="7">
                  <c:v>15656</c:v>
                </c:pt>
                <c:pt idx="8">
                  <c:v>879</c:v>
                </c:pt>
                <c:pt idx="9">
                  <c:v>17</c:v>
                </c:pt>
              </c:numCache>
            </c:numRef>
          </c:val>
        </c:ser>
        <c:dLbls>
          <c:showCatName val="1"/>
          <c:showPercent val="1"/>
        </c:dLbls>
        <c:firstSliceAng val="0"/>
      </c:pieChart>
      <c:spPr>
        <a:noFill/>
        <a:ln w="25400">
          <a:noFill/>
        </a:ln>
      </c:spPr>
    </c:plotArea>
    <c:plotVisOnly val="1"/>
    <c:dispBlanksAs val="zero"/>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n-US"/>
  <c:chart>
    <c:view3D>
      <c:depthPercent val="100"/>
      <c:rAngAx val="1"/>
    </c:view3D>
    <c:plotArea>
      <c:layout/>
      <c:bar3DChart>
        <c:barDir val="col"/>
        <c:grouping val="stacked"/>
        <c:ser>
          <c:idx val="0"/>
          <c:order val="0"/>
          <c:tx>
            <c:v>Memiliki_KK</c:v>
          </c:tx>
          <c:spPr>
            <a:solidFill>
              <a:schemeClr val="bg1"/>
            </a:solidFill>
          </c:spPr>
          <c:cat>
            <c:strRef>
              <c:f>'Sheet 1'!$B$2:$B$24</c:f>
              <c:strCache>
                <c:ptCount val="23"/>
                <c:pt idx="0">
                  <c:v>BATUI</c:v>
                </c:pt>
                <c:pt idx="1">
                  <c:v>BUNTA</c:v>
                </c:pt>
                <c:pt idx="2">
                  <c:v>KINTOM</c:v>
                </c:pt>
                <c:pt idx="3">
                  <c:v>LUWUK</c:v>
                </c:pt>
                <c:pt idx="4">
                  <c:v>LAMALA</c:v>
                </c:pt>
                <c:pt idx="5">
                  <c:v>BALANTAK</c:v>
                </c:pt>
                <c:pt idx="6">
                  <c:v>PAGIMANA</c:v>
                </c:pt>
                <c:pt idx="7">
                  <c:v>BUALEMO</c:v>
                </c:pt>
                <c:pt idx="8">
                  <c:v>TOILI</c:v>
                </c:pt>
                <c:pt idx="9">
                  <c:v>MASAMA</c:v>
                </c:pt>
                <c:pt idx="10">
                  <c:v>LUWUK TIMUR</c:v>
                </c:pt>
                <c:pt idx="11">
                  <c:v>TOILI BARAT</c:v>
                </c:pt>
                <c:pt idx="12">
                  <c:v>NUHON</c:v>
                </c:pt>
                <c:pt idx="13">
                  <c:v>MOILONG</c:v>
                </c:pt>
                <c:pt idx="14">
                  <c:v>BATUI SELATAN</c:v>
                </c:pt>
                <c:pt idx="15">
                  <c:v>LOBU</c:v>
                </c:pt>
                <c:pt idx="16">
                  <c:v>SIMPANG RAYA</c:v>
                </c:pt>
                <c:pt idx="17">
                  <c:v>BALANTAK SELATAN</c:v>
                </c:pt>
                <c:pt idx="18">
                  <c:v>BALANTAK UTARA</c:v>
                </c:pt>
                <c:pt idx="19">
                  <c:v>LUWUK SELATAN</c:v>
                </c:pt>
                <c:pt idx="20">
                  <c:v>LUWUK UTARA</c:v>
                </c:pt>
                <c:pt idx="21">
                  <c:v>MANTOH</c:v>
                </c:pt>
                <c:pt idx="22">
                  <c:v>NAMBO</c:v>
                </c:pt>
              </c:strCache>
            </c:strRef>
          </c:cat>
          <c:val>
            <c:numRef>
              <c:f>'Sheet 1'!$D$2:$D$24</c:f>
              <c:numCache>
                <c:formatCode>#,##0</c:formatCode>
                <c:ptCount val="23"/>
                <c:pt idx="0">
                  <c:v>5292</c:v>
                </c:pt>
                <c:pt idx="1">
                  <c:v>5741</c:v>
                </c:pt>
                <c:pt idx="2">
                  <c:v>3422</c:v>
                </c:pt>
                <c:pt idx="3">
                  <c:v>9729</c:v>
                </c:pt>
                <c:pt idx="4">
                  <c:v>1988</c:v>
                </c:pt>
                <c:pt idx="5">
                  <c:v>1599</c:v>
                </c:pt>
                <c:pt idx="6">
                  <c:v>6712</c:v>
                </c:pt>
                <c:pt idx="7">
                  <c:v>5439</c:v>
                </c:pt>
                <c:pt idx="8">
                  <c:v>10284</c:v>
                </c:pt>
                <c:pt idx="9">
                  <c:v>3647</c:v>
                </c:pt>
                <c:pt idx="10">
                  <c:v>3595</c:v>
                </c:pt>
                <c:pt idx="11">
                  <c:v>6691</c:v>
                </c:pt>
                <c:pt idx="12">
                  <c:v>5479</c:v>
                </c:pt>
                <c:pt idx="13">
                  <c:v>5664</c:v>
                </c:pt>
                <c:pt idx="14">
                  <c:v>4249</c:v>
                </c:pt>
                <c:pt idx="15">
                  <c:v>1156</c:v>
                </c:pt>
                <c:pt idx="16">
                  <c:v>4277</c:v>
                </c:pt>
                <c:pt idx="17">
                  <c:v>1606</c:v>
                </c:pt>
                <c:pt idx="18">
                  <c:v>1307</c:v>
                </c:pt>
                <c:pt idx="19">
                  <c:v>6799</c:v>
                </c:pt>
                <c:pt idx="20">
                  <c:v>5473</c:v>
                </c:pt>
                <c:pt idx="21">
                  <c:v>2113</c:v>
                </c:pt>
                <c:pt idx="22">
                  <c:v>2728</c:v>
                </c:pt>
              </c:numCache>
            </c:numRef>
          </c:val>
        </c:ser>
        <c:ser>
          <c:idx val="1"/>
          <c:order val="1"/>
          <c:tx>
            <c:v>Blm_Mem_KK</c:v>
          </c:tx>
          <c:cat>
            <c:strRef>
              <c:f>'Sheet 1'!$B$2:$B$24</c:f>
              <c:strCache>
                <c:ptCount val="23"/>
                <c:pt idx="0">
                  <c:v>BATUI</c:v>
                </c:pt>
                <c:pt idx="1">
                  <c:v>BUNTA</c:v>
                </c:pt>
                <c:pt idx="2">
                  <c:v>KINTOM</c:v>
                </c:pt>
                <c:pt idx="3">
                  <c:v>LUWUK</c:v>
                </c:pt>
                <c:pt idx="4">
                  <c:v>LAMALA</c:v>
                </c:pt>
                <c:pt idx="5">
                  <c:v>BALANTAK</c:v>
                </c:pt>
                <c:pt idx="6">
                  <c:v>PAGIMANA</c:v>
                </c:pt>
                <c:pt idx="7">
                  <c:v>BUALEMO</c:v>
                </c:pt>
                <c:pt idx="8">
                  <c:v>TOILI</c:v>
                </c:pt>
                <c:pt idx="9">
                  <c:v>MASAMA</c:v>
                </c:pt>
                <c:pt idx="10">
                  <c:v>LUWUK TIMUR</c:v>
                </c:pt>
                <c:pt idx="11">
                  <c:v>TOILI BARAT</c:v>
                </c:pt>
                <c:pt idx="12">
                  <c:v>NUHON</c:v>
                </c:pt>
                <c:pt idx="13">
                  <c:v>MOILONG</c:v>
                </c:pt>
                <c:pt idx="14">
                  <c:v>BATUI SELATAN</c:v>
                </c:pt>
                <c:pt idx="15">
                  <c:v>LOBU</c:v>
                </c:pt>
                <c:pt idx="16">
                  <c:v>SIMPANG RAYA</c:v>
                </c:pt>
                <c:pt idx="17">
                  <c:v>BALANTAK SELATAN</c:v>
                </c:pt>
                <c:pt idx="18">
                  <c:v>BALANTAK UTARA</c:v>
                </c:pt>
                <c:pt idx="19">
                  <c:v>LUWUK SELATAN</c:v>
                </c:pt>
                <c:pt idx="20">
                  <c:v>LUWUK UTARA</c:v>
                </c:pt>
                <c:pt idx="21">
                  <c:v>MANTOH</c:v>
                </c:pt>
                <c:pt idx="22">
                  <c:v>NAMBO</c:v>
                </c:pt>
              </c:strCache>
            </c:strRef>
          </c:cat>
          <c:val>
            <c:numRef>
              <c:f>'Sheet 1'!$E$2:$E$24</c:f>
              <c:numCache>
                <c:formatCode>#,##0</c:formatCode>
                <c:ptCount val="23"/>
                <c:pt idx="0">
                  <c:v>710</c:v>
                </c:pt>
                <c:pt idx="1">
                  <c:v>726</c:v>
                </c:pt>
                <c:pt idx="2">
                  <c:v>409</c:v>
                </c:pt>
                <c:pt idx="3">
                  <c:v>1446</c:v>
                </c:pt>
                <c:pt idx="4">
                  <c:v>387</c:v>
                </c:pt>
                <c:pt idx="5">
                  <c:v>331</c:v>
                </c:pt>
                <c:pt idx="6">
                  <c:v>1046</c:v>
                </c:pt>
                <c:pt idx="7">
                  <c:v>994</c:v>
                </c:pt>
                <c:pt idx="8">
                  <c:v>1304</c:v>
                </c:pt>
                <c:pt idx="9">
                  <c:v>312</c:v>
                </c:pt>
                <c:pt idx="10">
                  <c:v>458</c:v>
                </c:pt>
                <c:pt idx="11">
                  <c:v>640</c:v>
                </c:pt>
                <c:pt idx="12">
                  <c:v>848</c:v>
                </c:pt>
                <c:pt idx="13">
                  <c:v>745</c:v>
                </c:pt>
                <c:pt idx="14">
                  <c:v>511</c:v>
                </c:pt>
                <c:pt idx="15">
                  <c:v>178</c:v>
                </c:pt>
                <c:pt idx="16">
                  <c:v>418</c:v>
                </c:pt>
                <c:pt idx="17">
                  <c:v>262</c:v>
                </c:pt>
                <c:pt idx="18">
                  <c:v>299</c:v>
                </c:pt>
                <c:pt idx="19">
                  <c:v>808</c:v>
                </c:pt>
                <c:pt idx="20">
                  <c:v>705</c:v>
                </c:pt>
                <c:pt idx="21">
                  <c:v>256</c:v>
                </c:pt>
                <c:pt idx="22">
                  <c:v>235</c:v>
                </c:pt>
              </c:numCache>
            </c:numRef>
          </c:val>
        </c:ser>
        <c:shape val="cone"/>
        <c:axId val="115097600"/>
        <c:axId val="115099136"/>
        <c:axId val="0"/>
      </c:bar3DChart>
      <c:catAx>
        <c:axId val="115097600"/>
        <c:scaling>
          <c:orientation val="minMax"/>
        </c:scaling>
        <c:axPos val="b"/>
        <c:numFmt formatCode="General" sourceLinked="1"/>
        <c:tickLblPos val="nextTo"/>
        <c:txPr>
          <a:bodyPr rot="-5400000" vert="horz"/>
          <a:lstStyle/>
          <a:p>
            <a:pPr>
              <a:defRPr/>
            </a:pPr>
            <a:endParaRPr lang="en-US"/>
          </a:p>
        </c:txPr>
        <c:crossAx val="115099136"/>
        <c:crosses val="autoZero"/>
        <c:auto val="1"/>
        <c:lblAlgn val="ctr"/>
        <c:lblOffset val="100"/>
      </c:catAx>
      <c:valAx>
        <c:axId val="115099136"/>
        <c:scaling>
          <c:orientation val="minMax"/>
        </c:scaling>
        <c:axPos val="l"/>
        <c:majorGridlines>
          <c:spPr>
            <a:ln>
              <a:solidFill>
                <a:schemeClr val="accent6">
                  <a:lumMod val="40000"/>
                  <a:lumOff val="60000"/>
                </a:schemeClr>
              </a:solidFill>
            </a:ln>
          </c:spPr>
        </c:majorGridlines>
        <c:numFmt formatCode="#,##0" sourceLinked="1"/>
        <c:tickLblPos val="nextTo"/>
        <c:txPr>
          <a:bodyPr rot="0" vert="horz"/>
          <a:lstStyle/>
          <a:p>
            <a:pPr>
              <a:defRPr/>
            </a:pPr>
            <a:endParaRPr lang="en-US"/>
          </a:p>
        </c:txPr>
        <c:crossAx val="115097600"/>
        <c:crosses val="autoZero"/>
        <c:crossBetween val="between"/>
      </c:valAx>
      <c:spPr>
        <a:noFill/>
        <a:ln w="25400">
          <a:noFill/>
        </a:ln>
      </c:spPr>
    </c:plotArea>
    <c:legend>
      <c:legendPos val="r"/>
    </c:legend>
    <c:plotVisOnly val="1"/>
    <c:dispBlanksAs val="gap"/>
  </c:chart>
  <c:spPr>
    <a:solidFill>
      <a:schemeClr val="accent3">
        <a:lumMod val="75000"/>
      </a:schemeClr>
    </a:solidFill>
  </c:spPr>
  <c:txPr>
    <a:bodyPr/>
    <a:lstStyle/>
    <a:p>
      <a:pPr>
        <a:defRPr sz="800" b="0" i="0" u="none" strike="noStrike" baseline="0">
          <a:solidFill>
            <a:srgbClr val="000000"/>
          </a:solidFill>
          <a:latin typeface="Calibri"/>
          <a:ea typeface="Calibri"/>
          <a:cs typeface="Calibri"/>
        </a:defRPr>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id-ID"/>
              <a:t>Persentase Kepemilikan KTP-el</a:t>
            </a:r>
          </a:p>
        </c:rich>
      </c:tx>
    </c:title>
    <c:plotArea>
      <c:layout/>
      <c:pieChart>
        <c:varyColors val="1"/>
        <c:ser>
          <c:idx val="0"/>
          <c:order val="0"/>
          <c:tx>
            <c:strRef>
              <c:f>'Sheet 1'!$D$53:$E$53</c:f>
              <c:strCache>
                <c:ptCount val="1"/>
                <c:pt idx="0">
                  <c:v>249.184 20.218</c:v>
                </c:pt>
              </c:strCache>
            </c:strRef>
          </c:tx>
          <c:explosion val="25"/>
          <c:dLbls>
            <c:spPr>
              <a:noFill/>
              <a:ln w="25400">
                <a:noFill/>
              </a:ln>
            </c:spPr>
            <c:txPr>
              <a:bodyPr/>
              <a:lstStyle/>
              <a:p>
                <a:pPr>
                  <a:defRPr sz="1800"/>
                </a:pPr>
                <a:endParaRPr lang="en-US"/>
              </a:p>
            </c:txPr>
            <c:showPercent val="1"/>
            <c:showLeaderLines val="1"/>
          </c:dLbls>
          <c:cat>
            <c:strRef>
              <c:f>'Sheet 1'!$D$29:$E$29</c:f>
              <c:strCache>
                <c:ptCount val="2"/>
                <c:pt idx="0">
                  <c:v>MEMILIKI KTP</c:v>
                </c:pt>
                <c:pt idx="1">
                  <c:v>TDK MEMILIKI KTP</c:v>
                </c:pt>
              </c:strCache>
            </c:strRef>
          </c:cat>
          <c:val>
            <c:numRef>
              <c:f>'Sheet 1'!$D$53:$E$53</c:f>
              <c:numCache>
                <c:formatCode>#,##0</c:formatCode>
                <c:ptCount val="2"/>
                <c:pt idx="0">
                  <c:v>249184</c:v>
                </c:pt>
                <c:pt idx="1">
                  <c:v>20218</c:v>
                </c:pt>
              </c:numCache>
            </c:numRef>
          </c:val>
        </c:ser>
        <c:firstSliceAng val="0"/>
      </c:pieChart>
      <c:spPr>
        <a:noFill/>
        <a:ln w="25400">
          <a:noFill/>
        </a:ln>
      </c:spPr>
    </c:plotArea>
    <c:legend>
      <c:legendPos val="t"/>
      <c:txPr>
        <a:bodyPr/>
        <a:lstStyle/>
        <a:p>
          <a:pPr>
            <a:defRPr sz="1800"/>
          </a:pPr>
          <a:endParaRPr lang="en-US"/>
        </a:p>
      </c:txPr>
    </c:legend>
    <c:plotVisOnly val="1"/>
    <c:dispBlanksAs val="zero"/>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style val="26"/>
  <c:chart>
    <c:view3D>
      <c:depthPercent val="100"/>
      <c:rAngAx val="1"/>
    </c:view3D>
    <c:plotArea>
      <c:layout/>
      <c:bar3DChart>
        <c:barDir val="col"/>
        <c:grouping val="stacked"/>
        <c:ser>
          <c:idx val="1"/>
          <c:order val="0"/>
          <c:tx>
            <c:v>Memiliki_KTP</c:v>
          </c:tx>
          <c:cat>
            <c:strRef>
              <c:f>'Sheet 1'!$B$30:$B$52</c:f>
              <c:strCache>
                <c:ptCount val="23"/>
                <c:pt idx="0">
                  <c:v>BATUI</c:v>
                </c:pt>
                <c:pt idx="1">
                  <c:v>BUNTA</c:v>
                </c:pt>
                <c:pt idx="2">
                  <c:v>KINTOM</c:v>
                </c:pt>
                <c:pt idx="3">
                  <c:v>LUWUK</c:v>
                </c:pt>
                <c:pt idx="4">
                  <c:v>LAMALA</c:v>
                </c:pt>
                <c:pt idx="5">
                  <c:v>BALANTAK</c:v>
                </c:pt>
                <c:pt idx="6">
                  <c:v>PAGIMANA</c:v>
                </c:pt>
                <c:pt idx="7">
                  <c:v>BUALEMO</c:v>
                </c:pt>
                <c:pt idx="8">
                  <c:v>TOILI</c:v>
                </c:pt>
                <c:pt idx="9">
                  <c:v>MASAMA</c:v>
                </c:pt>
                <c:pt idx="10">
                  <c:v>LUWUK TIMUR</c:v>
                </c:pt>
                <c:pt idx="11">
                  <c:v>TOILI BARAT</c:v>
                </c:pt>
                <c:pt idx="12">
                  <c:v>NUHON</c:v>
                </c:pt>
                <c:pt idx="13">
                  <c:v>MOILONG</c:v>
                </c:pt>
                <c:pt idx="14">
                  <c:v>BATUI SELATAN</c:v>
                </c:pt>
                <c:pt idx="15">
                  <c:v>LOBU</c:v>
                </c:pt>
                <c:pt idx="16">
                  <c:v>SIMPANG RAYA</c:v>
                </c:pt>
                <c:pt idx="17">
                  <c:v>BALANTAK SELATAN</c:v>
                </c:pt>
                <c:pt idx="18">
                  <c:v>BALANTAK UTARA</c:v>
                </c:pt>
                <c:pt idx="19">
                  <c:v>LUWUK SELATAN</c:v>
                </c:pt>
                <c:pt idx="20">
                  <c:v>LUWUK UTARA</c:v>
                </c:pt>
                <c:pt idx="21">
                  <c:v>MANTOH</c:v>
                </c:pt>
                <c:pt idx="22">
                  <c:v>NAMBO</c:v>
                </c:pt>
              </c:strCache>
            </c:strRef>
          </c:cat>
          <c:val>
            <c:numRef>
              <c:f>'Sheet 1'!$D$30:$D$52</c:f>
              <c:numCache>
                <c:formatCode>#,##0</c:formatCode>
                <c:ptCount val="23"/>
                <c:pt idx="0">
                  <c:v>12413</c:v>
                </c:pt>
                <c:pt idx="1">
                  <c:v>13311</c:v>
                </c:pt>
                <c:pt idx="2">
                  <c:v>7952</c:v>
                </c:pt>
                <c:pt idx="3">
                  <c:v>22701</c:v>
                </c:pt>
                <c:pt idx="4">
                  <c:v>4937</c:v>
                </c:pt>
                <c:pt idx="5">
                  <c:v>4120</c:v>
                </c:pt>
                <c:pt idx="6">
                  <c:v>15926</c:v>
                </c:pt>
                <c:pt idx="7">
                  <c:v>12975</c:v>
                </c:pt>
                <c:pt idx="8">
                  <c:v>24930</c:v>
                </c:pt>
                <c:pt idx="9">
                  <c:v>8791</c:v>
                </c:pt>
                <c:pt idx="10">
                  <c:v>8413</c:v>
                </c:pt>
                <c:pt idx="11">
                  <c:v>16143</c:v>
                </c:pt>
                <c:pt idx="12">
                  <c:v>12771</c:v>
                </c:pt>
                <c:pt idx="13">
                  <c:v>13375</c:v>
                </c:pt>
                <c:pt idx="14">
                  <c:v>10077</c:v>
                </c:pt>
                <c:pt idx="15">
                  <c:v>2760</c:v>
                </c:pt>
                <c:pt idx="16">
                  <c:v>10308</c:v>
                </c:pt>
                <c:pt idx="17">
                  <c:v>3815</c:v>
                </c:pt>
                <c:pt idx="18">
                  <c:v>3382</c:v>
                </c:pt>
                <c:pt idx="19">
                  <c:v>15824</c:v>
                </c:pt>
                <c:pt idx="20">
                  <c:v>13003</c:v>
                </c:pt>
                <c:pt idx="21">
                  <c:v>5001</c:v>
                </c:pt>
                <c:pt idx="22">
                  <c:v>6256</c:v>
                </c:pt>
              </c:numCache>
            </c:numRef>
          </c:val>
        </c:ser>
        <c:ser>
          <c:idx val="2"/>
          <c:order val="1"/>
          <c:tx>
            <c:v>Tdk_Ada_KTP</c:v>
          </c:tx>
          <c:cat>
            <c:strRef>
              <c:f>'Sheet 1'!$B$30:$B$52</c:f>
              <c:strCache>
                <c:ptCount val="23"/>
                <c:pt idx="0">
                  <c:v>BATUI</c:v>
                </c:pt>
                <c:pt idx="1">
                  <c:v>BUNTA</c:v>
                </c:pt>
                <c:pt idx="2">
                  <c:v>KINTOM</c:v>
                </c:pt>
                <c:pt idx="3">
                  <c:v>LUWUK</c:v>
                </c:pt>
                <c:pt idx="4">
                  <c:v>LAMALA</c:v>
                </c:pt>
                <c:pt idx="5">
                  <c:v>BALANTAK</c:v>
                </c:pt>
                <c:pt idx="6">
                  <c:v>PAGIMANA</c:v>
                </c:pt>
                <c:pt idx="7">
                  <c:v>BUALEMO</c:v>
                </c:pt>
                <c:pt idx="8">
                  <c:v>TOILI</c:v>
                </c:pt>
                <c:pt idx="9">
                  <c:v>MASAMA</c:v>
                </c:pt>
                <c:pt idx="10">
                  <c:v>LUWUK TIMUR</c:v>
                </c:pt>
                <c:pt idx="11">
                  <c:v>TOILI BARAT</c:v>
                </c:pt>
                <c:pt idx="12">
                  <c:v>NUHON</c:v>
                </c:pt>
                <c:pt idx="13">
                  <c:v>MOILONG</c:v>
                </c:pt>
                <c:pt idx="14">
                  <c:v>BATUI SELATAN</c:v>
                </c:pt>
                <c:pt idx="15">
                  <c:v>LOBU</c:v>
                </c:pt>
                <c:pt idx="16">
                  <c:v>SIMPANG RAYA</c:v>
                </c:pt>
                <c:pt idx="17">
                  <c:v>BALANTAK SELATAN</c:v>
                </c:pt>
                <c:pt idx="18">
                  <c:v>BALANTAK UTARA</c:v>
                </c:pt>
                <c:pt idx="19">
                  <c:v>LUWUK SELATAN</c:v>
                </c:pt>
                <c:pt idx="20">
                  <c:v>LUWUK UTARA</c:v>
                </c:pt>
                <c:pt idx="21">
                  <c:v>MANTOH</c:v>
                </c:pt>
                <c:pt idx="22">
                  <c:v>NAMBO</c:v>
                </c:pt>
              </c:strCache>
            </c:strRef>
          </c:cat>
          <c:val>
            <c:numRef>
              <c:f>'Sheet 1'!$E$30:$E$52</c:f>
              <c:numCache>
                <c:formatCode>#,##0</c:formatCode>
                <c:ptCount val="23"/>
                <c:pt idx="0">
                  <c:v>1122</c:v>
                </c:pt>
                <c:pt idx="1">
                  <c:v>1337</c:v>
                </c:pt>
                <c:pt idx="2">
                  <c:v>531</c:v>
                </c:pt>
                <c:pt idx="3">
                  <c:v>2019</c:v>
                </c:pt>
                <c:pt idx="4">
                  <c:v>380</c:v>
                </c:pt>
                <c:pt idx="5">
                  <c:v>311</c:v>
                </c:pt>
                <c:pt idx="6">
                  <c:v>1332</c:v>
                </c:pt>
                <c:pt idx="7">
                  <c:v>917</c:v>
                </c:pt>
                <c:pt idx="8">
                  <c:v>1566</c:v>
                </c:pt>
                <c:pt idx="9">
                  <c:v>385</c:v>
                </c:pt>
                <c:pt idx="10">
                  <c:v>670</c:v>
                </c:pt>
                <c:pt idx="11">
                  <c:v>1066</c:v>
                </c:pt>
                <c:pt idx="12">
                  <c:v>1554</c:v>
                </c:pt>
                <c:pt idx="13">
                  <c:v>767</c:v>
                </c:pt>
                <c:pt idx="14">
                  <c:v>927</c:v>
                </c:pt>
                <c:pt idx="15">
                  <c:v>170</c:v>
                </c:pt>
                <c:pt idx="16">
                  <c:v>716</c:v>
                </c:pt>
                <c:pt idx="17">
                  <c:v>240</c:v>
                </c:pt>
                <c:pt idx="18">
                  <c:v>234</c:v>
                </c:pt>
                <c:pt idx="19">
                  <c:v>1240</c:v>
                </c:pt>
                <c:pt idx="20">
                  <c:v>1066</c:v>
                </c:pt>
                <c:pt idx="21">
                  <c:v>366</c:v>
                </c:pt>
                <c:pt idx="22">
                  <c:v>264</c:v>
                </c:pt>
              </c:numCache>
            </c:numRef>
          </c:val>
        </c:ser>
        <c:shape val="cone"/>
        <c:axId val="116716288"/>
        <c:axId val="116717824"/>
        <c:axId val="0"/>
      </c:bar3DChart>
      <c:catAx>
        <c:axId val="116716288"/>
        <c:scaling>
          <c:orientation val="minMax"/>
        </c:scaling>
        <c:axPos val="b"/>
        <c:numFmt formatCode="General" sourceLinked="1"/>
        <c:tickLblPos val="nextTo"/>
        <c:txPr>
          <a:bodyPr rot="-2700000" vert="horz"/>
          <a:lstStyle/>
          <a:p>
            <a:pPr>
              <a:defRPr sz="1000" b="0" i="0" u="none" strike="noStrike" baseline="0">
                <a:solidFill>
                  <a:srgbClr val="000000"/>
                </a:solidFill>
                <a:latin typeface="Calibri"/>
                <a:ea typeface="Calibri"/>
                <a:cs typeface="Calibri"/>
              </a:defRPr>
            </a:pPr>
            <a:endParaRPr lang="en-US"/>
          </a:p>
        </c:txPr>
        <c:crossAx val="116717824"/>
        <c:crosses val="autoZero"/>
        <c:auto val="1"/>
        <c:lblAlgn val="ctr"/>
        <c:lblOffset val="100"/>
      </c:catAx>
      <c:valAx>
        <c:axId val="116717824"/>
        <c:scaling>
          <c:orientation val="minMax"/>
        </c:scaling>
        <c:axPos val="l"/>
        <c:majorGridlines/>
        <c:numFmt formatCode="#,##0"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6716288"/>
        <c:crosses val="autoZero"/>
        <c:crossBetween val="between"/>
      </c:valAx>
      <c:spPr>
        <a:noFill/>
        <a:ln w="25400">
          <a:noFill/>
        </a:ln>
      </c:spPr>
    </c:plotArea>
    <c:legend>
      <c:legendPos val="r"/>
      <c:txPr>
        <a:bodyPr/>
        <a:lstStyle/>
        <a:p>
          <a:pPr>
            <a:defRPr sz="920" b="0" i="0" u="none" strike="noStrike" baseline="0">
              <a:solidFill>
                <a:srgbClr val="000000"/>
              </a:solidFill>
              <a:latin typeface="Calibri"/>
              <a:ea typeface="Calibri"/>
              <a:cs typeface="Calibri"/>
            </a:defRPr>
          </a:pPr>
          <a:endParaRPr lang="en-US"/>
        </a:p>
      </c:txPr>
    </c:legend>
    <c:plotVisOnly val="1"/>
    <c:dispBlanksAs val="gap"/>
  </c:chart>
  <c:spPr>
    <a:solidFill>
      <a:schemeClr val="accent6">
        <a:lumMod val="60000"/>
        <a:lumOff val="40000"/>
      </a:schemeClr>
    </a:solidFill>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n-US"/>
  <c:chart>
    <c:title/>
    <c:view3D>
      <c:rotX val="30"/>
      <c:perspective val="30"/>
    </c:view3D>
    <c:plotArea>
      <c:layout/>
      <c:pie3DChart>
        <c:varyColors val="1"/>
        <c:ser>
          <c:idx val="0"/>
          <c:order val="0"/>
          <c:tx>
            <c:v>Persentase Kepemilikan Akta Lahir 0-18 Tahun</c:v>
          </c:tx>
          <c:explosion val="25"/>
          <c:dLbls>
            <c:showPercent val="1"/>
          </c:dLbls>
          <c:cat>
            <c:strRef>
              <c:f>'Sheet 1'!$J$1:$K$1</c:f>
              <c:strCache>
                <c:ptCount val="2"/>
                <c:pt idx="0">
                  <c:v>MEMILIKI AKTA</c:v>
                </c:pt>
                <c:pt idx="1">
                  <c:v>BELUM MEMILIKI AKTA</c:v>
                </c:pt>
              </c:strCache>
            </c:strRef>
          </c:cat>
          <c:val>
            <c:numRef>
              <c:f>'Sheet 1'!$J$3:$K$3</c:f>
              <c:numCache>
                <c:formatCode>#,##0.00</c:formatCode>
                <c:ptCount val="2"/>
                <c:pt idx="0">
                  <c:v>66.058417932946796</c:v>
                </c:pt>
                <c:pt idx="1">
                  <c:v>33.941582067053119</c:v>
                </c:pt>
              </c:numCache>
            </c:numRef>
          </c:val>
        </c:ser>
        <c:dLbls>
          <c:showPercent val="1"/>
        </c:dLbls>
      </c:pie3DChart>
    </c:plotArea>
    <c:legend>
      <c:legendPos val="t"/>
      <c:txPr>
        <a:bodyPr/>
        <a:lstStyle/>
        <a:p>
          <a:pPr rtl="0">
            <a:defRPr/>
          </a:pPr>
          <a:endParaRPr lang="en-US"/>
        </a:p>
      </c:txPr>
    </c:legend>
    <c:plotVisOnly val="1"/>
  </c:chart>
  <c:txPr>
    <a:bodyPr/>
    <a:lstStyle/>
    <a:p>
      <a:pPr>
        <a:defRPr sz="1600"/>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dLbls>
          <c:showVal val="1"/>
          <c:showCatName val="1"/>
        </c:dLbls>
        <c:firstSliceAng val="0"/>
      </c:pieChart>
    </c:plotArea>
    <c:plotVisOnly val="1"/>
    <c:dispBlanksAs val="zero"/>
  </c:chart>
  <c:spPr>
    <a:noFill/>
  </c:spPr>
  <c:externalData r:id="rId1"/>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id-ID"/>
              <a:t>Kepemilikan Akta</a:t>
            </a:r>
            <a:r>
              <a:rPr lang="id-ID" baseline="0"/>
              <a:t> Kawin</a:t>
            </a:r>
            <a:endParaRPr lang="id-ID"/>
          </a:p>
        </c:rich>
      </c:tx>
    </c:title>
    <c:view3D>
      <c:depthPercent val="100"/>
      <c:rAngAx val="1"/>
    </c:view3D>
    <c:plotArea>
      <c:layout/>
      <c:bar3DChart>
        <c:barDir val="col"/>
        <c:grouping val="clustered"/>
        <c:ser>
          <c:idx val="0"/>
          <c:order val="0"/>
          <c:tx>
            <c:v>Akta_Kwn</c:v>
          </c:tx>
          <c:cat>
            <c:strRef>
              <c:f>'Sheet 1'!$B$2:$B$24</c:f>
              <c:strCache>
                <c:ptCount val="23"/>
                <c:pt idx="0">
                  <c:v>BATUI</c:v>
                </c:pt>
                <c:pt idx="1">
                  <c:v>BUNTA</c:v>
                </c:pt>
                <c:pt idx="2">
                  <c:v>KINTOM</c:v>
                </c:pt>
                <c:pt idx="3">
                  <c:v>LUWUK</c:v>
                </c:pt>
                <c:pt idx="4">
                  <c:v>LAMALA</c:v>
                </c:pt>
                <c:pt idx="5">
                  <c:v>BALANTAK</c:v>
                </c:pt>
                <c:pt idx="6">
                  <c:v>PAGIMANA</c:v>
                </c:pt>
                <c:pt idx="7">
                  <c:v>BUALEMO</c:v>
                </c:pt>
                <c:pt idx="8">
                  <c:v>TOILI</c:v>
                </c:pt>
                <c:pt idx="9">
                  <c:v>MASAMA</c:v>
                </c:pt>
                <c:pt idx="10">
                  <c:v>LUWUK TIMUR</c:v>
                </c:pt>
                <c:pt idx="11">
                  <c:v>TOILI BARAT</c:v>
                </c:pt>
                <c:pt idx="12">
                  <c:v>NUHON</c:v>
                </c:pt>
                <c:pt idx="13">
                  <c:v>MOILONG</c:v>
                </c:pt>
                <c:pt idx="14">
                  <c:v>BATUI SELATAN</c:v>
                </c:pt>
                <c:pt idx="15">
                  <c:v>LOBU</c:v>
                </c:pt>
                <c:pt idx="16">
                  <c:v>SIMPANG RAYA</c:v>
                </c:pt>
                <c:pt idx="17">
                  <c:v>BALANTAK SELATAN</c:v>
                </c:pt>
                <c:pt idx="18">
                  <c:v>BALANTAK UTARA</c:v>
                </c:pt>
                <c:pt idx="19">
                  <c:v>LUWUK SELATAN</c:v>
                </c:pt>
                <c:pt idx="20">
                  <c:v>LUWUK UTARA</c:v>
                </c:pt>
                <c:pt idx="21">
                  <c:v>MANTOH</c:v>
                </c:pt>
                <c:pt idx="22">
                  <c:v>NAMBO</c:v>
                </c:pt>
              </c:strCache>
            </c:strRef>
          </c:cat>
          <c:val>
            <c:numRef>
              <c:f>'Sheet 1'!$D$2:$D$24</c:f>
              <c:numCache>
                <c:formatCode>#,##0</c:formatCode>
                <c:ptCount val="23"/>
                <c:pt idx="0">
                  <c:v>381</c:v>
                </c:pt>
                <c:pt idx="1">
                  <c:v>851</c:v>
                </c:pt>
                <c:pt idx="2">
                  <c:v>355</c:v>
                </c:pt>
                <c:pt idx="3">
                  <c:v>1730</c:v>
                </c:pt>
                <c:pt idx="4">
                  <c:v>804</c:v>
                </c:pt>
                <c:pt idx="5">
                  <c:v>390</c:v>
                </c:pt>
                <c:pt idx="6">
                  <c:v>765</c:v>
                </c:pt>
                <c:pt idx="7">
                  <c:v>300</c:v>
                </c:pt>
                <c:pt idx="8">
                  <c:v>1564</c:v>
                </c:pt>
                <c:pt idx="9">
                  <c:v>1011</c:v>
                </c:pt>
                <c:pt idx="10">
                  <c:v>653</c:v>
                </c:pt>
                <c:pt idx="11">
                  <c:v>2362</c:v>
                </c:pt>
                <c:pt idx="12">
                  <c:v>753</c:v>
                </c:pt>
                <c:pt idx="13">
                  <c:v>307</c:v>
                </c:pt>
                <c:pt idx="14">
                  <c:v>553</c:v>
                </c:pt>
                <c:pt idx="15">
                  <c:v>328</c:v>
                </c:pt>
                <c:pt idx="16">
                  <c:v>1244</c:v>
                </c:pt>
                <c:pt idx="17">
                  <c:v>368</c:v>
                </c:pt>
                <c:pt idx="18">
                  <c:v>8</c:v>
                </c:pt>
                <c:pt idx="19">
                  <c:v>530</c:v>
                </c:pt>
                <c:pt idx="20">
                  <c:v>737</c:v>
                </c:pt>
                <c:pt idx="21">
                  <c:v>1502</c:v>
                </c:pt>
                <c:pt idx="22">
                  <c:v>11</c:v>
                </c:pt>
              </c:numCache>
            </c:numRef>
          </c:val>
        </c:ser>
        <c:shape val="cone"/>
        <c:axId val="117772288"/>
        <c:axId val="117773824"/>
        <c:axId val="0"/>
      </c:bar3DChart>
      <c:catAx>
        <c:axId val="117772288"/>
        <c:scaling>
          <c:orientation val="minMax"/>
        </c:scaling>
        <c:axPos val="b"/>
        <c:numFmt formatCode="General" sourceLinked="1"/>
        <c:tickLblPos val="nextTo"/>
        <c:crossAx val="117773824"/>
        <c:crosses val="autoZero"/>
        <c:auto val="1"/>
        <c:lblAlgn val="ctr"/>
        <c:lblOffset val="100"/>
      </c:catAx>
      <c:valAx>
        <c:axId val="117773824"/>
        <c:scaling>
          <c:orientation val="minMax"/>
        </c:scaling>
        <c:axPos val="l"/>
        <c:majorGridlines/>
        <c:numFmt formatCode="#,##0" sourceLinked="1"/>
        <c:tickLblPos val="nextTo"/>
        <c:crossAx val="117772288"/>
        <c:crosses val="autoZero"/>
        <c:crossBetween val="between"/>
      </c:valAx>
      <c:spPr>
        <a:noFill/>
        <a:ln w="25400">
          <a:noFill/>
        </a:ln>
      </c:spPr>
    </c:plotArea>
    <c:legend>
      <c:legendPos val="r"/>
    </c:legend>
    <c:plotVisOnly val="1"/>
    <c:dispBlanksAs val="gap"/>
  </c:chart>
  <c:spPr>
    <a:solidFill>
      <a:schemeClr val="accent6">
        <a:lumMod val="60000"/>
        <a:lumOff val="40000"/>
      </a:schemeClr>
    </a:solidFill>
  </c:sp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hart>
    <c:plotArea>
      <c:layout/>
      <c:pieChart>
        <c:varyColors val="1"/>
        <c:ser>
          <c:idx val="0"/>
          <c:order val="0"/>
          <c:dLbls>
            <c:spPr>
              <a:noFill/>
              <a:ln w="25400">
                <a:noFill/>
              </a:ln>
            </c:spPr>
            <c:showVal val="1"/>
            <c:showCatName val="1"/>
            <c:showLeaderLines val="1"/>
          </c:dLbls>
          <c:cat>
            <c:strRef>
              <c:f>'Sheet 1'!$D$1:$E$1</c:f>
              <c:strCache>
                <c:ptCount val="2"/>
                <c:pt idx="0">
                  <c:v>JML PDDK PUNYA AKTA KWN</c:v>
                </c:pt>
                <c:pt idx="1">
                  <c:v>JML PDDK TD PUNYA AKTA KWN</c:v>
                </c:pt>
              </c:strCache>
            </c:strRef>
          </c:cat>
          <c:val>
            <c:numRef>
              <c:f>'Sheet 1'!$D$25:$E$25</c:f>
              <c:numCache>
                <c:formatCode>#,##0</c:formatCode>
                <c:ptCount val="2"/>
                <c:pt idx="0">
                  <c:v>17507</c:v>
                </c:pt>
                <c:pt idx="1">
                  <c:v>23246</c:v>
                </c:pt>
              </c:numCache>
            </c:numRef>
          </c:val>
        </c:ser>
        <c:firstSliceAng val="0"/>
      </c:pieChart>
      <c:spPr>
        <a:noFill/>
        <a:ln w="25400">
          <a:noFill/>
        </a:ln>
      </c:spPr>
    </c:plotArea>
    <c:plotVisOnly val="1"/>
    <c:dispBlanksAs val="zero"/>
  </c:chart>
  <c:spPr>
    <a:noFill/>
  </c:sp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chart>
    <c:view3D>
      <c:depthPercent val="100"/>
      <c:rAngAx val="1"/>
    </c:view3D>
    <c:plotArea>
      <c:layout/>
      <c:bar3DChart>
        <c:barDir val="col"/>
        <c:grouping val="clustered"/>
        <c:ser>
          <c:idx val="0"/>
          <c:order val="0"/>
          <c:tx>
            <c:v>Penduduk Cerai_Hidup</c:v>
          </c:tx>
          <c:spPr>
            <a:solidFill>
              <a:schemeClr val="tx2">
                <a:lumMod val="20000"/>
                <a:lumOff val="80000"/>
              </a:schemeClr>
            </a:solidFill>
          </c:spPr>
          <c:cat>
            <c:strRef>
              <c:f>Sheet1!$B$2:$B$24</c:f>
              <c:strCache>
                <c:ptCount val="23"/>
                <c:pt idx="0">
                  <c:v>BATUI</c:v>
                </c:pt>
                <c:pt idx="1">
                  <c:v>BUNTA</c:v>
                </c:pt>
                <c:pt idx="2">
                  <c:v>KINTOM</c:v>
                </c:pt>
                <c:pt idx="3">
                  <c:v>LUWUK</c:v>
                </c:pt>
                <c:pt idx="4">
                  <c:v>LAMALA</c:v>
                </c:pt>
                <c:pt idx="5">
                  <c:v>BALANTAK</c:v>
                </c:pt>
                <c:pt idx="6">
                  <c:v>PAGIMANA</c:v>
                </c:pt>
                <c:pt idx="7">
                  <c:v>BUALEMO</c:v>
                </c:pt>
                <c:pt idx="8">
                  <c:v>TOILI</c:v>
                </c:pt>
                <c:pt idx="9">
                  <c:v>MASAMA</c:v>
                </c:pt>
                <c:pt idx="10">
                  <c:v>LUWUK TIMUR</c:v>
                </c:pt>
                <c:pt idx="11">
                  <c:v>TOILI BARAT</c:v>
                </c:pt>
                <c:pt idx="12">
                  <c:v>NUHON</c:v>
                </c:pt>
                <c:pt idx="13">
                  <c:v>MOILONG</c:v>
                </c:pt>
                <c:pt idx="14">
                  <c:v>BATUI SELATAN</c:v>
                </c:pt>
                <c:pt idx="15">
                  <c:v>LOBU</c:v>
                </c:pt>
                <c:pt idx="16">
                  <c:v>SIMPANG RAYA</c:v>
                </c:pt>
                <c:pt idx="17">
                  <c:v>BALANTAK SELATAN</c:v>
                </c:pt>
                <c:pt idx="18">
                  <c:v>BALANTAK UTARA</c:v>
                </c:pt>
                <c:pt idx="19">
                  <c:v>LUWUK SELATAN</c:v>
                </c:pt>
                <c:pt idx="20">
                  <c:v>LUWUK UTARA</c:v>
                </c:pt>
                <c:pt idx="21">
                  <c:v>MANTOH</c:v>
                </c:pt>
                <c:pt idx="22">
                  <c:v>NAMBO</c:v>
                </c:pt>
              </c:strCache>
            </c:strRef>
          </c:cat>
          <c:val>
            <c:numRef>
              <c:f>Sheet1!$C$2:$C$24</c:f>
              <c:numCache>
                <c:formatCode>#,##0</c:formatCode>
                <c:ptCount val="23"/>
                <c:pt idx="0">
                  <c:v>30</c:v>
                </c:pt>
                <c:pt idx="1">
                  <c:v>84</c:v>
                </c:pt>
                <c:pt idx="2">
                  <c:v>48</c:v>
                </c:pt>
                <c:pt idx="3">
                  <c:v>184</c:v>
                </c:pt>
                <c:pt idx="4">
                  <c:v>56</c:v>
                </c:pt>
                <c:pt idx="5">
                  <c:v>26</c:v>
                </c:pt>
                <c:pt idx="6">
                  <c:v>67</c:v>
                </c:pt>
                <c:pt idx="7">
                  <c:v>14</c:v>
                </c:pt>
                <c:pt idx="8">
                  <c:v>45</c:v>
                </c:pt>
                <c:pt idx="9">
                  <c:v>53</c:v>
                </c:pt>
                <c:pt idx="10">
                  <c:v>38</c:v>
                </c:pt>
                <c:pt idx="11">
                  <c:v>56</c:v>
                </c:pt>
                <c:pt idx="12">
                  <c:v>29</c:v>
                </c:pt>
                <c:pt idx="13">
                  <c:v>11</c:v>
                </c:pt>
                <c:pt idx="14">
                  <c:v>6</c:v>
                </c:pt>
                <c:pt idx="15">
                  <c:v>30</c:v>
                </c:pt>
                <c:pt idx="16">
                  <c:v>32</c:v>
                </c:pt>
                <c:pt idx="17">
                  <c:v>62</c:v>
                </c:pt>
                <c:pt idx="18">
                  <c:v>2</c:v>
                </c:pt>
                <c:pt idx="19">
                  <c:v>36</c:v>
                </c:pt>
                <c:pt idx="20">
                  <c:v>64</c:v>
                </c:pt>
                <c:pt idx="21">
                  <c:v>115</c:v>
                </c:pt>
                <c:pt idx="22">
                  <c:v>0</c:v>
                </c:pt>
              </c:numCache>
            </c:numRef>
          </c:val>
        </c:ser>
        <c:ser>
          <c:idx val="1"/>
          <c:order val="1"/>
          <c:tx>
            <c:v>Memiliki Akta</c:v>
          </c:tx>
          <c:cat>
            <c:strRef>
              <c:f>Sheet1!$B$2:$B$24</c:f>
              <c:strCache>
                <c:ptCount val="23"/>
                <c:pt idx="0">
                  <c:v>BATUI</c:v>
                </c:pt>
                <c:pt idx="1">
                  <c:v>BUNTA</c:v>
                </c:pt>
                <c:pt idx="2">
                  <c:v>KINTOM</c:v>
                </c:pt>
                <c:pt idx="3">
                  <c:v>LUWUK</c:v>
                </c:pt>
                <c:pt idx="4">
                  <c:v>LAMALA</c:v>
                </c:pt>
                <c:pt idx="5">
                  <c:v>BALANTAK</c:v>
                </c:pt>
                <c:pt idx="6">
                  <c:v>PAGIMANA</c:v>
                </c:pt>
                <c:pt idx="7">
                  <c:v>BUALEMO</c:v>
                </c:pt>
                <c:pt idx="8">
                  <c:v>TOILI</c:v>
                </c:pt>
                <c:pt idx="9">
                  <c:v>MASAMA</c:v>
                </c:pt>
                <c:pt idx="10">
                  <c:v>LUWUK TIMUR</c:v>
                </c:pt>
                <c:pt idx="11">
                  <c:v>TOILI BARAT</c:v>
                </c:pt>
                <c:pt idx="12">
                  <c:v>NUHON</c:v>
                </c:pt>
                <c:pt idx="13">
                  <c:v>MOILONG</c:v>
                </c:pt>
                <c:pt idx="14">
                  <c:v>BATUI SELATAN</c:v>
                </c:pt>
                <c:pt idx="15">
                  <c:v>LOBU</c:v>
                </c:pt>
                <c:pt idx="16">
                  <c:v>SIMPANG RAYA</c:v>
                </c:pt>
                <c:pt idx="17">
                  <c:v>BALANTAK SELATAN</c:v>
                </c:pt>
                <c:pt idx="18">
                  <c:v>BALANTAK UTARA</c:v>
                </c:pt>
                <c:pt idx="19">
                  <c:v>LUWUK SELATAN</c:v>
                </c:pt>
                <c:pt idx="20">
                  <c:v>LUWUK UTARA</c:v>
                </c:pt>
                <c:pt idx="21">
                  <c:v>MANTOH</c:v>
                </c:pt>
                <c:pt idx="22">
                  <c:v>NAMBO</c:v>
                </c:pt>
              </c:strCache>
            </c:strRef>
          </c:cat>
          <c:val>
            <c:numRef>
              <c:f>Sheet1!$D$2:$D$24</c:f>
              <c:numCache>
                <c:formatCode>#,##0</c:formatCode>
                <c:ptCount val="23"/>
                <c:pt idx="0">
                  <c:v>2</c:v>
                </c:pt>
                <c:pt idx="1">
                  <c:v>10</c:v>
                </c:pt>
                <c:pt idx="2">
                  <c:v>2</c:v>
                </c:pt>
                <c:pt idx="3">
                  <c:v>28</c:v>
                </c:pt>
                <c:pt idx="4">
                  <c:v>6</c:v>
                </c:pt>
                <c:pt idx="5">
                  <c:v>2</c:v>
                </c:pt>
                <c:pt idx="6">
                  <c:v>2</c:v>
                </c:pt>
                <c:pt idx="7">
                  <c:v>0</c:v>
                </c:pt>
                <c:pt idx="8">
                  <c:v>3</c:v>
                </c:pt>
                <c:pt idx="9">
                  <c:v>4</c:v>
                </c:pt>
                <c:pt idx="10">
                  <c:v>4</c:v>
                </c:pt>
                <c:pt idx="11">
                  <c:v>8</c:v>
                </c:pt>
                <c:pt idx="12">
                  <c:v>0</c:v>
                </c:pt>
                <c:pt idx="13">
                  <c:v>1</c:v>
                </c:pt>
                <c:pt idx="14">
                  <c:v>1</c:v>
                </c:pt>
                <c:pt idx="15">
                  <c:v>0</c:v>
                </c:pt>
                <c:pt idx="16">
                  <c:v>2</c:v>
                </c:pt>
                <c:pt idx="17">
                  <c:v>1</c:v>
                </c:pt>
                <c:pt idx="18">
                  <c:v>0</c:v>
                </c:pt>
                <c:pt idx="19">
                  <c:v>6</c:v>
                </c:pt>
                <c:pt idx="20">
                  <c:v>13</c:v>
                </c:pt>
                <c:pt idx="21">
                  <c:v>5</c:v>
                </c:pt>
                <c:pt idx="22">
                  <c:v>0</c:v>
                </c:pt>
              </c:numCache>
            </c:numRef>
          </c:val>
        </c:ser>
        <c:shape val="cone"/>
        <c:axId val="117846784"/>
        <c:axId val="117848320"/>
        <c:axId val="0"/>
      </c:bar3DChart>
      <c:catAx>
        <c:axId val="117846784"/>
        <c:scaling>
          <c:orientation val="minMax"/>
        </c:scaling>
        <c:axPos val="b"/>
        <c:numFmt formatCode="General" sourceLinked="1"/>
        <c:tickLblPos val="nextTo"/>
        <c:crossAx val="117848320"/>
        <c:crosses val="autoZero"/>
        <c:auto val="1"/>
        <c:lblAlgn val="ctr"/>
        <c:lblOffset val="100"/>
      </c:catAx>
      <c:valAx>
        <c:axId val="117848320"/>
        <c:scaling>
          <c:orientation val="minMax"/>
        </c:scaling>
        <c:axPos val="l"/>
        <c:majorGridlines/>
        <c:numFmt formatCode="#,##0" sourceLinked="1"/>
        <c:tickLblPos val="nextTo"/>
        <c:crossAx val="117846784"/>
        <c:crosses val="autoZero"/>
        <c:crossBetween val="between"/>
      </c:valAx>
      <c:spPr>
        <a:noFill/>
        <a:ln w="25400">
          <a:noFill/>
        </a:ln>
      </c:spPr>
    </c:plotArea>
    <c:legend>
      <c:legendPos val="r"/>
    </c:legend>
    <c:plotVisOnly val="1"/>
    <c:dispBlanksAs val="gap"/>
  </c:chart>
  <c:spPr>
    <a:solidFill>
      <a:schemeClr val="accent3">
        <a:lumMod val="75000"/>
      </a:schemeClr>
    </a:solidFill>
  </c:sp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style val="32"/>
  <c:chart>
    <c:title>
      <c:tx>
        <c:rich>
          <a:bodyPr/>
          <a:lstStyle/>
          <a:p>
            <a:pPr>
              <a:defRPr sz="1800" b="1" i="0" u="none" strike="noStrike" baseline="0">
                <a:solidFill>
                  <a:srgbClr val="000000"/>
                </a:solidFill>
                <a:latin typeface="Calibri"/>
                <a:ea typeface="Calibri"/>
                <a:cs typeface="Calibri"/>
              </a:defRPr>
            </a:pPr>
            <a:r>
              <a:rPr lang="en-US"/>
              <a:t>Pelaporan Pembuatan Akta Kematian</a:t>
            </a:r>
          </a:p>
        </c:rich>
      </c:tx>
    </c:title>
    <c:plotArea>
      <c:layout/>
      <c:lineChart>
        <c:grouping val="standard"/>
        <c:ser>
          <c:idx val="0"/>
          <c:order val="0"/>
          <c:tx>
            <c:v>Pelaporan</c:v>
          </c:tx>
          <c:cat>
            <c:strRef>
              <c:f>'Sheet 1'!$B$2:$F$2</c:f>
              <c:strCache>
                <c:ptCount val="5"/>
                <c:pt idx="0">
                  <c:v>TAHUN_2017</c:v>
                </c:pt>
                <c:pt idx="1">
                  <c:v>TAHUN_2018</c:v>
                </c:pt>
                <c:pt idx="2">
                  <c:v>TAHUN_2019</c:v>
                </c:pt>
                <c:pt idx="3">
                  <c:v>TAHUN_2020</c:v>
                </c:pt>
                <c:pt idx="4">
                  <c:v>TAHUN_2021</c:v>
                </c:pt>
              </c:strCache>
            </c:strRef>
          </c:cat>
          <c:val>
            <c:numRef>
              <c:f>'Sheet 1'!$B$3:$F$3</c:f>
              <c:numCache>
                <c:formatCode>0</c:formatCode>
                <c:ptCount val="5"/>
                <c:pt idx="0">
                  <c:v>552</c:v>
                </c:pt>
                <c:pt idx="1">
                  <c:v>690</c:v>
                </c:pt>
                <c:pt idx="2">
                  <c:v>569</c:v>
                </c:pt>
                <c:pt idx="3">
                  <c:v>640</c:v>
                </c:pt>
                <c:pt idx="4">
                  <c:v>1074</c:v>
                </c:pt>
              </c:numCache>
            </c:numRef>
          </c:val>
        </c:ser>
        <c:marker val="1"/>
        <c:axId val="117799168"/>
        <c:axId val="117857664"/>
      </c:lineChart>
      <c:catAx>
        <c:axId val="117799168"/>
        <c:scaling>
          <c:orientation val="minMax"/>
        </c:scaling>
        <c:axPos val="b"/>
        <c:numFmt formatCode="0" sourceLinked="1"/>
        <c:tickLblPos val="nextTo"/>
        <c:txPr>
          <a:bodyPr rot="-2700000" vert="horz"/>
          <a:lstStyle/>
          <a:p>
            <a:pPr>
              <a:defRPr sz="1000" b="0" i="0" u="none" strike="noStrike" baseline="0">
                <a:solidFill>
                  <a:srgbClr val="000000"/>
                </a:solidFill>
                <a:latin typeface="Calibri"/>
                <a:ea typeface="Calibri"/>
                <a:cs typeface="Calibri"/>
              </a:defRPr>
            </a:pPr>
            <a:endParaRPr lang="en-US"/>
          </a:p>
        </c:txPr>
        <c:crossAx val="117857664"/>
        <c:crosses val="autoZero"/>
        <c:auto val="1"/>
        <c:lblAlgn val="ctr"/>
        <c:lblOffset val="100"/>
      </c:catAx>
      <c:valAx>
        <c:axId val="117857664"/>
        <c:scaling>
          <c:orientation val="minMax"/>
        </c:scaling>
        <c:axPos val="l"/>
        <c:majorGridlines/>
        <c:numFmt formatCode="0"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7799168"/>
        <c:crosses val="autoZero"/>
        <c:crossBetween val="between"/>
      </c:valAx>
    </c:plotArea>
    <c:legend>
      <c:legendPos val="r"/>
      <c:txPr>
        <a:bodyPr/>
        <a:lstStyle/>
        <a:p>
          <a:pPr>
            <a:defRPr sz="920" b="0" i="0" u="none" strike="noStrike" baseline="0">
              <a:solidFill>
                <a:srgbClr val="000000"/>
              </a:solidFill>
              <a:latin typeface="Calibri"/>
              <a:ea typeface="Calibri"/>
              <a:cs typeface="Calibri"/>
            </a:defRPr>
          </a:pPr>
          <a:endParaRPr lang="en-US"/>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id-ID"/>
              <a:t>persentase jumlah penduduk berdasarkan stat_hbkel</a:t>
            </a:r>
          </a:p>
        </c:rich>
      </c:tx>
    </c:title>
    <c:view3D>
      <c:depthPercent val="100"/>
      <c:rAngAx val="1"/>
    </c:view3D>
    <c:sideWall>
      <c:spPr>
        <a:solidFill>
          <a:schemeClr val="accent2">
            <a:lumMod val="60000"/>
            <a:lumOff val="40000"/>
          </a:schemeClr>
        </a:solidFill>
      </c:spPr>
    </c:sideWall>
    <c:backWall>
      <c:spPr>
        <a:solidFill>
          <a:schemeClr val="accent2">
            <a:lumMod val="60000"/>
            <a:lumOff val="40000"/>
          </a:schemeClr>
        </a:solidFill>
      </c:spPr>
    </c:backWall>
    <c:plotArea>
      <c:layout/>
      <c:bar3DChart>
        <c:barDir val="bar"/>
        <c:grouping val="clustered"/>
        <c:ser>
          <c:idx val="0"/>
          <c:order val="0"/>
          <c:spPr>
            <a:solidFill>
              <a:schemeClr val="bg1"/>
            </a:solidFill>
          </c:spPr>
          <c:cat>
            <c:strRef>
              <c:f>'Sheet 1'!$B$2:$B$12</c:f>
              <c:strCache>
                <c:ptCount val="11"/>
                <c:pt idx="0">
                  <c:v>ANAK</c:v>
                </c:pt>
                <c:pt idx="1">
                  <c:v>CUCU</c:v>
                </c:pt>
                <c:pt idx="2">
                  <c:v>FAMILI LAIN</c:v>
                </c:pt>
                <c:pt idx="3">
                  <c:v>ISTRI</c:v>
                </c:pt>
                <c:pt idx="4">
                  <c:v>KEPALA KELUARGA</c:v>
                </c:pt>
                <c:pt idx="5">
                  <c:v>LAINNYA</c:v>
                </c:pt>
                <c:pt idx="6">
                  <c:v>MENANTU</c:v>
                </c:pt>
                <c:pt idx="7">
                  <c:v>MERTUA</c:v>
                </c:pt>
                <c:pt idx="8">
                  <c:v>ORANG TUA</c:v>
                </c:pt>
                <c:pt idx="9">
                  <c:v>PEMBANTU</c:v>
                </c:pt>
                <c:pt idx="10">
                  <c:v>SUAMI</c:v>
                </c:pt>
              </c:strCache>
            </c:strRef>
          </c:cat>
          <c:val>
            <c:numRef>
              <c:f>'Sheet 1'!$H$2:$H$12</c:f>
              <c:numCache>
                <c:formatCode>0.00</c:formatCode>
                <c:ptCount val="11"/>
                <c:pt idx="0">
                  <c:v>42.9</c:v>
                </c:pt>
                <c:pt idx="1">
                  <c:v>0.7000000000000004</c:v>
                </c:pt>
                <c:pt idx="2">
                  <c:v>1.6</c:v>
                </c:pt>
                <c:pt idx="3">
                  <c:v>22.1</c:v>
                </c:pt>
                <c:pt idx="4">
                  <c:v>32.200000000000003</c:v>
                </c:pt>
                <c:pt idx="5">
                  <c:v>0</c:v>
                </c:pt>
                <c:pt idx="6">
                  <c:v>0</c:v>
                </c:pt>
                <c:pt idx="7">
                  <c:v>0.1</c:v>
                </c:pt>
                <c:pt idx="8">
                  <c:v>0.30000000000000021</c:v>
                </c:pt>
                <c:pt idx="9">
                  <c:v>0</c:v>
                </c:pt>
                <c:pt idx="10">
                  <c:v>0</c:v>
                </c:pt>
              </c:numCache>
            </c:numRef>
          </c:val>
        </c:ser>
        <c:shape val="cone"/>
        <c:axId val="110084480"/>
        <c:axId val="110071808"/>
        <c:axId val="0"/>
      </c:bar3DChart>
      <c:catAx>
        <c:axId val="110084480"/>
        <c:scaling>
          <c:orientation val="minMax"/>
        </c:scaling>
        <c:axPos val="l"/>
        <c:numFmt formatCode="General" sourceLinked="1"/>
        <c:majorTickMark val="none"/>
        <c:tickLblPos val="nextTo"/>
        <c:crossAx val="110071808"/>
        <c:crosses val="autoZero"/>
        <c:auto val="1"/>
        <c:lblAlgn val="ctr"/>
        <c:lblOffset val="100"/>
      </c:catAx>
      <c:valAx>
        <c:axId val="110071808"/>
        <c:scaling>
          <c:orientation val="minMax"/>
        </c:scaling>
        <c:axPos val="b"/>
        <c:majorGridlines/>
        <c:numFmt formatCode="0.00" sourceLinked="1"/>
        <c:majorTickMark val="none"/>
        <c:tickLblPos val="nextTo"/>
        <c:crossAx val="110084480"/>
        <c:crosses val="autoZero"/>
        <c:crossBetween val="between"/>
      </c:valAx>
      <c:dTable>
        <c:showHorzBorder val="1"/>
        <c:showVertBorder val="1"/>
        <c:showOutline val="1"/>
        <c:showKeys val="1"/>
      </c:dTable>
      <c:spPr>
        <a:noFill/>
        <a:ln w="25400">
          <a:noFill/>
        </a:ln>
      </c:spPr>
    </c:plotArea>
    <c:plotVisOnly val="1"/>
    <c:dispBlanksAs val="gap"/>
  </c:chart>
  <c:spPr>
    <a:solidFill>
      <a:schemeClr val="accent6">
        <a:lumMod val="40000"/>
        <a:lumOff val="60000"/>
      </a:schemeClr>
    </a:solidFill>
  </c:sp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800" b="1" i="0" u="none" strike="noStrike" baseline="0">
                <a:solidFill>
                  <a:srgbClr val="000000"/>
                </a:solidFill>
                <a:latin typeface="Calibri"/>
                <a:ea typeface="Calibri"/>
                <a:cs typeface="Calibri"/>
              </a:defRPr>
            </a:pPr>
            <a:r>
              <a:rPr lang="en-US"/>
              <a:t>Akumulasi Kepemilikan Akta Kematian</a:t>
            </a:r>
          </a:p>
        </c:rich>
      </c:tx>
    </c:title>
    <c:view3D>
      <c:depthPercent val="100"/>
      <c:rAngAx val="1"/>
    </c:view3D>
    <c:plotArea>
      <c:layout/>
      <c:bar3DChart>
        <c:barDir val="col"/>
        <c:grouping val="stacked"/>
        <c:ser>
          <c:idx val="0"/>
          <c:order val="0"/>
          <c:tx>
            <c:v>Akta_Kematian</c:v>
          </c:tx>
          <c:cat>
            <c:strRef>
              <c:f>'Sheet 1'!$B$6:$F$6</c:f>
              <c:strCache>
                <c:ptCount val="5"/>
                <c:pt idx="0">
                  <c:v>s/d TAHUN_2017</c:v>
                </c:pt>
                <c:pt idx="1">
                  <c:v>s/d TAHUN_2018</c:v>
                </c:pt>
                <c:pt idx="2">
                  <c:v>s/d TAHUN_2019</c:v>
                </c:pt>
                <c:pt idx="3">
                  <c:v>s/d TAHUN_2020</c:v>
                </c:pt>
                <c:pt idx="4">
                  <c:v>s/d TAHUN_2021</c:v>
                </c:pt>
              </c:strCache>
            </c:strRef>
          </c:cat>
          <c:val>
            <c:numRef>
              <c:f>'Sheet 1'!$B$7:$F$7</c:f>
              <c:numCache>
                <c:formatCode>0</c:formatCode>
                <c:ptCount val="5"/>
                <c:pt idx="0">
                  <c:v>2311</c:v>
                </c:pt>
                <c:pt idx="1">
                  <c:v>3001</c:v>
                </c:pt>
                <c:pt idx="2">
                  <c:v>3570</c:v>
                </c:pt>
                <c:pt idx="3">
                  <c:v>4210</c:v>
                </c:pt>
                <c:pt idx="4">
                  <c:v>5284</c:v>
                </c:pt>
              </c:numCache>
            </c:numRef>
          </c:val>
        </c:ser>
        <c:shape val="cone"/>
        <c:axId val="118113408"/>
        <c:axId val="118114944"/>
        <c:axId val="0"/>
      </c:bar3DChart>
      <c:catAx>
        <c:axId val="118113408"/>
        <c:scaling>
          <c:orientation val="minMax"/>
        </c:scaling>
        <c:axPos val="b"/>
        <c:numFmt formatCode="0" sourceLinked="1"/>
        <c:tickLblPos val="nextTo"/>
        <c:txPr>
          <a:bodyPr rot="-2700000" vert="horz"/>
          <a:lstStyle/>
          <a:p>
            <a:pPr>
              <a:defRPr sz="1000" b="0" i="0" u="none" strike="noStrike" baseline="0">
                <a:solidFill>
                  <a:srgbClr val="000000"/>
                </a:solidFill>
                <a:latin typeface="Calibri"/>
                <a:ea typeface="Calibri"/>
                <a:cs typeface="Calibri"/>
              </a:defRPr>
            </a:pPr>
            <a:endParaRPr lang="en-US"/>
          </a:p>
        </c:txPr>
        <c:crossAx val="118114944"/>
        <c:crosses val="autoZero"/>
        <c:auto val="1"/>
        <c:lblAlgn val="ctr"/>
        <c:lblOffset val="100"/>
      </c:catAx>
      <c:valAx>
        <c:axId val="118114944"/>
        <c:scaling>
          <c:orientation val="minMax"/>
        </c:scaling>
        <c:axPos val="l"/>
        <c:majorGridlines/>
        <c:numFmt formatCode="0"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8113408"/>
        <c:crosses val="autoZero"/>
        <c:crossBetween val="between"/>
      </c:valAx>
      <c:spPr>
        <a:noFill/>
        <a:ln w="25400">
          <a:noFill/>
        </a:ln>
      </c:spPr>
    </c:plotArea>
    <c:legend>
      <c:legendPos val="r"/>
      <c:txPr>
        <a:bodyPr/>
        <a:lstStyle/>
        <a:p>
          <a:pPr>
            <a:defRPr sz="920" b="0" i="0" u="none" strike="noStrike" baseline="0">
              <a:solidFill>
                <a:srgbClr val="000000"/>
              </a:solidFill>
              <a:latin typeface="Calibri"/>
              <a:ea typeface="Calibri"/>
              <a:cs typeface="Calibri"/>
            </a:defRPr>
          </a:pPr>
          <a:endParaRPr lang="en-US"/>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id-ID"/>
              <a:t>Persentasi</a:t>
            </a:r>
            <a:r>
              <a:rPr lang="id-ID" baseline="0"/>
              <a:t> Wajib KTP-el</a:t>
            </a:r>
            <a:endParaRPr lang="id-ID"/>
          </a:p>
        </c:rich>
      </c:tx>
    </c:title>
    <c:plotArea>
      <c:layout/>
      <c:pieChart>
        <c:varyColors val="1"/>
        <c:ser>
          <c:idx val="0"/>
          <c:order val="0"/>
          <c:explosion val="25"/>
          <c:dLbls>
            <c:spPr>
              <a:noFill/>
              <a:ln w="25400">
                <a:noFill/>
              </a:ln>
            </c:spPr>
            <c:showCatName val="1"/>
            <c:showPercent val="1"/>
            <c:showLeaderLines val="1"/>
          </c:dLbls>
          <c:cat>
            <c:strRef>
              <c:f>'Sheet 1'!$B$2:$B$24</c:f>
              <c:strCache>
                <c:ptCount val="23"/>
                <c:pt idx="0">
                  <c:v>BATUI</c:v>
                </c:pt>
                <c:pt idx="1">
                  <c:v>BUNTA</c:v>
                </c:pt>
                <c:pt idx="2">
                  <c:v>KINTOM</c:v>
                </c:pt>
                <c:pt idx="3">
                  <c:v>LUWUK</c:v>
                </c:pt>
                <c:pt idx="4">
                  <c:v>LAMALA</c:v>
                </c:pt>
                <c:pt idx="5">
                  <c:v>BALANTAK</c:v>
                </c:pt>
                <c:pt idx="6">
                  <c:v>PAGIMANA</c:v>
                </c:pt>
                <c:pt idx="7">
                  <c:v>BUALEMO</c:v>
                </c:pt>
                <c:pt idx="8">
                  <c:v>TOILI</c:v>
                </c:pt>
                <c:pt idx="9">
                  <c:v>MASAMA</c:v>
                </c:pt>
                <c:pt idx="10">
                  <c:v>LUWUK TIMUR</c:v>
                </c:pt>
                <c:pt idx="11">
                  <c:v>TOILI BARAT</c:v>
                </c:pt>
                <c:pt idx="12">
                  <c:v>NUHON</c:v>
                </c:pt>
                <c:pt idx="13">
                  <c:v>MOILONG</c:v>
                </c:pt>
                <c:pt idx="14">
                  <c:v>BATUI SELATAN</c:v>
                </c:pt>
                <c:pt idx="15">
                  <c:v>LOBU</c:v>
                </c:pt>
                <c:pt idx="16">
                  <c:v>SIMPANG RAYA</c:v>
                </c:pt>
                <c:pt idx="17">
                  <c:v>BALANTAK SELATAN</c:v>
                </c:pt>
                <c:pt idx="18">
                  <c:v>BALANTAK UTARA</c:v>
                </c:pt>
                <c:pt idx="19">
                  <c:v>LUWUK SELATAN</c:v>
                </c:pt>
                <c:pt idx="20">
                  <c:v>LUWUK UTARA</c:v>
                </c:pt>
                <c:pt idx="21">
                  <c:v>MANTOH</c:v>
                </c:pt>
                <c:pt idx="22">
                  <c:v>NAMBO</c:v>
                </c:pt>
              </c:strCache>
            </c:strRef>
          </c:cat>
          <c:val>
            <c:numRef>
              <c:f>'Sheet 1'!$E$2:$E$24</c:f>
              <c:numCache>
                <c:formatCode>#,##0</c:formatCode>
                <c:ptCount val="23"/>
                <c:pt idx="0">
                  <c:v>13596</c:v>
                </c:pt>
                <c:pt idx="1">
                  <c:v>14707</c:v>
                </c:pt>
                <c:pt idx="2">
                  <c:v>8511</c:v>
                </c:pt>
                <c:pt idx="3">
                  <c:v>24878</c:v>
                </c:pt>
                <c:pt idx="4">
                  <c:v>5334</c:v>
                </c:pt>
                <c:pt idx="5">
                  <c:v>4441</c:v>
                </c:pt>
                <c:pt idx="6">
                  <c:v>17294</c:v>
                </c:pt>
                <c:pt idx="7">
                  <c:v>13929</c:v>
                </c:pt>
                <c:pt idx="8">
                  <c:v>26591</c:v>
                </c:pt>
                <c:pt idx="9">
                  <c:v>9208</c:v>
                </c:pt>
                <c:pt idx="10">
                  <c:v>9112</c:v>
                </c:pt>
                <c:pt idx="11">
                  <c:v>17267</c:v>
                </c:pt>
                <c:pt idx="12">
                  <c:v>14375</c:v>
                </c:pt>
                <c:pt idx="13">
                  <c:v>14196</c:v>
                </c:pt>
                <c:pt idx="14">
                  <c:v>11046</c:v>
                </c:pt>
                <c:pt idx="15">
                  <c:v>2931</c:v>
                </c:pt>
                <c:pt idx="16">
                  <c:v>11074</c:v>
                </c:pt>
                <c:pt idx="17">
                  <c:v>4059</c:v>
                </c:pt>
                <c:pt idx="18">
                  <c:v>3621</c:v>
                </c:pt>
                <c:pt idx="19">
                  <c:v>17163</c:v>
                </c:pt>
                <c:pt idx="20">
                  <c:v>14139</c:v>
                </c:pt>
                <c:pt idx="21">
                  <c:v>5402</c:v>
                </c:pt>
                <c:pt idx="22">
                  <c:v>6528</c:v>
                </c:pt>
              </c:numCache>
            </c:numRef>
          </c:val>
        </c:ser>
        <c:firstSliceAng val="0"/>
      </c:pieChart>
      <c:spPr>
        <a:noFill/>
        <a:ln w="25400">
          <a:noFill/>
        </a:ln>
      </c:spPr>
    </c:plotArea>
    <c:plotVisOnly val="1"/>
    <c:dispBlanksAs val="zero"/>
  </c:chart>
  <c:spPr>
    <a:solidFill>
      <a:srgbClr val="FFFF00"/>
    </a:soli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id-ID" dirty="0"/>
              <a:t>Kelompok Umur Ber Status Belum Kawin</a:t>
            </a:r>
          </a:p>
        </c:rich>
      </c:tx>
    </c:title>
    <c:view3D>
      <c:perspective val="30"/>
    </c:view3D>
    <c:plotArea>
      <c:layout/>
      <c:bar3DChart>
        <c:barDir val="col"/>
        <c:grouping val="stacked"/>
        <c:ser>
          <c:idx val="0"/>
          <c:order val="0"/>
          <c:tx>
            <c:v>Belum Kawin</c:v>
          </c:tx>
          <c:cat>
            <c:strRef>
              <c:f>'Sheet 1'!$B$2:$B$17</c:f>
              <c:strCache>
                <c:ptCount val="16"/>
                <c:pt idx="0">
                  <c:v>00-04</c:v>
                </c:pt>
                <c:pt idx="1">
                  <c:v>05-09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&gt;=75</c:v>
                </c:pt>
              </c:strCache>
            </c:strRef>
          </c:cat>
          <c:val>
            <c:numRef>
              <c:f>'Sheet 1'!$C$2:$C$17</c:f>
              <c:numCache>
                <c:formatCode>#,##0</c:formatCode>
                <c:ptCount val="16"/>
                <c:pt idx="0">
                  <c:v>19179</c:v>
                </c:pt>
                <c:pt idx="1">
                  <c:v>29980</c:v>
                </c:pt>
                <c:pt idx="2">
                  <c:v>33429</c:v>
                </c:pt>
                <c:pt idx="3">
                  <c:v>37327</c:v>
                </c:pt>
                <c:pt idx="4">
                  <c:v>26124</c:v>
                </c:pt>
                <c:pt idx="5">
                  <c:v>11599</c:v>
                </c:pt>
                <c:pt idx="6">
                  <c:v>6119</c:v>
                </c:pt>
                <c:pt idx="7">
                  <c:v>3329</c:v>
                </c:pt>
                <c:pt idx="8">
                  <c:v>1792</c:v>
                </c:pt>
                <c:pt idx="9">
                  <c:v>952</c:v>
                </c:pt>
                <c:pt idx="10">
                  <c:v>655</c:v>
                </c:pt>
                <c:pt idx="11">
                  <c:v>408</c:v>
                </c:pt>
                <c:pt idx="12">
                  <c:v>282</c:v>
                </c:pt>
                <c:pt idx="13">
                  <c:v>176</c:v>
                </c:pt>
                <c:pt idx="14">
                  <c:v>120</c:v>
                </c:pt>
                <c:pt idx="15">
                  <c:v>131</c:v>
                </c:pt>
              </c:numCache>
            </c:numRef>
          </c:val>
          <c:extLst xmlns:c16r2="http://schemas.microsoft.com/office/drawing/2015/06/chart">
            <c:ext xmlns:c16="http://schemas.microsoft.com/office/drawing/2014/chart" uri="{C3380CC4-5D6E-409C-BE32-E72D297353CC}">
              <c16:uniqueId val="{00000000-4555-40AB-B45E-2F2C6CF9E0D3}"/>
            </c:ext>
          </c:extLst>
        </c:ser>
        <c:shape val="cone"/>
        <c:axId val="110103168"/>
        <c:axId val="110131840"/>
        <c:axId val="0"/>
      </c:bar3DChart>
      <c:catAx>
        <c:axId val="110103168"/>
        <c:scaling>
          <c:orientation val="minMax"/>
        </c:scaling>
        <c:axPos val="b"/>
        <c:numFmt formatCode="General" sourceLinked="0"/>
        <c:tickLblPos val="nextTo"/>
        <c:crossAx val="110131840"/>
        <c:crosses val="autoZero"/>
        <c:auto val="1"/>
        <c:lblAlgn val="ctr"/>
        <c:lblOffset val="100"/>
      </c:catAx>
      <c:valAx>
        <c:axId val="110131840"/>
        <c:scaling>
          <c:orientation val="minMax"/>
        </c:scaling>
        <c:axPos val="l"/>
        <c:majorGridlines/>
        <c:numFmt formatCode="#,##0" sourceLinked="1"/>
        <c:tickLblPos val="nextTo"/>
        <c:crossAx val="110103168"/>
        <c:crosses val="autoZero"/>
        <c:crossBetween val="between"/>
      </c:valAx>
    </c:plotArea>
    <c:legend>
      <c:legendPos val="r"/>
    </c:legend>
    <c:plotVisOnly val="1"/>
    <c:dispBlanksAs val="gap"/>
  </c:chart>
  <c:spPr>
    <a:solidFill>
      <a:schemeClr val="accent2">
        <a:lumMod val="40000"/>
        <a:lumOff val="60000"/>
      </a:schemeClr>
    </a:solidFill>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id-ID"/>
              <a:t>Kelompok Umur Ber Status</a:t>
            </a:r>
            <a:r>
              <a:rPr lang="id-ID" baseline="0"/>
              <a:t> </a:t>
            </a:r>
            <a:r>
              <a:rPr lang="id-ID"/>
              <a:t>Kawin</a:t>
            </a:r>
          </a:p>
        </c:rich>
      </c:tx>
    </c:title>
    <c:view3D>
      <c:perspective val="30"/>
    </c:view3D>
    <c:plotArea>
      <c:layout/>
      <c:bar3DChart>
        <c:barDir val="col"/>
        <c:grouping val="stacked"/>
        <c:ser>
          <c:idx val="0"/>
          <c:order val="0"/>
          <c:tx>
            <c:v>Kawin</c:v>
          </c:tx>
          <c:cat>
            <c:strRef>
              <c:f>'Sheet 1'!$B$2:$B$17</c:f>
              <c:strCache>
                <c:ptCount val="16"/>
                <c:pt idx="0">
                  <c:v>00-04</c:v>
                </c:pt>
                <c:pt idx="1">
                  <c:v>05-09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&gt;=75</c:v>
                </c:pt>
              </c:strCache>
            </c:strRef>
          </c:cat>
          <c:val>
            <c:numRef>
              <c:f>'Sheet 1'!$E$2:$E$17</c:f>
              <c:numCache>
                <c:formatCode>#,##0</c:formatCode>
                <c:ptCount val="16"/>
                <c:pt idx="0">
                  <c:v>0</c:v>
                </c:pt>
                <c:pt idx="1">
                  <c:v>0</c:v>
                </c:pt>
                <c:pt idx="2">
                  <c:v>2</c:v>
                </c:pt>
                <c:pt idx="3">
                  <c:v>762</c:v>
                </c:pt>
                <c:pt idx="4">
                  <c:v>7431</c:v>
                </c:pt>
                <c:pt idx="5">
                  <c:v>15823</c:v>
                </c:pt>
                <c:pt idx="6">
                  <c:v>21712</c:v>
                </c:pt>
                <c:pt idx="7">
                  <c:v>26105</c:v>
                </c:pt>
                <c:pt idx="8">
                  <c:v>25418</c:v>
                </c:pt>
                <c:pt idx="9">
                  <c:v>22729</c:v>
                </c:pt>
                <c:pt idx="10">
                  <c:v>17934</c:v>
                </c:pt>
                <c:pt idx="11">
                  <c:v>13865</c:v>
                </c:pt>
                <c:pt idx="12">
                  <c:v>10160</c:v>
                </c:pt>
                <c:pt idx="13">
                  <c:v>6689</c:v>
                </c:pt>
                <c:pt idx="14">
                  <c:v>4030</c:v>
                </c:pt>
                <c:pt idx="15">
                  <c:v>4281</c:v>
                </c:pt>
              </c:numCache>
            </c:numRef>
          </c:val>
          <c:extLst xmlns:c16r2="http://schemas.microsoft.com/office/drawing/2015/06/chart">
            <c:ext xmlns:c16="http://schemas.microsoft.com/office/drawing/2014/chart" uri="{C3380CC4-5D6E-409C-BE32-E72D297353CC}">
              <c16:uniqueId val="{00000000-3E6D-466F-99F5-04A4F4DBB041}"/>
            </c:ext>
          </c:extLst>
        </c:ser>
        <c:shape val="cone"/>
        <c:axId val="110945024"/>
        <c:axId val="110946560"/>
        <c:axId val="0"/>
      </c:bar3DChart>
      <c:catAx>
        <c:axId val="110945024"/>
        <c:scaling>
          <c:orientation val="minMax"/>
        </c:scaling>
        <c:axPos val="b"/>
        <c:numFmt formatCode="General" sourceLinked="0"/>
        <c:tickLblPos val="nextTo"/>
        <c:crossAx val="110946560"/>
        <c:crosses val="autoZero"/>
        <c:auto val="1"/>
        <c:lblAlgn val="ctr"/>
        <c:lblOffset val="100"/>
      </c:catAx>
      <c:valAx>
        <c:axId val="110946560"/>
        <c:scaling>
          <c:orientation val="minMax"/>
        </c:scaling>
        <c:axPos val="l"/>
        <c:majorGridlines/>
        <c:numFmt formatCode="#,##0" sourceLinked="1"/>
        <c:tickLblPos val="nextTo"/>
        <c:crossAx val="110945024"/>
        <c:crosses val="autoZero"/>
        <c:crossBetween val="between"/>
      </c:valAx>
    </c:plotArea>
    <c:legend>
      <c:legendPos val="r"/>
    </c:legend>
    <c:plotVisOnly val="1"/>
    <c:dispBlanksAs val="gap"/>
  </c:chart>
  <c:spPr>
    <a:solidFill>
      <a:schemeClr val="accent6">
        <a:lumMod val="75000"/>
      </a:schemeClr>
    </a:solidFill>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id-ID" dirty="0"/>
              <a:t>Kelompok Umur Ber Status</a:t>
            </a:r>
            <a:r>
              <a:rPr lang="id-ID" baseline="0" dirty="0"/>
              <a:t> Cerai_Hidup</a:t>
            </a:r>
            <a:endParaRPr lang="id-ID" dirty="0"/>
          </a:p>
        </c:rich>
      </c:tx>
    </c:title>
    <c:view3D>
      <c:perspective val="30"/>
    </c:view3D>
    <c:plotArea>
      <c:layout/>
      <c:bar3DChart>
        <c:barDir val="col"/>
        <c:grouping val="stacked"/>
        <c:ser>
          <c:idx val="0"/>
          <c:order val="0"/>
          <c:tx>
            <c:v>Cerai_Hidup</c:v>
          </c:tx>
          <c:cat>
            <c:strRef>
              <c:f>'Sheet 1'!$B$2:$B$17</c:f>
              <c:strCache>
                <c:ptCount val="16"/>
                <c:pt idx="0">
                  <c:v>00-04</c:v>
                </c:pt>
                <c:pt idx="1">
                  <c:v>05-09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&gt;=75</c:v>
                </c:pt>
              </c:strCache>
            </c:strRef>
          </c:cat>
          <c:val>
            <c:numRef>
              <c:f>'Sheet 1'!$G$2:$G$17</c:f>
              <c:numCache>
                <c:formatCode>#,##0</c:formatCode>
                <c:ptCount val="16"/>
                <c:pt idx="0">
                  <c:v>0</c:v>
                </c:pt>
                <c:pt idx="1">
                  <c:v>0</c:v>
                </c:pt>
                <c:pt idx="2">
                  <c:v>0</c:v>
                </c:pt>
                <c:pt idx="3">
                  <c:v>10</c:v>
                </c:pt>
                <c:pt idx="4">
                  <c:v>83</c:v>
                </c:pt>
                <c:pt idx="5">
                  <c:v>308</c:v>
                </c:pt>
                <c:pt idx="6">
                  <c:v>607</c:v>
                </c:pt>
                <c:pt idx="7">
                  <c:v>826</c:v>
                </c:pt>
                <c:pt idx="8">
                  <c:v>881</c:v>
                </c:pt>
                <c:pt idx="9">
                  <c:v>785</c:v>
                </c:pt>
                <c:pt idx="10">
                  <c:v>622</c:v>
                </c:pt>
                <c:pt idx="11">
                  <c:v>489</c:v>
                </c:pt>
                <c:pt idx="12">
                  <c:v>303</c:v>
                </c:pt>
                <c:pt idx="13">
                  <c:v>198</c:v>
                </c:pt>
                <c:pt idx="14">
                  <c:v>120</c:v>
                </c:pt>
                <c:pt idx="15">
                  <c:v>125</c:v>
                </c:pt>
              </c:numCache>
            </c:numRef>
          </c:val>
          <c:extLst xmlns:c16r2="http://schemas.microsoft.com/office/drawing/2015/06/chart">
            <c:ext xmlns:c16="http://schemas.microsoft.com/office/drawing/2014/chart" uri="{C3380CC4-5D6E-409C-BE32-E72D297353CC}">
              <c16:uniqueId val="{00000000-3E61-4C65-81FB-FF9F29FB59F6}"/>
            </c:ext>
          </c:extLst>
        </c:ser>
        <c:shape val="cone"/>
        <c:axId val="110979712"/>
        <c:axId val="111006080"/>
        <c:axId val="0"/>
      </c:bar3DChart>
      <c:catAx>
        <c:axId val="110979712"/>
        <c:scaling>
          <c:orientation val="minMax"/>
        </c:scaling>
        <c:axPos val="b"/>
        <c:numFmt formatCode="General" sourceLinked="0"/>
        <c:tickLblPos val="nextTo"/>
        <c:crossAx val="111006080"/>
        <c:crosses val="autoZero"/>
        <c:auto val="1"/>
        <c:lblAlgn val="ctr"/>
        <c:lblOffset val="100"/>
      </c:catAx>
      <c:valAx>
        <c:axId val="111006080"/>
        <c:scaling>
          <c:orientation val="minMax"/>
        </c:scaling>
        <c:axPos val="l"/>
        <c:majorGridlines/>
        <c:numFmt formatCode="#,##0" sourceLinked="1"/>
        <c:tickLblPos val="nextTo"/>
        <c:crossAx val="110979712"/>
        <c:crosses val="autoZero"/>
        <c:crossBetween val="between"/>
      </c:valAx>
    </c:plotArea>
    <c:legend>
      <c:legendPos val="r"/>
    </c:legend>
    <c:plotVisOnly val="1"/>
    <c:dispBlanksAs val="gap"/>
  </c:chart>
  <c:spPr>
    <a:solidFill>
      <a:schemeClr val="accent6">
        <a:lumMod val="60000"/>
        <a:lumOff val="40000"/>
      </a:schemeClr>
    </a:solidFill>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id-ID"/>
              <a:t>Kelompok Umur Ber Status Cerai_Mati</a:t>
            </a:r>
          </a:p>
        </c:rich>
      </c:tx>
    </c:title>
    <c:view3D>
      <c:perspective val="30"/>
    </c:view3D>
    <c:plotArea>
      <c:layout/>
      <c:bar3DChart>
        <c:barDir val="col"/>
        <c:grouping val="stacked"/>
        <c:ser>
          <c:idx val="0"/>
          <c:order val="0"/>
          <c:tx>
            <c:v>Cerai_Mati</c:v>
          </c:tx>
          <c:cat>
            <c:strRef>
              <c:f>'Sheet 1'!$B$2:$B$17</c:f>
              <c:strCache>
                <c:ptCount val="16"/>
                <c:pt idx="0">
                  <c:v>00-04</c:v>
                </c:pt>
                <c:pt idx="1">
                  <c:v>05-09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&gt;=75</c:v>
                </c:pt>
              </c:strCache>
            </c:strRef>
          </c:cat>
          <c:val>
            <c:numRef>
              <c:f>'Sheet 1'!$I$2:$I$17</c:f>
              <c:numCache>
                <c:formatCode>#,##0</c:formatCode>
                <c:ptCount val="16"/>
                <c:pt idx="0">
                  <c:v>0</c:v>
                </c:pt>
                <c:pt idx="1">
                  <c:v>0</c:v>
                </c:pt>
                <c:pt idx="2">
                  <c:v>0</c:v>
                </c:pt>
                <c:pt idx="3">
                  <c:v>2</c:v>
                </c:pt>
                <c:pt idx="4">
                  <c:v>12</c:v>
                </c:pt>
                <c:pt idx="5">
                  <c:v>53</c:v>
                </c:pt>
                <c:pt idx="6">
                  <c:v>127</c:v>
                </c:pt>
                <c:pt idx="7">
                  <c:v>270</c:v>
                </c:pt>
                <c:pt idx="8">
                  <c:v>515</c:v>
                </c:pt>
                <c:pt idx="9">
                  <c:v>811</c:v>
                </c:pt>
                <c:pt idx="10">
                  <c:v>1260</c:v>
                </c:pt>
                <c:pt idx="11">
                  <c:v>1646</c:v>
                </c:pt>
                <c:pt idx="12">
                  <c:v>2015</c:v>
                </c:pt>
                <c:pt idx="13">
                  <c:v>2026</c:v>
                </c:pt>
                <c:pt idx="14">
                  <c:v>1823</c:v>
                </c:pt>
                <c:pt idx="15">
                  <c:v>2906</c:v>
                </c:pt>
              </c:numCache>
            </c:numRef>
          </c:val>
          <c:extLst xmlns:c16r2="http://schemas.microsoft.com/office/drawing/2015/06/chart">
            <c:ext xmlns:c16="http://schemas.microsoft.com/office/drawing/2014/chart" uri="{C3380CC4-5D6E-409C-BE32-E72D297353CC}">
              <c16:uniqueId val="{00000000-163E-4E1F-80BF-B9483A99713D}"/>
            </c:ext>
          </c:extLst>
        </c:ser>
        <c:shape val="cone"/>
        <c:axId val="111092096"/>
        <c:axId val="111093632"/>
        <c:axId val="0"/>
      </c:bar3DChart>
      <c:catAx>
        <c:axId val="111092096"/>
        <c:scaling>
          <c:orientation val="minMax"/>
        </c:scaling>
        <c:axPos val="b"/>
        <c:numFmt formatCode="General" sourceLinked="0"/>
        <c:tickLblPos val="nextTo"/>
        <c:crossAx val="111093632"/>
        <c:crosses val="autoZero"/>
        <c:auto val="1"/>
        <c:lblAlgn val="ctr"/>
        <c:lblOffset val="100"/>
      </c:catAx>
      <c:valAx>
        <c:axId val="111093632"/>
        <c:scaling>
          <c:orientation val="minMax"/>
        </c:scaling>
        <c:axPos val="l"/>
        <c:majorGridlines/>
        <c:numFmt formatCode="#,##0" sourceLinked="1"/>
        <c:tickLblPos val="nextTo"/>
        <c:crossAx val="111092096"/>
        <c:crosses val="autoZero"/>
        <c:crossBetween val="between"/>
      </c:valAx>
    </c:plotArea>
    <c:legend>
      <c:legendPos val="r"/>
    </c:legend>
    <c:plotVisOnly val="1"/>
    <c:dispBlanksAs val="gap"/>
  </c:chart>
  <c:spPr>
    <a:solidFill>
      <a:schemeClr val="bg2">
        <a:lumMod val="75000"/>
      </a:schemeClr>
    </a:solidFill>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800" b="1" i="0" u="none" strike="noStrike" baseline="0">
                <a:solidFill>
                  <a:srgbClr val="000000"/>
                </a:solidFill>
                <a:latin typeface="Calibri"/>
                <a:ea typeface="Calibri"/>
                <a:cs typeface="Calibri"/>
              </a:defRPr>
            </a:pPr>
            <a:r>
              <a:rPr lang="en-US" dirty="0" err="1"/>
              <a:t>Rasio</a:t>
            </a:r>
            <a:r>
              <a:rPr lang="en-US" dirty="0"/>
              <a:t> </a:t>
            </a:r>
            <a:r>
              <a:rPr lang="en-US" dirty="0" err="1" smtClean="0"/>
              <a:t>Jenis</a:t>
            </a:r>
            <a:r>
              <a:rPr lang="en-US" dirty="0" smtClean="0"/>
              <a:t> </a:t>
            </a:r>
            <a:r>
              <a:rPr lang="en-US" dirty="0" err="1" smtClean="0"/>
              <a:t>Kelamin</a:t>
            </a:r>
            <a:r>
              <a:rPr lang="en-US" baseline="0" dirty="0" smtClean="0"/>
              <a:t> </a:t>
            </a:r>
            <a:r>
              <a:rPr lang="en-US" baseline="0" dirty="0" err="1" smtClean="0"/>
              <a:t>Berdasarkan</a:t>
            </a:r>
            <a:r>
              <a:rPr lang="en-US" baseline="0" dirty="0" smtClean="0"/>
              <a:t> </a:t>
            </a:r>
          </a:p>
          <a:p>
            <a:pPr>
              <a:defRPr sz="1800" b="1" i="0" u="none" strike="noStrike" baseline="0">
                <a:solidFill>
                  <a:srgbClr val="000000"/>
                </a:solidFill>
                <a:latin typeface="Calibri"/>
                <a:ea typeface="Calibri"/>
                <a:cs typeface="Calibri"/>
              </a:defRPr>
            </a:pPr>
            <a:r>
              <a:rPr lang="en-US" dirty="0" err="1" smtClean="0"/>
              <a:t>Kelompok</a:t>
            </a:r>
            <a:r>
              <a:rPr lang="en-US" dirty="0" smtClean="0"/>
              <a:t> </a:t>
            </a:r>
            <a:r>
              <a:rPr lang="en-US" dirty="0" err="1"/>
              <a:t>Umur</a:t>
            </a:r>
            <a:endParaRPr lang="en-US" dirty="0"/>
          </a:p>
        </c:rich>
      </c:tx>
      <c:spPr>
        <a:noFill/>
      </c:spPr>
    </c:title>
    <c:view3D>
      <c:depthPercent val="100"/>
      <c:rAngAx val="1"/>
    </c:view3D>
    <c:plotArea>
      <c:layout/>
      <c:bar3DChart>
        <c:barDir val="bar"/>
        <c:grouping val="clustered"/>
        <c:ser>
          <c:idx val="0"/>
          <c:order val="0"/>
          <c:tx>
            <c:v>Rasio Kelompok Umur</c:v>
          </c:tx>
          <c:spPr>
            <a:solidFill>
              <a:schemeClr val="bg1"/>
            </a:solidFill>
          </c:spPr>
          <c:cat>
            <c:strRef>
              <c:f>'Sheet 1'!$A$2:$A$16</c:f>
              <c:strCache>
                <c:ptCount val="15"/>
                <c:pt idx="0">
                  <c:v>00-04</c:v>
                </c:pt>
                <c:pt idx="1">
                  <c:v>05-09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strCache>
            </c:strRef>
          </c:cat>
          <c:val>
            <c:numRef>
              <c:f>'Sheet 1'!$E$2:$E$16</c:f>
              <c:numCache>
                <c:formatCode>0.00</c:formatCode>
                <c:ptCount val="15"/>
                <c:pt idx="0">
                  <c:v>108.66999999999999</c:v>
                </c:pt>
                <c:pt idx="1">
                  <c:v>106.84</c:v>
                </c:pt>
                <c:pt idx="2">
                  <c:v>108.48</c:v>
                </c:pt>
                <c:pt idx="3">
                  <c:v>105.97</c:v>
                </c:pt>
                <c:pt idx="4">
                  <c:v>106.32</c:v>
                </c:pt>
                <c:pt idx="5">
                  <c:v>101.61999999999999</c:v>
                </c:pt>
                <c:pt idx="6">
                  <c:v>101.46000000000002</c:v>
                </c:pt>
                <c:pt idx="7">
                  <c:v>102.55</c:v>
                </c:pt>
                <c:pt idx="8">
                  <c:v>102.14</c:v>
                </c:pt>
                <c:pt idx="9">
                  <c:v>101.2</c:v>
                </c:pt>
                <c:pt idx="10">
                  <c:v>102.91000000000005</c:v>
                </c:pt>
                <c:pt idx="11">
                  <c:v>104.07</c:v>
                </c:pt>
                <c:pt idx="12">
                  <c:v>99.910000000000025</c:v>
                </c:pt>
                <c:pt idx="13">
                  <c:v>99.85</c:v>
                </c:pt>
                <c:pt idx="14">
                  <c:v>96.960000000000022</c:v>
                </c:pt>
              </c:numCache>
            </c:numRef>
          </c:val>
        </c:ser>
        <c:shape val="cylinder"/>
        <c:axId val="111149440"/>
        <c:axId val="111150976"/>
        <c:axId val="0"/>
      </c:bar3DChart>
      <c:catAx>
        <c:axId val="111149440"/>
        <c:scaling>
          <c:orientation val="minMax"/>
        </c:scaling>
        <c:axPos val="l"/>
        <c:numFmt formatCode="General" sourceLinked="1"/>
        <c:tickLblPos val="nextTo"/>
        <c:spPr>
          <a:ln>
            <a:solidFill>
              <a:schemeClr val="accent3">
                <a:lumMod val="20000"/>
                <a:lumOff val="80000"/>
              </a:schemeClr>
            </a:solidFill>
          </a:ln>
        </c:spPr>
        <c:crossAx val="111150976"/>
        <c:crosses val="autoZero"/>
        <c:auto val="1"/>
        <c:lblAlgn val="ctr"/>
        <c:lblOffset val="100"/>
      </c:catAx>
      <c:valAx>
        <c:axId val="111150976"/>
        <c:scaling>
          <c:orientation val="minMax"/>
        </c:scaling>
        <c:axPos val="b"/>
        <c:majorGridlines/>
        <c:numFmt formatCode="0.00" sourceLinked="1"/>
        <c:tickLblPos val="nextTo"/>
        <c:crossAx val="111149440"/>
        <c:crosses val="autoZero"/>
        <c:crossBetween val="between"/>
      </c:valAx>
      <c:spPr>
        <a:noFill/>
        <a:ln w="25400">
          <a:noFill/>
        </a:ln>
      </c:spPr>
    </c:plotArea>
    <c:legend>
      <c:legendPos val="r"/>
    </c:legend>
    <c:plotVisOnly val="1"/>
    <c:dispBlanksAs val="gap"/>
  </c:chart>
  <c:spPr>
    <a:solidFill>
      <a:schemeClr val="accent2">
        <a:lumMod val="60000"/>
        <a:lumOff val="40000"/>
      </a:schemeClr>
    </a:solidFill>
  </c:spPr>
  <c:externalData r:id="rId1"/>
</c:chartSpace>
</file>

<file path=ppt/drawings/drawing1.xml><?xml version="1.0" encoding="utf-8"?>
<c:userShapes xmlns:c="http://schemas.openxmlformats.org/drawingml/2006/chart">
  <cdr:relSizeAnchor xmlns:cdr="http://schemas.openxmlformats.org/drawingml/2006/chartDrawing">
    <cdr:from>
      <cdr:x>0.33075</cdr:x>
      <cdr:y>0.85951</cdr:y>
    </cdr:from>
    <cdr:to>
      <cdr:x>0.60817</cdr:x>
      <cdr:y>0.98367</cdr:y>
    </cdr:to>
    <cdr:sp macro="" textlink="">
      <cdr:nvSpPr>
        <cdr:cNvPr id="3" name="TextBox 13"/>
        <cdr:cNvSpPr txBox="1"/>
      </cdr:nvSpPr>
      <cdr:spPr>
        <a:xfrm xmlns:a="http://schemas.openxmlformats.org/drawingml/2006/main">
          <a:off x="1655089" y="2663172"/>
          <a:ext cx="1388201" cy="3847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id-ID"/>
          </a:defPPr>
          <a:lvl1pPr marL="0" algn="l" defTabSz="949098" rtl="0" eaLnBrk="1" latinLnBrk="0" hangingPunct="1">
            <a:defRPr sz="1900" kern="1200">
              <a:solidFill>
                <a:sysClr val="windowText" lastClr="000000"/>
              </a:solidFill>
              <a:latin typeface="Constantia"/>
            </a:defRPr>
          </a:lvl1pPr>
          <a:lvl2pPr marL="474548" algn="l" defTabSz="949098" rtl="0" eaLnBrk="1" latinLnBrk="0" hangingPunct="1">
            <a:defRPr sz="1900" kern="1200">
              <a:solidFill>
                <a:sysClr val="windowText" lastClr="000000"/>
              </a:solidFill>
              <a:latin typeface="Constantia"/>
            </a:defRPr>
          </a:lvl2pPr>
          <a:lvl3pPr marL="949098" algn="l" defTabSz="949098" rtl="0" eaLnBrk="1" latinLnBrk="0" hangingPunct="1">
            <a:defRPr sz="1900" kern="1200">
              <a:solidFill>
                <a:sysClr val="windowText" lastClr="000000"/>
              </a:solidFill>
              <a:latin typeface="Constantia"/>
            </a:defRPr>
          </a:lvl3pPr>
          <a:lvl4pPr marL="1423646" algn="l" defTabSz="949098" rtl="0" eaLnBrk="1" latinLnBrk="0" hangingPunct="1">
            <a:defRPr sz="1900" kern="1200">
              <a:solidFill>
                <a:sysClr val="windowText" lastClr="000000"/>
              </a:solidFill>
              <a:latin typeface="Constantia"/>
            </a:defRPr>
          </a:lvl4pPr>
          <a:lvl5pPr marL="1898195" algn="l" defTabSz="949098" rtl="0" eaLnBrk="1" latinLnBrk="0" hangingPunct="1">
            <a:defRPr sz="1900" kern="1200">
              <a:solidFill>
                <a:sysClr val="windowText" lastClr="000000"/>
              </a:solidFill>
              <a:latin typeface="Constantia"/>
            </a:defRPr>
          </a:lvl5pPr>
          <a:lvl6pPr marL="2372743" algn="l" defTabSz="949098" rtl="0" eaLnBrk="1" latinLnBrk="0" hangingPunct="1">
            <a:defRPr sz="1900" kern="1200">
              <a:solidFill>
                <a:sysClr val="windowText" lastClr="000000"/>
              </a:solidFill>
              <a:latin typeface="Constantia"/>
            </a:defRPr>
          </a:lvl6pPr>
          <a:lvl7pPr marL="2847293" algn="l" defTabSz="949098" rtl="0" eaLnBrk="1" latinLnBrk="0" hangingPunct="1">
            <a:defRPr sz="1900" kern="1200">
              <a:solidFill>
                <a:sysClr val="windowText" lastClr="000000"/>
              </a:solidFill>
              <a:latin typeface="Constantia"/>
            </a:defRPr>
          </a:lvl7pPr>
          <a:lvl8pPr marL="3321841" algn="l" defTabSz="949098" rtl="0" eaLnBrk="1" latinLnBrk="0" hangingPunct="1">
            <a:defRPr sz="1900" kern="1200">
              <a:solidFill>
                <a:sysClr val="windowText" lastClr="000000"/>
              </a:solidFill>
              <a:latin typeface="Constantia"/>
            </a:defRPr>
          </a:lvl8pPr>
          <a:lvl9pPr marL="3796390" algn="l" defTabSz="949098" rtl="0" eaLnBrk="1" latinLnBrk="0" hangingPunct="1">
            <a:defRPr sz="1900" kern="1200">
              <a:solidFill>
                <a:sysClr val="windowText" lastClr="000000"/>
              </a:solidFill>
              <a:latin typeface="Constantia"/>
            </a:defRPr>
          </a:lvl9pPr>
        </a:lstStyle>
        <a:p xmlns:a="http://schemas.openxmlformats.org/drawingml/2006/main">
          <a:r>
            <a:rPr lang="id-ID" dirty="0"/>
            <a:t>Gambar 3.6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36ECCF-E257-4E57-84C7-B60F1057FFE7}" type="datetimeFigureOut">
              <a:rPr lang="id-ID" smtClean="0"/>
              <a:pPr/>
              <a:t>28/04/2022</a:t>
            </a:fld>
            <a:endParaRPr lang="id-ID"/>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27DAD0-F8A4-4F50-ACCB-9C491E8F972E}"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833631" rtl="0" eaLnBrk="1" latinLnBrk="0" hangingPunct="1">
      <a:defRPr sz="1100" kern="1200">
        <a:solidFill>
          <a:schemeClr val="tx1"/>
        </a:solidFill>
        <a:latin typeface="+mn-lt"/>
        <a:ea typeface="+mn-ea"/>
        <a:cs typeface="+mn-cs"/>
      </a:defRPr>
    </a:lvl1pPr>
    <a:lvl2pPr marL="416814" algn="l" defTabSz="833631" rtl="0" eaLnBrk="1" latinLnBrk="0" hangingPunct="1">
      <a:defRPr sz="1100" kern="1200">
        <a:solidFill>
          <a:schemeClr val="tx1"/>
        </a:solidFill>
        <a:latin typeface="+mn-lt"/>
        <a:ea typeface="+mn-ea"/>
        <a:cs typeface="+mn-cs"/>
      </a:defRPr>
    </a:lvl2pPr>
    <a:lvl3pPr marL="833631" algn="l" defTabSz="833631" rtl="0" eaLnBrk="1" latinLnBrk="0" hangingPunct="1">
      <a:defRPr sz="1100" kern="1200">
        <a:solidFill>
          <a:schemeClr val="tx1"/>
        </a:solidFill>
        <a:latin typeface="+mn-lt"/>
        <a:ea typeface="+mn-ea"/>
        <a:cs typeface="+mn-cs"/>
      </a:defRPr>
    </a:lvl3pPr>
    <a:lvl4pPr marL="1250445" algn="l" defTabSz="833631" rtl="0" eaLnBrk="1" latinLnBrk="0" hangingPunct="1">
      <a:defRPr sz="1100" kern="1200">
        <a:solidFill>
          <a:schemeClr val="tx1"/>
        </a:solidFill>
        <a:latin typeface="+mn-lt"/>
        <a:ea typeface="+mn-ea"/>
        <a:cs typeface="+mn-cs"/>
      </a:defRPr>
    </a:lvl4pPr>
    <a:lvl5pPr marL="1667259" algn="l" defTabSz="833631" rtl="0" eaLnBrk="1" latinLnBrk="0" hangingPunct="1">
      <a:defRPr sz="1100" kern="1200">
        <a:solidFill>
          <a:schemeClr val="tx1"/>
        </a:solidFill>
        <a:latin typeface="+mn-lt"/>
        <a:ea typeface="+mn-ea"/>
        <a:cs typeface="+mn-cs"/>
      </a:defRPr>
    </a:lvl5pPr>
    <a:lvl6pPr marL="2084074" algn="l" defTabSz="833631" rtl="0" eaLnBrk="1" latinLnBrk="0" hangingPunct="1">
      <a:defRPr sz="1100" kern="1200">
        <a:solidFill>
          <a:schemeClr val="tx1"/>
        </a:solidFill>
        <a:latin typeface="+mn-lt"/>
        <a:ea typeface="+mn-ea"/>
        <a:cs typeface="+mn-cs"/>
      </a:defRPr>
    </a:lvl6pPr>
    <a:lvl7pPr marL="2500890" algn="l" defTabSz="833631" rtl="0" eaLnBrk="1" latinLnBrk="0" hangingPunct="1">
      <a:defRPr sz="1100" kern="1200">
        <a:solidFill>
          <a:schemeClr val="tx1"/>
        </a:solidFill>
        <a:latin typeface="+mn-lt"/>
        <a:ea typeface="+mn-ea"/>
        <a:cs typeface="+mn-cs"/>
      </a:defRPr>
    </a:lvl7pPr>
    <a:lvl8pPr marL="2917703" algn="l" defTabSz="833631" rtl="0" eaLnBrk="1" latinLnBrk="0" hangingPunct="1">
      <a:defRPr sz="1100" kern="1200">
        <a:solidFill>
          <a:schemeClr val="tx1"/>
        </a:solidFill>
        <a:latin typeface="+mn-lt"/>
        <a:ea typeface="+mn-ea"/>
        <a:cs typeface="+mn-cs"/>
      </a:defRPr>
    </a:lvl8pPr>
    <a:lvl9pPr marL="3334521" algn="l" defTabSz="833631"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77850" y="1371600"/>
            <a:ext cx="8505952"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77850" y="3228536"/>
            <a:ext cx="8509254"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4CF16FF-1285-4529-91BD-F6AC420A3A12}" type="datetimeFigureOut">
              <a:rPr lang="id-ID" smtClean="0"/>
              <a:pPr/>
              <a:t>28/04/2022</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B073AC02-D884-4C42-9110-D4A3562DC259}"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4CF16FF-1285-4529-91BD-F6AC420A3A12}" type="datetimeFigureOut">
              <a:rPr lang="id-ID" smtClean="0"/>
              <a:pPr/>
              <a:t>28/04/2022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073AC02-D884-4C42-9110-D4A3562DC259}"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914401"/>
            <a:ext cx="222885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95300" y="914401"/>
            <a:ext cx="652145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4CF16FF-1285-4529-91BD-F6AC420A3A12}" type="datetimeFigureOut">
              <a:rPr lang="id-ID" smtClean="0"/>
              <a:pPr/>
              <a:t>28/04/2022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073AC02-D884-4C42-9110-D4A3562DC259}"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4646" y="0"/>
            <a:ext cx="8151354" cy="1179288"/>
          </a:xfrm>
          <a:prstGeom prst="rect">
            <a:avLst/>
          </a:prstGeom>
        </p:spPr>
        <p:txBody>
          <a:bodyPr anchor="ctr"/>
          <a:lstStyle>
            <a:lvl1pPr algn="l">
              <a:defRPr>
                <a:solidFill>
                  <a:schemeClr val="accent5">
                    <a:lumMod val="50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144692" y="1316772"/>
            <a:ext cx="7488831" cy="614197"/>
          </a:xfrm>
          <a:prstGeom prst="rect">
            <a:avLst/>
          </a:prstGeom>
        </p:spPr>
        <p:txBody>
          <a:bodyPr anchor="ctr"/>
          <a:lstStyle>
            <a:lvl1pPr marL="0" indent="0">
              <a:buNone/>
              <a:defRPr sz="2500">
                <a:solidFill>
                  <a:schemeClr val="accent5">
                    <a:lumMod val="50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155898" y="2218994"/>
            <a:ext cx="7488831" cy="3994316"/>
          </a:xfrm>
          <a:prstGeom prst="rect">
            <a:avLst/>
          </a:prstGeom>
        </p:spPr>
        <p:txBody>
          <a:bodyPr lIns="361075" anchor="t"/>
          <a:lstStyle>
            <a:lvl1pPr marL="0" indent="0">
              <a:buNone/>
              <a:defRPr sz="1700">
                <a:solidFill>
                  <a:schemeClr val="accent5">
                    <a:lumMod val="50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xmlns="" val="21075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4CF16FF-1285-4529-91BD-F6AC420A3A12}" type="datetimeFigureOut">
              <a:rPr lang="id-ID" smtClean="0"/>
              <a:pPr/>
              <a:t>28/04/2022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073AC02-D884-4C42-9110-D4A3562DC259}"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4548" y="1316736"/>
            <a:ext cx="84201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74548" y="2704664"/>
            <a:ext cx="84201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4CF16FF-1285-4529-91BD-F6AC420A3A12}" type="datetimeFigureOut">
              <a:rPr lang="id-ID" smtClean="0"/>
              <a:pPr/>
              <a:t>28/04/2022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073AC02-D884-4C42-9110-D4A3562DC259}"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a:lstStyle/>
          <a:p>
            <a:r>
              <a:rPr kumimoji="0" lang="en-US"/>
              <a:t>Click to edit Master title style</a:t>
            </a:r>
          </a:p>
        </p:txBody>
      </p:sp>
      <p:sp>
        <p:nvSpPr>
          <p:cNvPr id="3" name="Content Placeholder 2"/>
          <p:cNvSpPr>
            <a:spLocks noGrp="1"/>
          </p:cNvSpPr>
          <p:nvPr>
            <p:ph sz="half" idx="1"/>
          </p:nvPr>
        </p:nvSpPr>
        <p:spPr>
          <a:xfrm>
            <a:off x="495300" y="1920085"/>
            <a:ext cx="437515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035550" y="1920085"/>
            <a:ext cx="437515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4CF16FF-1285-4529-91BD-F6AC420A3A12}" type="datetimeFigureOut">
              <a:rPr lang="id-ID" smtClean="0"/>
              <a:pPr/>
              <a:t>28/04/2022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073AC02-D884-4C42-9110-D4A3562DC259}"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95300" y="1855248"/>
            <a:ext cx="437687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32111" y="1859758"/>
            <a:ext cx="437859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2514600"/>
            <a:ext cx="437687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32111" y="2514600"/>
            <a:ext cx="437859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4CF16FF-1285-4529-91BD-F6AC420A3A12}" type="datetimeFigureOut">
              <a:rPr lang="id-ID" smtClean="0"/>
              <a:pPr/>
              <a:t>28/04/2022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073AC02-D884-4C42-9110-D4A3562DC259}"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9795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94CF16FF-1285-4529-91BD-F6AC420A3A12}" type="datetimeFigureOut">
              <a:rPr lang="id-ID" smtClean="0"/>
              <a:pPr/>
              <a:t>28/04/2022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073AC02-D884-4C42-9110-D4A3562DC259}"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F16FF-1285-4529-91BD-F6AC420A3A12}" type="datetimeFigureOut">
              <a:rPr lang="id-ID" smtClean="0"/>
              <a:pPr/>
              <a:t>28/04/2022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073AC02-D884-4C42-9110-D4A3562DC259}"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2950" y="514352"/>
            <a:ext cx="29718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742950" y="1676400"/>
            <a:ext cx="29718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872971" y="1676400"/>
            <a:ext cx="5537729"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4CF16FF-1285-4529-91BD-F6AC420A3A12}" type="datetimeFigureOut">
              <a:rPr lang="id-ID" smtClean="0"/>
              <a:pPr/>
              <a:t>28/04/2022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073AC02-D884-4C42-9110-D4A3562DC259}"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429566" y="1108077"/>
            <a:ext cx="569595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671145" y="5359769"/>
            <a:ext cx="168402"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60400" y="1176997"/>
            <a:ext cx="2397252"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60400" y="2828785"/>
            <a:ext cx="239395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4CF16FF-1285-4529-91BD-F6AC420A3A12}" type="datetimeFigureOut">
              <a:rPr lang="id-ID" smtClean="0"/>
              <a:pPr/>
              <a:t>28/04/2022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750300" y="6356351"/>
            <a:ext cx="660400" cy="365125"/>
          </a:xfrm>
        </p:spPr>
        <p:txBody>
          <a:bodyPr/>
          <a:lstStyle/>
          <a:p>
            <a:fld id="{B073AC02-D884-4C42-9110-D4A3562DC259}" type="slidenum">
              <a:rPr lang="id-ID" smtClean="0"/>
              <a:pPr/>
              <a:t>‹#›</a:t>
            </a:fld>
            <a:endParaRPr lang="id-ID"/>
          </a:p>
        </p:txBody>
      </p:sp>
      <p:sp>
        <p:nvSpPr>
          <p:cNvPr id="3" name="Picture Placeholder 2"/>
          <p:cNvSpPr>
            <a:spLocks noGrp="1"/>
          </p:cNvSpPr>
          <p:nvPr>
            <p:ph type="pic" idx="1"/>
          </p:nvPr>
        </p:nvSpPr>
        <p:spPr>
          <a:xfrm rot="420000">
            <a:off x="3776276" y="1199517"/>
            <a:ext cx="500253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0319" y="5816600"/>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746625" y="6219826"/>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0319" y="-7144"/>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746625" y="-7143"/>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95300" y="704088"/>
            <a:ext cx="89154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95300" y="1935480"/>
            <a:ext cx="89154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95300" y="6356351"/>
            <a:ext cx="2311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4CF16FF-1285-4529-91BD-F6AC420A3A12}" type="datetimeFigureOut">
              <a:rPr lang="id-ID" smtClean="0"/>
              <a:pPr/>
              <a:t>28/04/2022</a:t>
            </a:fld>
            <a:endParaRPr lang="id-ID"/>
          </a:p>
        </p:txBody>
      </p:sp>
      <p:sp>
        <p:nvSpPr>
          <p:cNvPr id="22" name="Footer Placeholder 21"/>
          <p:cNvSpPr>
            <a:spLocks noGrp="1"/>
          </p:cNvSpPr>
          <p:nvPr>
            <p:ph type="ftr" sz="quarter" idx="3"/>
          </p:nvPr>
        </p:nvSpPr>
        <p:spPr>
          <a:xfrm>
            <a:off x="2889250" y="6356351"/>
            <a:ext cx="36322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p>
        </p:txBody>
      </p:sp>
      <p:sp>
        <p:nvSpPr>
          <p:cNvPr id="18" name="Slide Number Placeholder 17"/>
          <p:cNvSpPr>
            <a:spLocks noGrp="1"/>
          </p:cNvSpPr>
          <p:nvPr>
            <p:ph type="sldNum" sz="quarter" idx="4"/>
          </p:nvPr>
        </p:nvSpPr>
        <p:spPr>
          <a:xfrm>
            <a:off x="8585200" y="6356351"/>
            <a:ext cx="8255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073AC02-D884-4C42-9110-D4A3562DC259}" type="slidenum">
              <a:rPr lang="id-ID" smtClean="0"/>
              <a:pPr/>
              <a:t>‹#›</a:t>
            </a:fld>
            <a:endParaRPr lang="id-ID"/>
          </a:p>
        </p:txBody>
      </p:sp>
      <p:grpSp>
        <p:nvGrpSpPr>
          <p:cNvPr id="2" name="Group 1"/>
          <p:cNvGrpSpPr/>
          <p:nvPr/>
        </p:nvGrpSpPr>
        <p:grpSpPr>
          <a:xfrm>
            <a:off x="-20602" y="202408"/>
            <a:ext cx="9945594"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2.xml"/><Relationship Id="rId4" Type="http://schemas.openxmlformats.org/officeDocument/2006/relationships/chart" Target="../charts/char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 xmlns:a16="http://schemas.microsoft.com/office/drawing/2014/main" id="{65DCB62A-5C0C-447E-8199-F2EABD81D8B3}"/>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4768" y="0"/>
            <a:ext cx="9930768" cy="7020612"/>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gg.jpg"/>
          <p:cNvPicPr>
            <a:picLocks noChangeAspect="1"/>
          </p:cNvPicPr>
          <p:nvPr/>
        </p:nvPicPr>
        <p:blipFill>
          <a:blip r:embed="rId2" cstate="print">
            <a:lum bright="40000"/>
          </a:blip>
          <a:stretch>
            <a:fillRect/>
          </a:stretch>
        </p:blipFill>
        <p:spPr>
          <a:xfrm>
            <a:off x="1" y="-24"/>
            <a:ext cx="9905999" cy="6858024"/>
          </a:xfrm>
          <a:prstGeom prst="rect">
            <a:avLst/>
          </a:prstGeom>
        </p:spPr>
      </p:pic>
      <p:sp>
        <p:nvSpPr>
          <p:cNvPr id="21" name="Title 1"/>
          <p:cNvSpPr>
            <a:spLocks noGrp="1"/>
          </p:cNvSpPr>
          <p:nvPr>
            <p:ph type="title"/>
          </p:nvPr>
        </p:nvSpPr>
        <p:spPr>
          <a:xfrm>
            <a:off x="750288" y="141804"/>
            <a:ext cx="6844416" cy="749772"/>
          </a:xfrm>
        </p:spPr>
        <p:txBody>
          <a:bodyPr>
            <a:normAutofit/>
          </a:bodyPr>
          <a:lstStyle/>
          <a:p>
            <a:r>
              <a:rPr lang="id-ID" sz="3500" b="1" dirty="0">
                <a:latin typeface="Lucida Handwriting" pitchFamily="66" charset="0"/>
              </a:rPr>
              <a:t>BAB I PENDAHULUAN</a:t>
            </a:r>
            <a:endParaRPr lang="id-ID" sz="3500" dirty="0"/>
          </a:p>
        </p:txBody>
      </p:sp>
      <p:sp>
        <p:nvSpPr>
          <p:cNvPr id="22" name="TextBox 21"/>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23" name="Straight Connector 22"/>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1</a:t>
            </a:r>
            <a:endParaRPr lang="en-US" sz="1300" b="1" dirty="0">
              <a:solidFill>
                <a:srgbClr val="FFFFFF"/>
              </a:solidFill>
              <a:latin typeface="Tahoma" pitchFamily="34" charset="0"/>
              <a:ea typeface="Tahoma" pitchFamily="34" charset="0"/>
              <a:cs typeface="Tahoma" pitchFamily="34" charset="0"/>
            </a:endParaRPr>
          </a:p>
        </p:txBody>
      </p:sp>
      <p:sp>
        <p:nvSpPr>
          <p:cNvPr id="26" name="Content Placeholder 2"/>
          <p:cNvSpPr>
            <a:spLocks noGrp="1"/>
          </p:cNvSpPr>
          <p:nvPr>
            <p:ph idx="1"/>
          </p:nvPr>
        </p:nvSpPr>
        <p:spPr>
          <a:xfrm>
            <a:off x="272480" y="960109"/>
            <a:ext cx="9423580" cy="5349213"/>
          </a:xfrm>
        </p:spPr>
        <p:txBody>
          <a:bodyPr>
            <a:noAutofit/>
          </a:bodyPr>
          <a:lstStyle/>
          <a:p>
            <a:pPr>
              <a:buNone/>
            </a:pPr>
            <a:r>
              <a:rPr lang="id-ID" sz="1700" dirty="0">
                <a:latin typeface="Lucida Handwriting" pitchFamily="66" charset="0"/>
              </a:rPr>
              <a:t>	A. </a:t>
            </a:r>
            <a:r>
              <a:rPr lang="id-ID" sz="1700" b="1" dirty="0">
                <a:latin typeface="Lucida Handwriting" pitchFamily="66" charset="0"/>
              </a:rPr>
              <a:t>SEJARAH SINGKAT DINAS KEPENDUDUKAN DAN PENCATATAN SIPIL KAB.   </a:t>
            </a:r>
          </a:p>
          <a:p>
            <a:pPr>
              <a:buNone/>
            </a:pPr>
            <a:r>
              <a:rPr lang="id-ID" sz="1700" b="1" dirty="0">
                <a:latin typeface="Lucida Handwriting" pitchFamily="66" charset="0"/>
              </a:rPr>
              <a:t>        BANGGAI</a:t>
            </a:r>
          </a:p>
          <a:p>
            <a:pPr algn="just">
              <a:buNone/>
            </a:pPr>
            <a:r>
              <a:rPr lang="id-ID" sz="1700" dirty="0"/>
              <a:t>	Dinas Kependudukan dan Pencatatan Sipil Kabupaten Banggai dalam awal sejarahnya dimulai dengan berdirinya Kantor Catatan Sipil pada tahun 1983 sesuai dengan Keputusan Menteri Dalam Negeri nomor 54 tahun 1983 yang kemudian setelah bergulirnya waktu serta tuntutan beban kerja, maka pada tahun 1998 dan berdasarkan Keputusan Menteri Dalam Negeri nomor 150 tahun 1998 tentang Pedoman Organisasi dan Tata kerja Dinas Pendaftaran Penduduk Daerah Tingkat II, Kantor Catatan Sipil berubah bentuk menjadi sebuah dinas yang dinamakan Dinas Pendaftaran Penduduk.</a:t>
            </a:r>
          </a:p>
          <a:p>
            <a:pPr algn="just"/>
            <a:endParaRPr lang="id-ID" sz="1700" dirty="0"/>
          </a:p>
          <a:p>
            <a:pPr algn="just">
              <a:buNone/>
            </a:pPr>
            <a:r>
              <a:rPr lang="id-ID" sz="1700" dirty="0"/>
              <a:t>	Ditahun 2001 sampai dengan 2005 karena berlakunya otonomi daerah maka Dinas Pendaftaran Penduduk berubah namanya kembali menjadi Dinas Kependudukan dan ditahun 2005 sampai dengan 2007 atas berubahnya atas berubahnya peraturan tentang organisasi dan perangkat daerah maka Dinas Kependudukan berubah menjadi sebuah badan yang dinamakan Badan Kependudukan, Catatan Sipil dan Keluarga Berencana namun karena terdapat pemisahan antara administrasi kependudukan dan administrasi keluarga berencana dan urusan wanita yang menjadi sebuah organisasi pemerintah mandiri sehingga pada tahun 2007 sampai dengan saat ini Badan Kependudukan, Catatan Sipil dan Keluarga Berencana dirubah bentuknya menjadi sebuah Dinas yang dinamakan Dinas Kependudukan dan Pencatatan Sipil Kabupaten Banggai.</a:t>
            </a:r>
          </a:p>
          <a:p>
            <a:endParaRPr lang="id-ID" sz="1000" dirty="0"/>
          </a:p>
          <a:p>
            <a:pPr>
              <a:buNone/>
            </a:pPr>
            <a:r>
              <a:rPr lang="id-ID" sz="1000"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50288" y="548632"/>
            <a:ext cx="8885733" cy="5966425"/>
          </a:xfrm>
        </p:spPr>
        <p:txBody>
          <a:bodyPr>
            <a:noAutofit/>
          </a:bodyPr>
          <a:lstStyle/>
          <a:p>
            <a:pPr algn="just">
              <a:buNone/>
            </a:pPr>
            <a:r>
              <a:rPr lang="id-ID" sz="1700" dirty="0"/>
              <a:t> 	Dalam menjalankan kegiatan pengelolaan administrasi kependudukan di Kabupaten Banggai, Dinas Kependudukan dan Pencatatan Sipil Kabupaten Banggai dipimpin oleh beberapa orang yang dianggap mampuuntuk mengelola administrasi kependudukan. Para pemimpin Dinas Kependudukan dan Pencatatan Sipil Kabupaten Banggai dapat digambarkan dijelaskan sebagai berikut :</a:t>
            </a:r>
          </a:p>
          <a:p>
            <a:pPr marL="351380" indent="-351380">
              <a:buClr>
                <a:schemeClr val="tx1"/>
              </a:buClr>
              <a:buFont typeface="+mj-lt"/>
              <a:buAutoNum type="romanUcPeriod"/>
            </a:pPr>
            <a:r>
              <a:rPr lang="id-ID" sz="1700" dirty="0"/>
              <a:t>Drs. Lahmudin Lumentut manjabat selaku Kepala Kantor Catatan Sipil Kabupaten Banggai pada tahun 1988 sampai tahun 1996</a:t>
            </a:r>
          </a:p>
          <a:p>
            <a:pPr marL="351380" indent="-351380">
              <a:buClr>
                <a:schemeClr val="tx1"/>
              </a:buClr>
              <a:buFont typeface="+mj-lt"/>
              <a:buAutoNum type="romanUcPeriod"/>
            </a:pPr>
            <a:r>
              <a:rPr lang="id-ID" sz="1700" dirty="0"/>
              <a:t>Dra. Afrida Parawi, B.Sc menjabat selaku Kepala Dinas Pendaftaran Penduduk Kabupaten Banggai pada tahun 1996 sampai tahun 1999</a:t>
            </a:r>
          </a:p>
          <a:p>
            <a:pPr marL="351380" indent="-351380">
              <a:buClr>
                <a:schemeClr val="tx1"/>
              </a:buClr>
              <a:buFont typeface="+mj-lt"/>
              <a:buAutoNum type="romanUcPeriod"/>
            </a:pPr>
            <a:r>
              <a:rPr lang="id-ID" sz="1700" dirty="0"/>
              <a:t>Dra. Rahma Tongke manjabat selaku Plt. Kepala Dinas Pendaftaran Penduduk Kabupaten Banggai pada tahun 1999 sampai tahun 2001</a:t>
            </a:r>
          </a:p>
          <a:p>
            <a:pPr marL="351380" indent="-351380">
              <a:buClr>
                <a:schemeClr val="tx1"/>
              </a:buClr>
              <a:buFont typeface="+mj-lt"/>
              <a:buAutoNum type="romanUcPeriod"/>
            </a:pPr>
            <a:r>
              <a:rPr lang="id-ID" sz="1700" dirty="0"/>
              <a:t>Drs. Rahman Hurudji manjabat selaku Kepala Dinas Kependudukan Kabupaten Banggai pada tahun 2001 sampai tahun 2004</a:t>
            </a:r>
          </a:p>
          <a:p>
            <a:pPr marL="351380" indent="-351380">
              <a:buClr>
                <a:schemeClr val="tx1"/>
              </a:buClr>
              <a:buFont typeface="+mj-lt"/>
              <a:buAutoNum type="romanUcPeriod"/>
            </a:pPr>
            <a:r>
              <a:rPr lang="id-ID" sz="1700" dirty="0"/>
              <a:t>Dra. Amrin Ali, MM manjabat selaku Kepala Badan Kependudukan Catatan Sipil dan Keluarga Berencana Kabupaten Banggai pada tahun 2004 sampai tahun 2006</a:t>
            </a:r>
          </a:p>
          <a:p>
            <a:pPr marL="351380" indent="-351380">
              <a:buClr>
                <a:schemeClr val="tx1"/>
              </a:buClr>
              <a:buFont typeface="+mj-lt"/>
              <a:buAutoNum type="romanUcPeriod"/>
            </a:pPr>
            <a:r>
              <a:rPr lang="id-ID" sz="1700" dirty="0"/>
              <a:t>Muh. Nur Ganing, SE manjabat selaku Plt. Kepala Badan Kependudukan Catatan Sipil dan Keluarga Berencana Kabupaten Banggai pada tahun 2006 sampai tahun 2007</a:t>
            </a:r>
          </a:p>
          <a:p>
            <a:pPr marL="351380" indent="-351380">
              <a:buClr>
                <a:schemeClr val="tx1"/>
              </a:buClr>
              <a:buFont typeface="+mj-lt"/>
              <a:buAutoNum type="romanUcPeriod"/>
            </a:pPr>
            <a:r>
              <a:rPr lang="id-ID" sz="1700" dirty="0"/>
              <a:t>Drs. Arsif Ampbelai, MM manjabat selaku Kepala Dinas Kependudukan dan Catatan Sipil Kabupaten Banggai pada tahun 2007 sampai dengan tahun 2009</a:t>
            </a:r>
          </a:p>
          <a:p>
            <a:pPr>
              <a:buNone/>
            </a:pPr>
            <a:r>
              <a:rPr lang="id-ID" sz="1700" dirty="0"/>
              <a:t>	</a:t>
            </a:r>
          </a:p>
        </p:txBody>
      </p:sp>
      <p:sp>
        <p:nvSpPr>
          <p:cNvPr id="7" name="TextBox 6"/>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2" name="Straight Connector 11"/>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2</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9" name="Straight Connector 8"/>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3</a:t>
            </a:r>
            <a:endParaRPr lang="en-US" sz="1300" b="1" dirty="0">
              <a:solidFill>
                <a:srgbClr val="FFFFFF"/>
              </a:solidFill>
              <a:latin typeface="Tahoma" pitchFamily="34" charset="0"/>
              <a:ea typeface="Tahoma" pitchFamily="34" charset="0"/>
              <a:cs typeface="Tahoma" pitchFamily="34" charset="0"/>
            </a:endParaRPr>
          </a:p>
        </p:txBody>
      </p:sp>
      <p:pic>
        <p:nvPicPr>
          <p:cNvPr id="7" name="Picture 6" descr="masjid agung.jpg"/>
          <p:cNvPicPr>
            <a:picLocks noChangeAspect="1"/>
          </p:cNvPicPr>
          <p:nvPr/>
        </p:nvPicPr>
        <p:blipFill>
          <a:blip r:embed="rId2" cstate="print"/>
          <a:stretch>
            <a:fillRect/>
          </a:stretch>
        </p:blipFill>
        <p:spPr>
          <a:xfrm>
            <a:off x="0" y="0"/>
            <a:ext cx="9906000" cy="6525343"/>
          </a:xfrm>
          <a:prstGeom prst="rect">
            <a:avLst/>
          </a:prstGeom>
        </p:spPr>
      </p:pic>
      <p:sp>
        <p:nvSpPr>
          <p:cNvPr id="13" name="Rectangle 12"/>
          <p:cNvSpPr/>
          <p:nvPr/>
        </p:nvSpPr>
        <p:spPr>
          <a:xfrm>
            <a:off x="750288" y="739620"/>
            <a:ext cx="8705617" cy="3220421"/>
          </a:xfrm>
          <a:prstGeom prst="rect">
            <a:avLst/>
          </a:prstGeom>
        </p:spPr>
        <p:txBody>
          <a:bodyPr wrap="square" lIns="80316" tIns="40158" rIns="80316" bIns="40158">
            <a:spAutoFit/>
          </a:bodyPr>
          <a:lstStyle/>
          <a:p>
            <a:pPr marL="451773" indent="-451773">
              <a:buClr>
                <a:schemeClr val="bg1"/>
              </a:buClr>
              <a:buFont typeface="+mj-lt"/>
              <a:buAutoNum type="romanUcPeriod" startAt="8"/>
            </a:pPr>
            <a:r>
              <a:rPr lang="id-ID" dirty="0">
                <a:solidFill>
                  <a:schemeClr val="bg1"/>
                </a:solidFill>
              </a:rPr>
              <a:t>Drs. Yuten Koleba, ME manjabat selaku Kepala Dinas Kependudukan dan Catatan Sipil Kabupaten Banggai pada tahun 2009 sampai dengan tahun 2011</a:t>
            </a:r>
          </a:p>
          <a:p>
            <a:pPr marL="451773" indent="-451773">
              <a:buClr>
                <a:schemeClr val="bg1"/>
              </a:buClr>
              <a:buFont typeface="+mj-lt"/>
              <a:buAutoNum type="romanUcPeriod" startAt="8"/>
            </a:pPr>
            <a:r>
              <a:rPr lang="id-ID" dirty="0">
                <a:solidFill>
                  <a:schemeClr val="bg1"/>
                </a:solidFill>
              </a:rPr>
              <a:t>Dra. Martje Kapoh, Apt, M.Kes manjabat selaku Kepala Dinas Kependudukan dan Catatan Sipil Kabupaten Banggai pada tahun 2011 sampai dengan tahun 2013</a:t>
            </a:r>
          </a:p>
          <a:p>
            <a:pPr marL="451773" indent="-451773">
              <a:buClr>
                <a:schemeClr val="bg1"/>
              </a:buClr>
              <a:buFont typeface="+mj-lt"/>
              <a:buAutoNum type="romanUcPeriod" startAt="8"/>
            </a:pPr>
            <a:r>
              <a:rPr lang="id-ID" dirty="0">
                <a:solidFill>
                  <a:schemeClr val="bg1"/>
                </a:solidFill>
              </a:rPr>
              <a:t>Drs. H. Martono Suling, M.Si manjabat selaku Plt. Kepala Dinas Kependudukan dan Catatan Sipil Kabupaten Banggai pada tahun 2013</a:t>
            </a:r>
          </a:p>
          <a:p>
            <a:pPr marL="451773" indent="-451773">
              <a:buClr>
                <a:schemeClr val="bg1"/>
              </a:buClr>
              <a:buFont typeface="+mj-lt"/>
              <a:buAutoNum type="romanUcPeriod" startAt="8"/>
            </a:pPr>
            <a:r>
              <a:rPr lang="id-ID" dirty="0">
                <a:solidFill>
                  <a:schemeClr val="bg1"/>
                </a:solidFill>
              </a:rPr>
              <a:t>Drs. H. Wahyudi Nazir, M.Si manjabat selaku Kepala Dinas Kependudukan dan Pencatatan Sipil Kabupaten Banggai pada tahun 2013 sampai tahun  2018.</a:t>
            </a:r>
          </a:p>
          <a:p>
            <a:pPr marL="451773" indent="-451773">
              <a:buClr>
                <a:schemeClr val="bg1"/>
              </a:buClr>
              <a:buFont typeface="+mj-lt"/>
              <a:buAutoNum type="romanUcPeriod" startAt="8"/>
            </a:pPr>
            <a:r>
              <a:rPr lang="id-ID" dirty="0">
                <a:solidFill>
                  <a:schemeClr val="bg1"/>
                </a:solidFill>
              </a:rPr>
              <a:t>Abdul Malik, SE, MM menjabat selaku Kepala Dinas Kependudukan dan Pencatatan Sipil Kabupaten Banggai sejak Tahun 2018 sampai </a:t>
            </a:r>
            <a:r>
              <a:rPr lang="en-US" dirty="0" err="1" smtClean="0">
                <a:solidFill>
                  <a:schemeClr val="bg1"/>
                </a:solidFill>
              </a:rPr>
              <a:t>tahun</a:t>
            </a:r>
            <a:r>
              <a:rPr lang="en-US" dirty="0" smtClean="0">
                <a:solidFill>
                  <a:schemeClr val="bg1"/>
                </a:solidFill>
              </a:rPr>
              <a:t> 2019</a:t>
            </a:r>
          </a:p>
          <a:p>
            <a:pPr marL="451773" indent="-451773">
              <a:buClr>
                <a:schemeClr val="bg1"/>
              </a:buClr>
              <a:buFont typeface="+mj-lt"/>
              <a:buAutoNum type="romanUcPeriod" startAt="8"/>
            </a:pPr>
            <a:r>
              <a:rPr lang="en-US" dirty="0" smtClean="0">
                <a:solidFill>
                  <a:schemeClr val="bg1"/>
                </a:solidFill>
              </a:rPr>
              <a:t>Drs. </a:t>
            </a:r>
            <a:r>
              <a:rPr lang="en-US" dirty="0" err="1" smtClean="0">
                <a:solidFill>
                  <a:schemeClr val="bg1"/>
                </a:solidFill>
              </a:rPr>
              <a:t>Moh</a:t>
            </a:r>
            <a:r>
              <a:rPr lang="en-US" dirty="0" smtClean="0">
                <a:solidFill>
                  <a:schemeClr val="bg1"/>
                </a:solidFill>
              </a:rPr>
              <a:t>. </a:t>
            </a:r>
            <a:r>
              <a:rPr lang="en-US" dirty="0" err="1" smtClean="0">
                <a:solidFill>
                  <a:schemeClr val="bg1"/>
                </a:solidFill>
              </a:rPr>
              <a:t>Yory</a:t>
            </a:r>
            <a:r>
              <a:rPr lang="en-US" dirty="0" smtClean="0">
                <a:solidFill>
                  <a:schemeClr val="bg1"/>
                </a:solidFill>
              </a:rPr>
              <a:t> </a:t>
            </a:r>
            <a:r>
              <a:rPr lang="en-US" dirty="0" err="1" smtClean="0">
                <a:solidFill>
                  <a:schemeClr val="bg1"/>
                </a:solidFill>
              </a:rPr>
              <a:t>Ntoi</a:t>
            </a:r>
            <a:r>
              <a:rPr lang="id-ID" dirty="0" smtClean="0">
                <a:solidFill>
                  <a:schemeClr val="bg1"/>
                </a:solidFill>
              </a:rPr>
              <a:t> menjabat selaku </a:t>
            </a:r>
            <a:r>
              <a:rPr lang="en-US" dirty="0" err="1" smtClean="0">
                <a:solidFill>
                  <a:schemeClr val="bg1"/>
                </a:solidFill>
              </a:rPr>
              <a:t>Plt</a:t>
            </a:r>
            <a:r>
              <a:rPr lang="en-US" dirty="0" smtClean="0">
                <a:solidFill>
                  <a:schemeClr val="bg1"/>
                </a:solidFill>
              </a:rPr>
              <a:t>.</a:t>
            </a:r>
            <a:r>
              <a:rPr lang="id-ID" dirty="0" smtClean="0">
                <a:solidFill>
                  <a:schemeClr val="bg1"/>
                </a:solidFill>
              </a:rPr>
              <a:t>Kepala Dinas Kependudukan dan Pencatatan Sipil Kabupaten Banggai sejak Tahun 20</a:t>
            </a:r>
            <a:r>
              <a:rPr lang="en-US" dirty="0" smtClean="0">
                <a:solidFill>
                  <a:schemeClr val="bg1"/>
                </a:solidFill>
              </a:rPr>
              <a:t>20</a:t>
            </a:r>
            <a:r>
              <a:rPr lang="id-ID" dirty="0" smtClean="0">
                <a:solidFill>
                  <a:schemeClr val="bg1"/>
                </a:solidFill>
              </a:rPr>
              <a:t> sampai saat ini</a:t>
            </a:r>
            <a:r>
              <a:rPr lang="en-US" dirty="0" smtClean="0">
                <a:solidFill>
                  <a:schemeClr val="bg1"/>
                </a:solidFill>
              </a:rPr>
              <a:t>.</a:t>
            </a:r>
            <a:endParaRPr lang="id-ID" dirty="0" smtClean="0">
              <a:solidFill>
                <a:schemeClr val="bg1"/>
              </a:solidFill>
            </a:endParaRPr>
          </a:p>
        </p:txBody>
      </p:sp>
      <p:sp>
        <p:nvSpPr>
          <p:cNvPr id="14" name="TextBox 13"/>
          <p:cNvSpPr txBox="1"/>
          <p:nvPr/>
        </p:nvSpPr>
        <p:spPr>
          <a:xfrm>
            <a:off x="384508" y="5982209"/>
            <a:ext cx="2985689" cy="353943"/>
          </a:xfrm>
          <a:prstGeom prst="rect">
            <a:avLst/>
          </a:prstGeom>
          <a:noFill/>
        </p:spPr>
        <p:txBody>
          <a:bodyPr wrap="none" rtlCol="0">
            <a:spAutoFit/>
          </a:bodyPr>
          <a:lstStyle/>
          <a:p>
            <a:r>
              <a:rPr lang="id-ID" i="1" dirty="0">
                <a:ln w="18415" cmpd="sng">
                  <a:solidFill>
                    <a:srgbClr val="FFFFFF"/>
                  </a:solidFill>
                  <a:prstDash val="solid"/>
                </a:ln>
                <a:solidFill>
                  <a:srgbClr val="FFFFFF"/>
                </a:solidFill>
                <a:effectLst>
                  <a:outerShdw blurRad="63500" dir="3600000" algn="tl" rotWithShape="0">
                    <a:srgbClr val="000000">
                      <a:alpha val="70000"/>
                    </a:srgbClr>
                  </a:outerShdw>
                </a:effectLst>
              </a:rPr>
              <a:t>Masjid Agung Luwuk Banggai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ulo.jpg"/>
          <p:cNvPicPr>
            <a:picLocks noChangeAspect="1"/>
          </p:cNvPicPr>
          <p:nvPr/>
        </p:nvPicPr>
        <p:blipFill>
          <a:blip r:embed="rId2" cstate="print">
            <a:lum bright="-30000"/>
          </a:blip>
          <a:stretch>
            <a:fillRect/>
          </a:stretch>
        </p:blipFill>
        <p:spPr>
          <a:xfrm>
            <a:off x="0" y="2183"/>
            <a:ext cx="9906000" cy="6451153"/>
          </a:xfrm>
          <a:prstGeom prst="rect">
            <a:avLst/>
          </a:prstGeom>
        </p:spPr>
      </p:pic>
      <p:sp>
        <p:nvSpPr>
          <p:cNvPr id="13" name="Content Placeholder 2"/>
          <p:cNvSpPr>
            <a:spLocks noGrp="1"/>
          </p:cNvSpPr>
          <p:nvPr>
            <p:ph idx="1"/>
          </p:nvPr>
        </p:nvSpPr>
        <p:spPr>
          <a:xfrm>
            <a:off x="870366" y="480102"/>
            <a:ext cx="8645578" cy="5757211"/>
          </a:xfrm>
        </p:spPr>
        <p:txBody>
          <a:bodyPr>
            <a:normAutofit fontScale="77500" lnSpcReduction="20000"/>
          </a:bodyPr>
          <a:lstStyle/>
          <a:p>
            <a:pPr>
              <a:buNone/>
            </a:pPr>
            <a:r>
              <a:rPr lang="id-ID" sz="4700" dirty="0">
                <a:solidFill>
                  <a:schemeClr val="bg1"/>
                </a:solidFill>
              </a:rPr>
              <a:t>B. </a:t>
            </a:r>
            <a:r>
              <a:rPr lang="en-US" sz="4700" dirty="0" err="1">
                <a:solidFill>
                  <a:schemeClr val="bg1"/>
                </a:solidFill>
              </a:rPr>
              <a:t>Latar</a:t>
            </a:r>
            <a:r>
              <a:rPr lang="en-US" sz="4700" dirty="0">
                <a:solidFill>
                  <a:schemeClr val="bg1"/>
                </a:solidFill>
              </a:rPr>
              <a:t> </a:t>
            </a:r>
            <a:r>
              <a:rPr lang="en-US" sz="4700" dirty="0" err="1">
                <a:solidFill>
                  <a:schemeClr val="bg1"/>
                </a:solidFill>
              </a:rPr>
              <a:t>Belakang</a:t>
            </a:r>
            <a:r>
              <a:rPr lang="en-US" sz="4700" dirty="0">
                <a:solidFill>
                  <a:schemeClr val="bg1"/>
                </a:solidFill>
              </a:rPr>
              <a:t> </a:t>
            </a:r>
            <a:r>
              <a:rPr lang="en-US" sz="4700" dirty="0" err="1">
                <a:solidFill>
                  <a:schemeClr val="bg1"/>
                </a:solidFill>
              </a:rPr>
              <a:t>Penyusunan</a:t>
            </a:r>
            <a:endParaRPr lang="id-ID" sz="4700" dirty="0">
              <a:solidFill>
                <a:schemeClr val="bg1"/>
              </a:solidFill>
            </a:endParaRPr>
          </a:p>
          <a:p>
            <a:pPr algn="just">
              <a:buNone/>
            </a:pPr>
            <a:r>
              <a:rPr lang="id-ID" dirty="0">
                <a:solidFill>
                  <a:schemeClr val="bg1"/>
                </a:solidFill>
              </a:rPr>
              <a:t>	</a:t>
            </a:r>
          </a:p>
          <a:p>
            <a:pPr algn="just">
              <a:buNone/>
            </a:pPr>
            <a:r>
              <a:rPr lang="id-ID" sz="2200" dirty="0">
                <a:solidFill>
                  <a:schemeClr val="bg1"/>
                </a:solidFill>
              </a:rPr>
              <a:t>	</a:t>
            </a:r>
            <a:r>
              <a:rPr lang="en-US" sz="2200" dirty="0" err="1">
                <a:solidFill>
                  <a:schemeClr val="bg1"/>
                </a:solidFill>
              </a:rPr>
              <a:t>Untuk</a:t>
            </a:r>
            <a:r>
              <a:rPr lang="en-US" sz="2200" dirty="0">
                <a:solidFill>
                  <a:schemeClr val="bg1"/>
                </a:solidFill>
              </a:rPr>
              <a:t> </a:t>
            </a:r>
            <a:r>
              <a:rPr lang="en-US" sz="2200" dirty="0" err="1">
                <a:solidFill>
                  <a:schemeClr val="bg1"/>
                </a:solidFill>
              </a:rPr>
              <a:t>mewujudkan</a:t>
            </a:r>
            <a:r>
              <a:rPr lang="en-US" sz="2200" dirty="0">
                <a:solidFill>
                  <a:schemeClr val="bg1"/>
                </a:solidFill>
              </a:rPr>
              <a:t> </a:t>
            </a:r>
            <a:r>
              <a:rPr lang="en-US" sz="2200" dirty="0" err="1">
                <a:solidFill>
                  <a:schemeClr val="bg1"/>
                </a:solidFill>
              </a:rPr>
              <a:t>pembangunan</a:t>
            </a:r>
            <a:r>
              <a:rPr lang="en-US" sz="2200" dirty="0">
                <a:solidFill>
                  <a:schemeClr val="bg1"/>
                </a:solidFill>
              </a:rPr>
              <a:t> yang </a:t>
            </a:r>
            <a:r>
              <a:rPr lang="en-US" sz="2200" dirty="0" err="1">
                <a:solidFill>
                  <a:schemeClr val="bg1"/>
                </a:solidFill>
              </a:rPr>
              <a:t>berkelanjutan</a:t>
            </a:r>
            <a:r>
              <a:rPr lang="en-US" sz="2200" dirty="0">
                <a:solidFill>
                  <a:schemeClr val="bg1"/>
                </a:solidFill>
              </a:rPr>
              <a:t> , </a:t>
            </a:r>
            <a:r>
              <a:rPr lang="en-US" sz="2200" dirty="0" err="1">
                <a:solidFill>
                  <a:schemeClr val="bg1"/>
                </a:solidFill>
              </a:rPr>
              <a:t>penduduk</a:t>
            </a:r>
            <a:r>
              <a:rPr lang="en-US" sz="2200" dirty="0">
                <a:solidFill>
                  <a:schemeClr val="bg1"/>
                </a:solidFill>
              </a:rPr>
              <a:t> </a:t>
            </a:r>
            <a:r>
              <a:rPr lang="en-US" sz="2200" dirty="0" err="1">
                <a:solidFill>
                  <a:schemeClr val="bg1"/>
                </a:solidFill>
              </a:rPr>
              <a:t>harus</a:t>
            </a:r>
            <a:r>
              <a:rPr lang="en-US" sz="2200" dirty="0">
                <a:solidFill>
                  <a:schemeClr val="bg1"/>
                </a:solidFill>
              </a:rPr>
              <a:t> </a:t>
            </a:r>
            <a:r>
              <a:rPr lang="en-US" sz="2200" dirty="0" err="1">
                <a:solidFill>
                  <a:schemeClr val="bg1"/>
                </a:solidFill>
              </a:rPr>
              <a:t>menjadi</a:t>
            </a:r>
            <a:r>
              <a:rPr lang="en-US" sz="2200" dirty="0">
                <a:solidFill>
                  <a:schemeClr val="bg1"/>
                </a:solidFill>
              </a:rPr>
              <a:t> </a:t>
            </a:r>
            <a:r>
              <a:rPr lang="en-US" sz="2200" dirty="0" err="1">
                <a:solidFill>
                  <a:schemeClr val="bg1"/>
                </a:solidFill>
              </a:rPr>
              <a:t>titik</a:t>
            </a:r>
            <a:r>
              <a:rPr lang="en-US" sz="2200" dirty="0">
                <a:solidFill>
                  <a:schemeClr val="bg1"/>
                </a:solidFill>
              </a:rPr>
              <a:t> </a:t>
            </a:r>
            <a:r>
              <a:rPr lang="en-US" sz="2200" dirty="0" err="1">
                <a:solidFill>
                  <a:schemeClr val="bg1"/>
                </a:solidFill>
              </a:rPr>
              <a:t>sentral</a:t>
            </a:r>
            <a:r>
              <a:rPr lang="en-US" sz="2200" dirty="0">
                <a:solidFill>
                  <a:schemeClr val="bg1"/>
                </a:solidFill>
              </a:rPr>
              <a:t> </a:t>
            </a:r>
            <a:r>
              <a:rPr lang="en-US" sz="2200" dirty="0" err="1">
                <a:solidFill>
                  <a:schemeClr val="bg1"/>
                </a:solidFill>
              </a:rPr>
              <a:t>dalam</a:t>
            </a:r>
            <a:r>
              <a:rPr lang="en-US" sz="2200" dirty="0">
                <a:solidFill>
                  <a:schemeClr val="bg1"/>
                </a:solidFill>
              </a:rPr>
              <a:t> </a:t>
            </a:r>
            <a:r>
              <a:rPr lang="en-US" sz="2200" dirty="0" err="1">
                <a:solidFill>
                  <a:schemeClr val="bg1"/>
                </a:solidFill>
              </a:rPr>
              <a:t>perencanaan</a:t>
            </a:r>
            <a:r>
              <a:rPr lang="en-US" sz="2200" dirty="0">
                <a:solidFill>
                  <a:schemeClr val="bg1"/>
                </a:solidFill>
              </a:rPr>
              <a:t> </a:t>
            </a:r>
            <a:r>
              <a:rPr lang="en-US" sz="2200" dirty="0" err="1">
                <a:solidFill>
                  <a:schemeClr val="bg1"/>
                </a:solidFill>
              </a:rPr>
              <a:t>dan</a:t>
            </a:r>
            <a:r>
              <a:rPr lang="en-US" sz="2200" dirty="0">
                <a:solidFill>
                  <a:schemeClr val="bg1"/>
                </a:solidFill>
              </a:rPr>
              <a:t> </a:t>
            </a:r>
            <a:r>
              <a:rPr lang="en-US" sz="2200" dirty="0" err="1">
                <a:solidFill>
                  <a:schemeClr val="bg1"/>
                </a:solidFill>
              </a:rPr>
              <a:t>pelaksanaan</a:t>
            </a:r>
            <a:r>
              <a:rPr lang="id-ID" sz="2200" dirty="0">
                <a:solidFill>
                  <a:schemeClr val="bg1"/>
                </a:solidFill>
              </a:rPr>
              <a:t> </a:t>
            </a:r>
            <a:r>
              <a:rPr lang="en-US" sz="2200" dirty="0" err="1">
                <a:solidFill>
                  <a:schemeClr val="bg1"/>
                </a:solidFill>
              </a:rPr>
              <a:t>pembangunan</a:t>
            </a:r>
            <a:r>
              <a:rPr lang="en-US" sz="2200" dirty="0">
                <a:solidFill>
                  <a:schemeClr val="bg1"/>
                </a:solidFill>
              </a:rPr>
              <a:t>. Data </a:t>
            </a:r>
            <a:r>
              <a:rPr lang="en-US" sz="2200" dirty="0" err="1">
                <a:solidFill>
                  <a:schemeClr val="bg1"/>
                </a:solidFill>
              </a:rPr>
              <a:t>kependudukan</a:t>
            </a:r>
            <a:r>
              <a:rPr lang="en-US" sz="2200" dirty="0">
                <a:solidFill>
                  <a:schemeClr val="bg1"/>
                </a:solidFill>
              </a:rPr>
              <a:t> </a:t>
            </a:r>
            <a:r>
              <a:rPr lang="en-US" sz="2200" dirty="0" err="1">
                <a:solidFill>
                  <a:schemeClr val="bg1"/>
                </a:solidFill>
              </a:rPr>
              <a:t>memegang</a:t>
            </a:r>
            <a:r>
              <a:rPr lang="en-US" sz="2200" dirty="0">
                <a:solidFill>
                  <a:schemeClr val="bg1"/>
                </a:solidFill>
              </a:rPr>
              <a:t> </a:t>
            </a:r>
            <a:r>
              <a:rPr lang="en-US" sz="2200" dirty="0" err="1">
                <a:solidFill>
                  <a:schemeClr val="bg1"/>
                </a:solidFill>
              </a:rPr>
              <a:t>peranan</a:t>
            </a:r>
            <a:r>
              <a:rPr lang="en-US" sz="2200" dirty="0">
                <a:solidFill>
                  <a:schemeClr val="bg1"/>
                </a:solidFill>
              </a:rPr>
              <a:t> </a:t>
            </a:r>
            <a:r>
              <a:rPr lang="en-US" sz="2200" dirty="0" err="1">
                <a:solidFill>
                  <a:schemeClr val="bg1"/>
                </a:solidFill>
              </a:rPr>
              <a:t>penting</a:t>
            </a:r>
            <a:r>
              <a:rPr lang="en-US" sz="2200" dirty="0">
                <a:solidFill>
                  <a:schemeClr val="bg1"/>
                </a:solidFill>
              </a:rPr>
              <a:t> </a:t>
            </a:r>
            <a:r>
              <a:rPr lang="en-US" sz="2200" dirty="0" err="1">
                <a:solidFill>
                  <a:schemeClr val="bg1"/>
                </a:solidFill>
              </a:rPr>
              <a:t>dalam</a:t>
            </a:r>
            <a:r>
              <a:rPr lang="en-US" sz="2200" dirty="0">
                <a:solidFill>
                  <a:schemeClr val="bg1"/>
                </a:solidFill>
              </a:rPr>
              <a:t> </a:t>
            </a:r>
            <a:r>
              <a:rPr lang="en-US" sz="2200" dirty="0" err="1">
                <a:solidFill>
                  <a:schemeClr val="bg1"/>
                </a:solidFill>
              </a:rPr>
              <a:t>menentukan</a:t>
            </a:r>
            <a:r>
              <a:rPr lang="en-US" sz="2200" dirty="0">
                <a:solidFill>
                  <a:schemeClr val="bg1"/>
                </a:solidFill>
              </a:rPr>
              <a:t> </a:t>
            </a:r>
            <a:r>
              <a:rPr lang="en-US" sz="2200" dirty="0" err="1">
                <a:solidFill>
                  <a:schemeClr val="bg1"/>
                </a:solidFill>
              </a:rPr>
              <a:t>kebijakan</a:t>
            </a:r>
            <a:r>
              <a:rPr lang="en-US" sz="2200" dirty="0">
                <a:solidFill>
                  <a:schemeClr val="bg1"/>
                </a:solidFill>
              </a:rPr>
              <a:t>, </a:t>
            </a:r>
            <a:r>
              <a:rPr lang="en-US" sz="2200" dirty="0" err="1">
                <a:solidFill>
                  <a:schemeClr val="bg1"/>
                </a:solidFill>
              </a:rPr>
              <a:t>perencanaan</a:t>
            </a:r>
            <a:r>
              <a:rPr lang="en-US" sz="2200" dirty="0">
                <a:solidFill>
                  <a:schemeClr val="bg1"/>
                </a:solidFill>
              </a:rPr>
              <a:t> </a:t>
            </a:r>
            <a:r>
              <a:rPr lang="en-US" sz="2200" dirty="0" err="1">
                <a:solidFill>
                  <a:schemeClr val="bg1"/>
                </a:solidFill>
              </a:rPr>
              <a:t>pembangunan</a:t>
            </a:r>
            <a:r>
              <a:rPr lang="en-US" sz="2200" dirty="0">
                <a:solidFill>
                  <a:schemeClr val="bg1"/>
                </a:solidFill>
              </a:rPr>
              <a:t> </a:t>
            </a:r>
            <a:r>
              <a:rPr lang="en-US" sz="2200" dirty="0" err="1">
                <a:solidFill>
                  <a:schemeClr val="bg1"/>
                </a:solidFill>
              </a:rPr>
              <a:t>dan</a:t>
            </a:r>
            <a:r>
              <a:rPr lang="en-US" sz="2200" dirty="0">
                <a:solidFill>
                  <a:schemeClr val="bg1"/>
                </a:solidFill>
              </a:rPr>
              <a:t> </a:t>
            </a:r>
            <a:r>
              <a:rPr lang="en-US" sz="2200" dirty="0" err="1">
                <a:solidFill>
                  <a:schemeClr val="bg1"/>
                </a:solidFill>
              </a:rPr>
              <a:t>evaluasi</a:t>
            </a:r>
            <a:r>
              <a:rPr lang="en-US" sz="2200" dirty="0">
                <a:solidFill>
                  <a:schemeClr val="bg1"/>
                </a:solidFill>
              </a:rPr>
              <a:t> </a:t>
            </a:r>
            <a:r>
              <a:rPr lang="en-US" sz="2200" dirty="0" err="1">
                <a:solidFill>
                  <a:schemeClr val="bg1"/>
                </a:solidFill>
              </a:rPr>
              <a:t>hasil</a:t>
            </a:r>
            <a:r>
              <a:rPr lang="en-US" sz="2200" dirty="0">
                <a:solidFill>
                  <a:schemeClr val="bg1"/>
                </a:solidFill>
              </a:rPr>
              <a:t>- </a:t>
            </a:r>
            <a:r>
              <a:rPr lang="en-US" sz="2200" dirty="0" err="1">
                <a:solidFill>
                  <a:schemeClr val="bg1"/>
                </a:solidFill>
              </a:rPr>
              <a:t>hasil</a:t>
            </a:r>
            <a:r>
              <a:rPr lang="en-US" sz="2200" dirty="0">
                <a:solidFill>
                  <a:schemeClr val="bg1"/>
                </a:solidFill>
              </a:rPr>
              <a:t> </a:t>
            </a:r>
            <a:r>
              <a:rPr lang="en-US" sz="2200" dirty="0" err="1">
                <a:solidFill>
                  <a:schemeClr val="bg1"/>
                </a:solidFill>
              </a:rPr>
              <a:t>pembangunan</a:t>
            </a:r>
            <a:r>
              <a:rPr lang="en-US" sz="2200" dirty="0">
                <a:solidFill>
                  <a:schemeClr val="bg1"/>
                </a:solidFill>
              </a:rPr>
              <a:t>.</a:t>
            </a:r>
            <a:endParaRPr lang="id-ID" sz="2200" dirty="0">
              <a:solidFill>
                <a:schemeClr val="bg1"/>
              </a:solidFill>
            </a:endParaRPr>
          </a:p>
          <a:p>
            <a:pPr algn="just">
              <a:buNone/>
            </a:pPr>
            <a:r>
              <a:rPr lang="id-ID" sz="2200" dirty="0">
                <a:solidFill>
                  <a:schemeClr val="bg1"/>
                </a:solidFill>
              </a:rPr>
              <a:t>	</a:t>
            </a:r>
            <a:r>
              <a:rPr lang="en-US" sz="2200" dirty="0">
                <a:solidFill>
                  <a:schemeClr val="bg1"/>
                </a:solidFill>
              </a:rPr>
              <a:t>Data </a:t>
            </a:r>
            <a:r>
              <a:rPr lang="en-US" sz="2200" dirty="0" err="1">
                <a:solidFill>
                  <a:schemeClr val="bg1"/>
                </a:solidFill>
              </a:rPr>
              <a:t>dan</a:t>
            </a:r>
            <a:r>
              <a:rPr lang="en-US" sz="2200" dirty="0">
                <a:solidFill>
                  <a:schemeClr val="bg1"/>
                </a:solidFill>
              </a:rPr>
              <a:t> </a:t>
            </a:r>
            <a:r>
              <a:rPr lang="en-US" sz="2200" dirty="0" err="1">
                <a:solidFill>
                  <a:schemeClr val="bg1"/>
                </a:solidFill>
              </a:rPr>
              <a:t>informasi</a:t>
            </a:r>
            <a:r>
              <a:rPr lang="en-US" sz="2200" dirty="0">
                <a:solidFill>
                  <a:schemeClr val="bg1"/>
                </a:solidFill>
              </a:rPr>
              <a:t> </a:t>
            </a:r>
            <a:r>
              <a:rPr lang="en-US" sz="2200" dirty="0" err="1">
                <a:solidFill>
                  <a:schemeClr val="bg1"/>
                </a:solidFill>
              </a:rPr>
              <a:t>perkembangan</a:t>
            </a:r>
            <a:r>
              <a:rPr lang="en-US" sz="2200" dirty="0">
                <a:solidFill>
                  <a:schemeClr val="bg1"/>
                </a:solidFill>
              </a:rPr>
              <a:t> </a:t>
            </a:r>
            <a:r>
              <a:rPr lang="en-US" sz="2200" dirty="0" err="1">
                <a:solidFill>
                  <a:schemeClr val="bg1"/>
                </a:solidFill>
              </a:rPr>
              <a:t>kependudukan</a:t>
            </a:r>
            <a:r>
              <a:rPr lang="en-US" sz="2200" dirty="0">
                <a:solidFill>
                  <a:schemeClr val="bg1"/>
                </a:solidFill>
              </a:rPr>
              <a:t> </a:t>
            </a:r>
            <a:r>
              <a:rPr lang="en-US" sz="2200" dirty="0" err="1">
                <a:solidFill>
                  <a:schemeClr val="bg1"/>
                </a:solidFill>
              </a:rPr>
              <a:t>merupakan</a:t>
            </a:r>
            <a:r>
              <a:rPr lang="en-US" sz="2200" dirty="0">
                <a:solidFill>
                  <a:schemeClr val="bg1"/>
                </a:solidFill>
              </a:rPr>
              <a:t> </a:t>
            </a:r>
            <a:r>
              <a:rPr lang="en-US" sz="2200" dirty="0" err="1">
                <a:solidFill>
                  <a:schemeClr val="bg1"/>
                </a:solidFill>
              </a:rPr>
              <a:t>informasi</a:t>
            </a:r>
            <a:r>
              <a:rPr lang="en-US" sz="2200" dirty="0">
                <a:solidFill>
                  <a:schemeClr val="bg1"/>
                </a:solidFill>
              </a:rPr>
              <a:t> </a:t>
            </a:r>
            <a:r>
              <a:rPr lang="en-US" sz="2200" dirty="0" err="1">
                <a:solidFill>
                  <a:schemeClr val="bg1"/>
                </a:solidFill>
              </a:rPr>
              <a:t>strategis</a:t>
            </a:r>
            <a:r>
              <a:rPr lang="en-US" sz="2200" dirty="0">
                <a:solidFill>
                  <a:schemeClr val="bg1"/>
                </a:solidFill>
              </a:rPr>
              <a:t> </a:t>
            </a:r>
            <a:r>
              <a:rPr lang="en-US" sz="2200" dirty="0" err="1">
                <a:solidFill>
                  <a:schemeClr val="bg1"/>
                </a:solidFill>
              </a:rPr>
              <a:t>dan</a:t>
            </a:r>
            <a:r>
              <a:rPr lang="en-US" sz="2200" dirty="0">
                <a:solidFill>
                  <a:schemeClr val="bg1"/>
                </a:solidFill>
              </a:rPr>
              <a:t> </a:t>
            </a:r>
            <a:r>
              <a:rPr lang="en-US" sz="2200" dirty="0" err="1">
                <a:solidFill>
                  <a:schemeClr val="bg1"/>
                </a:solidFill>
              </a:rPr>
              <a:t>sangat</a:t>
            </a:r>
            <a:r>
              <a:rPr lang="en-US" sz="2200" dirty="0">
                <a:solidFill>
                  <a:schemeClr val="bg1"/>
                </a:solidFill>
              </a:rPr>
              <a:t> </a:t>
            </a:r>
            <a:r>
              <a:rPr lang="en-US" sz="2200" dirty="0" err="1">
                <a:solidFill>
                  <a:schemeClr val="bg1"/>
                </a:solidFill>
              </a:rPr>
              <a:t>dibutuhkan</a:t>
            </a:r>
            <a:r>
              <a:rPr lang="en-US" sz="2200" dirty="0">
                <a:solidFill>
                  <a:schemeClr val="bg1"/>
                </a:solidFill>
              </a:rPr>
              <a:t> </a:t>
            </a:r>
            <a:r>
              <a:rPr lang="en-US" sz="2200" dirty="0" err="1">
                <a:solidFill>
                  <a:schemeClr val="bg1"/>
                </a:solidFill>
              </a:rPr>
              <a:t>oleh</a:t>
            </a:r>
            <a:r>
              <a:rPr lang="en-US" sz="2200" dirty="0">
                <a:solidFill>
                  <a:schemeClr val="bg1"/>
                </a:solidFill>
              </a:rPr>
              <a:t> </a:t>
            </a:r>
            <a:r>
              <a:rPr lang="en-US" sz="2200" dirty="0" err="1">
                <a:solidFill>
                  <a:schemeClr val="bg1"/>
                </a:solidFill>
              </a:rPr>
              <a:t>berbagai</a:t>
            </a:r>
            <a:r>
              <a:rPr lang="en-US" sz="2200" dirty="0">
                <a:solidFill>
                  <a:schemeClr val="bg1"/>
                </a:solidFill>
              </a:rPr>
              <a:t> </a:t>
            </a:r>
            <a:r>
              <a:rPr lang="en-US" sz="2200" dirty="0" err="1">
                <a:solidFill>
                  <a:schemeClr val="bg1"/>
                </a:solidFill>
              </a:rPr>
              <a:t>pihak</a:t>
            </a:r>
            <a:r>
              <a:rPr lang="en-US" sz="2200" dirty="0">
                <a:solidFill>
                  <a:schemeClr val="bg1"/>
                </a:solidFill>
              </a:rPr>
              <a:t>. </a:t>
            </a:r>
            <a:r>
              <a:rPr lang="en-US" sz="2200" dirty="0" err="1">
                <a:solidFill>
                  <a:schemeClr val="bg1"/>
                </a:solidFill>
              </a:rPr>
              <a:t>Dalam</a:t>
            </a:r>
            <a:r>
              <a:rPr lang="en-US" sz="2200" dirty="0">
                <a:solidFill>
                  <a:schemeClr val="bg1"/>
                </a:solidFill>
              </a:rPr>
              <a:t> </a:t>
            </a:r>
            <a:r>
              <a:rPr lang="en-US" sz="2200" dirty="0" err="1">
                <a:solidFill>
                  <a:schemeClr val="bg1"/>
                </a:solidFill>
              </a:rPr>
              <a:t>menentukan</a:t>
            </a:r>
            <a:r>
              <a:rPr lang="en-US" sz="2200" dirty="0">
                <a:solidFill>
                  <a:schemeClr val="bg1"/>
                </a:solidFill>
              </a:rPr>
              <a:t>  </a:t>
            </a:r>
            <a:r>
              <a:rPr lang="en-US" sz="2200" dirty="0" err="1">
                <a:solidFill>
                  <a:schemeClr val="bg1"/>
                </a:solidFill>
              </a:rPr>
              <a:t>kebijakan</a:t>
            </a:r>
            <a:r>
              <a:rPr lang="en-US" sz="2200" dirty="0">
                <a:solidFill>
                  <a:schemeClr val="bg1"/>
                </a:solidFill>
              </a:rPr>
              <a:t> </a:t>
            </a:r>
            <a:r>
              <a:rPr lang="en-US" sz="2200" dirty="0" err="1">
                <a:solidFill>
                  <a:schemeClr val="bg1"/>
                </a:solidFill>
              </a:rPr>
              <a:t>dan</a:t>
            </a:r>
            <a:r>
              <a:rPr lang="en-US" sz="2200" dirty="0">
                <a:solidFill>
                  <a:schemeClr val="bg1"/>
                </a:solidFill>
              </a:rPr>
              <a:t> </a:t>
            </a:r>
            <a:r>
              <a:rPr lang="en-US" sz="2200" dirty="0" err="1">
                <a:solidFill>
                  <a:schemeClr val="bg1"/>
                </a:solidFill>
              </a:rPr>
              <a:t>perencanaan</a:t>
            </a:r>
            <a:r>
              <a:rPr lang="en-US" sz="2200" dirty="0">
                <a:solidFill>
                  <a:schemeClr val="bg1"/>
                </a:solidFill>
              </a:rPr>
              <a:t> </a:t>
            </a:r>
            <a:r>
              <a:rPr lang="en-US" sz="2200" dirty="0" err="1">
                <a:solidFill>
                  <a:schemeClr val="bg1"/>
                </a:solidFill>
              </a:rPr>
              <a:t>pembangunan</a:t>
            </a:r>
            <a:r>
              <a:rPr lang="en-US" sz="2200" dirty="0">
                <a:solidFill>
                  <a:schemeClr val="bg1"/>
                </a:solidFill>
              </a:rPr>
              <a:t>, </a:t>
            </a:r>
            <a:r>
              <a:rPr lang="en-US" sz="2200" dirty="0" err="1">
                <a:solidFill>
                  <a:schemeClr val="bg1"/>
                </a:solidFill>
              </a:rPr>
              <a:t>pemerintah</a:t>
            </a:r>
            <a:r>
              <a:rPr lang="id-ID" sz="2200" dirty="0">
                <a:solidFill>
                  <a:schemeClr val="bg1"/>
                </a:solidFill>
              </a:rPr>
              <a:t> </a:t>
            </a:r>
            <a:r>
              <a:rPr lang="en-US" sz="2200" dirty="0" err="1">
                <a:solidFill>
                  <a:schemeClr val="bg1"/>
                </a:solidFill>
              </a:rPr>
              <a:t>memperhatikan</a:t>
            </a:r>
            <a:r>
              <a:rPr lang="en-US" sz="2200" dirty="0">
                <a:solidFill>
                  <a:schemeClr val="bg1"/>
                </a:solidFill>
              </a:rPr>
              <a:t> </a:t>
            </a:r>
            <a:r>
              <a:rPr lang="en-US" sz="2200" dirty="0" err="1">
                <a:solidFill>
                  <a:schemeClr val="bg1"/>
                </a:solidFill>
              </a:rPr>
              <a:t>informasi</a:t>
            </a:r>
            <a:r>
              <a:rPr lang="en-US" sz="2200" dirty="0">
                <a:solidFill>
                  <a:schemeClr val="bg1"/>
                </a:solidFill>
              </a:rPr>
              <a:t> </a:t>
            </a:r>
            <a:r>
              <a:rPr lang="en-US" sz="2200" dirty="0" err="1">
                <a:solidFill>
                  <a:schemeClr val="bg1"/>
                </a:solidFill>
              </a:rPr>
              <a:t>ini</a:t>
            </a:r>
            <a:r>
              <a:rPr lang="en-US" sz="2200" dirty="0">
                <a:solidFill>
                  <a:schemeClr val="bg1"/>
                </a:solidFill>
              </a:rPr>
              <a:t>. </a:t>
            </a:r>
            <a:r>
              <a:rPr lang="en-US" sz="2200" dirty="0" err="1">
                <a:solidFill>
                  <a:schemeClr val="bg1"/>
                </a:solidFill>
              </a:rPr>
              <a:t>Demikian</a:t>
            </a:r>
            <a:r>
              <a:rPr lang="en-US" sz="2200" dirty="0">
                <a:solidFill>
                  <a:schemeClr val="bg1"/>
                </a:solidFill>
              </a:rPr>
              <a:t> </a:t>
            </a:r>
            <a:r>
              <a:rPr lang="en-US" sz="2200" dirty="0" err="1">
                <a:solidFill>
                  <a:schemeClr val="bg1"/>
                </a:solidFill>
              </a:rPr>
              <a:t>juga</a:t>
            </a:r>
            <a:r>
              <a:rPr lang="en-US" sz="2200" dirty="0">
                <a:solidFill>
                  <a:schemeClr val="bg1"/>
                </a:solidFill>
              </a:rPr>
              <a:t> </a:t>
            </a:r>
            <a:r>
              <a:rPr lang="en-US" sz="2200" dirty="0" err="1">
                <a:solidFill>
                  <a:schemeClr val="bg1"/>
                </a:solidFill>
              </a:rPr>
              <a:t>para</a:t>
            </a:r>
            <a:r>
              <a:rPr lang="en-US" sz="2200" dirty="0">
                <a:solidFill>
                  <a:schemeClr val="bg1"/>
                </a:solidFill>
              </a:rPr>
              <a:t> </a:t>
            </a:r>
            <a:r>
              <a:rPr lang="en-US" sz="2200" dirty="0" err="1">
                <a:solidFill>
                  <a:schemeClr val="bg1"/>
                </a:solidFill>
              </a:rPr>
              <a:t>pelaku</a:t>
            </a:r>
            <a:r>
              <a:rPr lang="en-US" sz="2200" dirty="0">
                <a:solidFill>
                  <a:schemeClr val="bg1"/>
                </a:solidFill>
              </a:rPr>
              <a:t> </a:t>
            </a:r>
            <a:r>
              <a:rPr lang="en-US" sz="2200" dirty="0" err="1">
                <a:solidFill>
                  <a:schemeClr val="bg1"/>
                </a:solidFill>
              </a:rPr>
              <a:t>bisnis</a:t>
            </a:r>
            <a:r>
              <a:rPr lang="en-US" sz="2200" dirty="0">
                <a:solidFill>
                  <a:schemeClr val="bg1"/>
                </a:solidFill>
              </a:rPr>
              <a:t>, </a:t>
            </a:r>
            <a:r>
              <a:rPr lang="en-US" sz="2200" dirty="0" err="1">
                <a:solidFill>
                  <a:schemeClr val="bg1"/>
                </a:solidFill>
              </a:rPr>
              <a:t>dalam</a:t>
            </a:r>
            <a:r>
              <a:rPr lang="en-US" sz="2200" dirty="0">
                <a:solidFill>
                  <a:schemeClr val="bg1"/>
                </a:solidFill>
              </a:rPr>
              <a:t> </a:t>
            </a:r>
            <a:r>
              <a:rPr lang="en-US" sz="2200" dirty="0" err="1">
                <a:solidFill>
                  <a:schemeClr val="bg1"/>
                </a:solidFill>
              </a:rPr>
              <a:t>merencanankan</a:t>
            </a:r>
            <a:r>
              <a:rPr lang="en-US" sz="2200" dirty="0">
                <a:solidFill>
                  <a:schemeClr val="bg1"/>
                </a:solidFill>
              </a:rPr>
              <a:t> </a:t>
            </a:r>
            <a:r>
              <a:rPr lang="en-US" sz="2200" dirty="0" err="1">
                <a:solidFill>
                  <a:schemeClr val="bg1"/>
                </a:solidFill>
              </a:rPr>
              <a:t>strategi</a:t>
            </a:r>
            <a:r>
              <a:rPr lang="en-US" sz="2200" dirty="0">
                <a:solidFill>
                  <a:schemeClr val="bg1"/>
                </a:solidFill>
              </a:rPr>
              <a:t> </a:t>
            </a:r>
            <a:r>
              <a:rPr lang="en-US" sz="2200" dirty="0" err="1">
                <a:solidFill>
                  <a:schemeClr val="bg1"/>
                </a:solidFill>
              </a:rPr>
              <a:t>pengem</a:t>
            </a:r>
            <a:r>
              <a:rPr lang="id-ID" sz="2200" dirty="0">
                <a:solidFill>
                  <a:schemeClr val="bg1"/>
                </a:solidFill>
              </a:rPr>
              <a:t>b</a:t>
            </a:r>
            <a:r>
              <a:rPr lang="en-US" sz="2200" dirty="0" err="1">
                <a:solidFill>
                  <a:schemeClr val="bg1"/>
                </a:solidFill>
              </a:rPr>
              <a:t>angan</a:t>
            </a:r>
            <a:r>
              <a:rPr lang="en-US" sz="2200" dirty="0">
                <a:solidFill>
                  <a:schemeClr val="bg1"/>
                </a:solidFill>
              </a:rPr>
              <a:t> </a:t>
            </a:r>
            <a:r>
              <a:rPr lang="en-US" sz="2200" dirty="0" err="1">
                <a:solidFill>
                  <a:schemeClr val="bg1"/>
                </a:solidFill>
              </a:rPr>
              <a:t>usahanya</a:t>
            </a:r>
            <a:r>
              <a:rPr lang="en-US" sz="2200" dirty="0">
                <a:solidFill>
                  <a:schemeClr val="bg1"/>
                </a:solidFill>
              </a:rPr>
              <a:t> </a:t>
            </a:r>
            <a:r>
              <a:rPr lang="en-US" sz="2200" dirty="0" err="1">
                <a:solidFill>
                  <a:schemeClr val="bg1"/>
                </a:solidFill>
              </a:rPr>
              <a:t>juga</a:t>
            </a:r>
            <a:r>
              <a:rPr lang="en-US" sz="2200" dirty="0">
                <a:solidFill>
                  <a:schemeClr val="bg1"/>
                </a:solidFill>
              </a:rPr>
              <a:t> </a:t>
            </a:r>
            <a:r>
              <a:rPr lang="en-US" sz="2200" dirty="0" err="1">
                <a:solidFill>
                  <a:schemeClr val="bg1"/>
                </a:solidFill>
              </a:rPr>
              <a:t>menggunakan</a:t>
            </a:r>
            <a:r>
              <a:rPr lang="en-US" sz="2200" dirty="0">
                <a:solidFill>
                  <a:schemeClr val="bg1"/>
                </a:solidFill>
              </a:rPr>
              <a:t> </a:t>
            </a:r>
            <a:r>
              <a:rPr lang="en-US" sz="2200" dirty="0" err="1">
                <a:solidFill>
                  <a:schemeClr val="bg1"/>
                </a:solidFill>
              </a:rPr>
              <a:t>informasi</a:t>
            </a:r>
            <a:r>
              <a:rPr lang="en-US" sz="2200" dirty="0">
                <a:solidFill>
                  <a:schemeClr val="bg1"/>
                </a:solidFill>
              </a:rPr>
              <a:t> </a:t>
            </a:r>
            <a:r>
              <a:rPr lang="en-US" sz="2200" dirty="0" err="1">
                <a:solidFill>
                  <a:schemeClr val="bg1"/>
                </a:solidFill>
              </a:rPr>
              <a:t>kependudukan</a:t>
            </a:r>
            <a:r>
              <a:rPr lang="en-US" sz="2200" dirty="0">
                <a:solidFill>
                  <a:schemeClr val="bg1"/>
                </a:solidFill>
              </a:rPr>
              <a:t>.</a:t>
            </a:r>
            <a:endParaRPr lang="id-ID" sz="2200" dirty="0">
              <a:solidFill>
                <a:schemeClr val="bg1"/>
              </a:solidFill>
            </a:endParaRPr>
          </a:p>
          <a:p>
            <a:pPr algn="just">
              <a:buNone/>
            </a:pPr>
            <a:r>
              <a:rPr lang="id-ID" sz="2200" dirty="0">
                <a:solidFill>
                  <a:schemeClr val="bg1"/>
                </a:solidFill>
              </a:rPr>
              <a:t>	</a:t>
            </a:r>
            <a:r>
              <a:rPr lang="en-US" sz="2200" dirty="0" err="1">
                <a:solidFill>
                  <a:schemeClr val="bg1"/>
                </a:solidFill>
              </a:rPr>
              <a:t>Pasal</a:t>
            </a:r>
            <a:r>
              <a:rPr lang="en-US" sz="2200" dirty="0">
                <a:solidFill>
                  <a:schemeClr val="bg1"/>
                </a:solidFill>
              </a:rPr>
              <a:t> 5 </a:t>
            </a:r>
            <a:r>
              <a:rPr lang="en-US" sz="2200" dirty="0" err="1">
                <a:solidFill>
                  <a:schemeClr val="bg1"/>
                </a:solidFill>
              </a:rPr>
              <a:t>huruf</a:t>
            </a:r>
            <a:r>
              <a:rPr lang="en-US" sz="2200" dirty="0">
                <a:solidFill>
                  <a:schemeClr val="bg1"/>
                </a:solidFill>
              </a:rPr>
              <a:t> e </a:t>
            </a:r>
            <a:r>
              <a:rPr lang="en-US" sz="2200" dirty="0" err="1">
                <a:solidFill>
                  <a:schemeClr val="bg1"/>
                </a:solidFill>
              </a:rPr>
              <a:t>Undang</a:t>
            </a:r>
            <a:r>
              <a:rPr lang="en-US" sz="2200" dirty="0">
                <a:solidFill>
                  <a:schemeClr val="bg1"/>
                </a:solidFill>
              </a:rPr>
              <a:t>- </a:t>
            </a:r>
            <a:r>
              <a:rPr lang="en-US" sz="2200" dirty="0" err="1">
                <a:solidFill>
                  <a:schemeClr val="bg1"/>
                </a:solidFill>
              </a:rPr>
              <a:t>undang</a:t>
            </a:r>
            <a:r>
              <a:rPr lang="en-US" sz="2200" dirty="0">
                <a:solidFill>
                  <a:schemeClr val="bg1"/>
                </a:solidFill>
              </a:rPr>
              <a:t> </a:t>
            </a:r>
            <a:r>
              <a:rPr lang="en-US" sz="2200" dirty="0" err="1">
                <a:solidFill>
                  <a:schemeClr val="bg1"/>
                </a:solidFill>
              </a:rPr>
              <a:t>Nomor</a:t>
            </a:r>
            <a:r>
              <a:rPr lang="en-US" sz="2200" dirty="0">
                <a:solidFill>
                  <a:schemeClr val="bg1"/>
                </a:solidFill>
              </a:rPr>
              <a:t> 23 </a:t>
            </a:r>
            <a:r>
              <a:rPr lang="en-US" sz="2200" dirty="0" err="1">
                <a:solidFill>
                  <a:schemeClr val="bg1"/>
                </a:solidFill>
              </a:rPr>
              <a:t>tahun</a:t>
            </a:r>
            <a:r>
              <a:rPr lang="en-US" sz="2200" dirty="0">
                <a:solidFill>
                  <a:schemeClr val="bg1"/>
                </a:solidFill>
              </a:rPr>
              <a:t> 2006 </a:t>
            </a:r>
            <a:r>
              <a:rPr lang="en-US" sz="2200" dirty="0" err="1">
                <a:solidFill>
                  <a:schemeClr val="bg1"/>
                </a:solidFill>
              </a:rPr>
              <a:t>tentang</a:t>
            </a:r>
            <a:r>
              <a:rPr lang="en-US" sz="2200" dirty="0">
                <a:solidFill>
                  <a:schemeClr val="bg1"/>
                </a:solidFill>
              </a:rPr>
              <a:t> </a:t>
            </a:r>
            <a:r>
              <a:rPr lang="en-US" sz="2200" dirty="0" err="1">
                <a:solidFill>
                  <a:schemeClr val="bg1"/>
                </a:solidFill>
              </a:rPr>
              <a:t>Administrasi</a:t>
            </a:r>
            <a:r>
              <a:rPr lang="en-US" sz="2200" dirty="0">
                <a:solidFill>
                  <a:schemeClr val="bg1"/>
                </a:solidFill>
              </a:rPr>
              <a:t> </a:t>
            </a:r>
            <a:r>
              <a:rPr lang="en-US" sz="2200" dirty="0" err="1">
                <a:solidFill>
                  <a:schemeClr val="bg1"/>
                </a:solidFill>
              </a:rPr>
              <a:t>Kependudukandan</a:t>
            </a:r>
            <a:r>
              <a:rPr lang="en-US" sz="2200" dirty="0">
                <a:solidFill>
                  <a:schemeClr val="bg1"/>
                </a:solidFill>
              </a:rPr>
              <a:t> </a:t>
            </a:r>
            <a:r>
              <a:rPr lang="en-US" sz="2200" dirty="0" err="1">
                <a:solidFill>
                  <a:schemeClr val="bg1"/>
                </a:solidFill>
              </a:rPr>
              <a:t>Pasal</a:t>
            </a:r>
            <a:r>
              <a:rPr lang="en-US" sz="2200" dirty="0">
                <a:solidFill>
                  <a:schemeClr val="bg1"/>
                </a:solidFill>
              </a:rPr>
              <a:t> 50 </a:t>
            </a:r>
            <a:r>
              <a:rPr lang="en-US" sz="2200" dirty="0" err="1">
                <a:solidFill>
                  <a:schemeClr val="bg1"/>
                </a:solidFill>
              </a:rPr>
              <a:t>ayat</a:t>
            </a:r>
            <a:r>
              <a:rPr lang="en-US" sz="2200" dirty="0">
                <a:solidFill>
                  <a:schemeClr val="bg1"/>
                </a:solidFill>
              </a:rPr>
              <a:t> 3 </a:t>
            </a:r>
            <a:r>
              <a:rPr lang="en-US" sz="2200" dirty="0" err="1">
                <a:solidFill>
                  <a:schemeClr val="bg1"/>
                </a:solidFill>
              </a:rPr>
              <a:t>Undang</a:t>
            </a:r>
            <a:r>
              <a:rPr lang="en-US" sz="2200" dirty="0">
                <a:solidFill>
                  <a:schemeClr val="bg1"/>
                </a:solidFill>
              </a:rPr>
              <a:t>- </a:t>
            </a:r>
            <a:r>
              <a:rPr lang="en-US" sz="2200" dirty="0" err="1">
                <a:solidFill>
                  <a:schemeClr val="bg1"/>
                </a:solidFill>
              </a:rPr>
              <a:t>undang</a:t>
            </a:r>
            <a:r>
              <a:rPr lang="en-US" sz="2200" dirty="0">
                <a:solidFill>
                  <a:schemeClr val="bg1"/>
                </a:solidFill>
              </a:rPr>
              <a:t> </a:t>
            </a:r>
            <a:r>
              <a:rPr lang="en-US" sz="2200" dirty="0" err="1">
                <a:solidFill>
                  <a:schemeClr val="bg1"/>
                </a:solidFill>
              </a:rPr>
              <a:t>Nomor</a:t>
            </a:r>
            <a:r>
              <a:rPr lang="en-US" sz="2200" dirty="0">
                <a:solidFill>
                  <a:schemeClr val="bg1"/>
                </a:solidFill>
              </a:rPr>
              <a:t> 52 </a:t>
            </a:r>
            <a:r>
              <a:rPr lang="en-US" sz="2200" dirty="0" err="1">
                <a:solidFill>
                  <a:schemeClr val="bg1"/>
                </a:solidFill>
              </a:rPr>
              <a:t>tahun</a:t>
            </a:r>
            <a:r>
              <a:rPr lang="en-US" sz="2200" dirty="0">
                <a:solidFill>
                  <a:schemeClr val="bg1"/>
                </a:solidFill>
              </a:rPr>
              <a:t> 2009 </a:t>
            </a:r>
            <a:r>
              <a:rPr lang="en-US" sz="2200" dirty="0" err="1">
                <a:solidFill>
                  <a:schemeClr val="bg1"/>
                </a:solidFill>
              </a:rPr>
              <a:t>tentang</a:t>
            </a:r>
            <a:r>
              <a:rPr lang="en-US" sz="2200" dirty="0">
                <a:solidFill>
                  <a:schemeClr val="bg1"/>
                </a:solidFill>
              </a:rPr>
              <a:t> </a:t>
            </a:r>
            <a:r>
              <a:rPr lang="en-US" sz="2200" dirty="0" err="1">
                <a:solidFill>
                  <a:schemeClr val="bg1"/>
                </a:solidFill>
              </a:rPr>
              <a:t>Perkembangan</a:t>
            </a:r>
            <a:r>
              <a:rPr lang="en-US" sz="2200" dirty="0">
                <a:solidFill>
                  <a:schemeClr val="bg1"/>
                </a:solidFill>
              </a:rPr>
              <a:t> </a:t>
            </a:r>
            <a:r>
              <a:rPr lang="en-US" sz="2200" dirty="0" err="1">
                <a:solidFill>
                  <a:schemeClr val="bg1"/>
                </a:solidFill>
              </a:rPr>
              <a:t>Kependudukan</a:t>
            </a:r>
            <a:r>
              <a:rPr lang="en-US" sz="2200" dirty="0">
                <a:solidFill>
                  <a:schemeClr val="bg1"/>
                </a:solidFill>
              </a:rPr>
              <a:t> </a:t>
            </a:r>
            <a:r>
              <a:rPr lang="en-US" sz="2200" dirty="0" err="1">
                <a:solidFill>
                  <a:schemeClr val="bg1"/>
                </a:solidFill>
              </a:rPr>
              <a:t>dan</a:t>
            </a:r>
            <a:r>
              <a:rPr lang="en-US" sz="2200" dirty="0">
                <a:solidFill>
                  <a:schemeClr val="bg1"/>
                </a:solidFill>
              </a:rPr>
              <a:t> Pembangunan </a:t>
            </a:r>
            <a:r>
              <a:rPr lang="en-US" sz="2200" dirty="0" err="1">
                <a:solidFill>
                  <a:schemeClr val="bg1"/>
                </a:solidFill>
              </a:rPr>
              <a:t>Keluarga</a:t>
            </a:r>
            <a:r>
              <a:rPr lang="en-US" sz="2200" dirty="0">
                <a:solidFill>
                  <a:schemeClr val="bg1"/>
                </a:solidFill>
              </a:rPr>
              <a:t>, </a:t>
            </a:r>
            <a:r>
              <a:rPr lang="en-US" sz="2200" dirty="0" err="1">
                <a:solidFill>
                  <a:schemeClr val="bg1"/>
                </a:solidFill>
              </a:rPr>
              <a:t>mengamanatkan</a:t>
            </a:r>
            <a:r>
              <a:rPr lang="en-US" sz="2200" dirty="0">
                <a:solidFill>
                  <a:schemeClr val="bg1"/>
                </a:solidFill>
              </a:rPr>
              <a:t> </a:t>
            </a:r>
            <a:r>
              <a:rPr lang="en-US" sz="2200" dirty="0" err="1">
                <a:solidFill>
                  <a:schemeClr val="bg1"/>
                </a:solidFill>
              </a:rPr>
              <a:t>kepada</a:t>
            </a:r>
            <a:r>
              <a:rPr lang="en-US" sz="2200" dirty="0">
                <a:solidFill>
                  <a:schemeClr val="bg1"/>
                </a:solidFill>
              </a:rPr>
              <a:t> </a:t>
            </a:r>
            <a:r>
              <a:rPr lang="en-US" sz="2200" dirty="0" err="1">
                <a:solidFill>
                  <a:schemeClr val="bg1"/>
                </a:solidFill>
              </a:rPr>
              <a:t>nasional</a:t>
            </a:r>
            <a:r>
              <a:rPr lang="en-US" sz="2200" dirty="0">
                <a:solidFill>
                  <a:schemeClr val="bg1"/>
                </a:solidFill>
              </a:rPr>
              <a:t>, </a:t>
            </a:r>
            <a:r>
              <a:rPr lang="en-US" sz="2200" dirty="0" err="1">
                <a:solidFill>
                  <a:schemeClr val="bg1"/>
                </a:solidFill>
              </a:rPr>
              <a:t>pemberian</a:t>
            </a:r>
            <a:r>
              <a:rPr lang="en-US" sz="2200" dirty="0">
                <a:solidFill>
                  <a:schemeClr val="bg1"/>
                </a:solidFill>
              </a:rPr>
              <a:t> </a:t>
            </a:r>
            <a:r>
              <a:rPr lang="en-US" sz="2200" dirty="0" err="1">
                <a:solidFill>
                  <a:schemeClr val="bg1"/>
                </a:solidFill>
              </a:rPr>
              <a:t>informasi</a:t>
            </a:r>
            <a:r>
              <a:rPr lang="en-US" sz="2200" dirty="0">
                <a:solidFill>
                  <a:schemeClr val="bg1"/>
                </a:solidFill>
              </a:rPr>
              <a:t> </a:t>
            </a:r>
            <a:r>
              <a:rPr lang="en-US" sz="2200" dirty="0" err="1">
                <a:solidFill>
                  <a:schemeClr val="bg1"/>
                </a:solidFill>
              </a:rPr>
              <a:t>dan</a:t>
            </a:r>
            <a:r>
              <a:rPr lang="en-US" sz="2200" dirty="0">
                <a:solidFill>
                  <a:schemeClr val="bg1"/>
                </a:solidFill>
              </a:rPr>
              <a:t> </a:t>
            </a:r>
            <a:r>
              <a:rPr lang="en-US" sz="2200" dirty="0" err="1">
                <a:solidFill>
                  <a:schemeClr val="bg1"/>
                </a:solidFill>
              </a:rPr>
              <a:t>pemberian</a:t>
            </a:r>
            <a:r>
              <a:rPr lang="en-US" sz="2200" dirty="0">
                <a:solidFill>
                  <a:schemeClr val="bg1"/>
                </a:solidFill>
              </a:rPr>
              <a:t> </a:t>
            </a:r>
            <a:r>
              <a:rPr lang="en-US" sz="2200" dirty="0" err="1">
                <a:solidFill>
                  <a:schemeClr val="bg1"/>
                </a:solidFill>
              </a:rPr>
              <a:t>sarana</a:t>
            </a:r>
            <a:r>
              <a:rPr lang="id-ID" sz="2200" dirty="0">
                <a:solidFill>
                  <a:schemeClr val="bg1"/>
                </a:solidFill>
              </a:rPr>
              <a:t> </a:t>
            </a:r>
            <a:r>
              <a:rPr lang="en-US" sz="2200" dirty="0" err="1">
                <a:solidFill>
                  <a:schemeClr val="bg1"/>
                </a:solidFill>
              </a:rPr>
              <a:t>dan</a:t>
            </a:r>
            <a:r>
              <a:rPr lang="en-US" sz="2200" dirty="0">
                <a:solidFill>
                  <a:schemeClr val="bg1"/>
                </a:solidFill>
              </a:rPr>
              <a:t> </a:t>
            </a:r>
            <a:r>
              <a:rPr lang="en-US" sz="2200" dirty="0" err="1">
                <a:solidFill>
                  <a:schemeClr val="bg1"/>
                </a:solidFill>
              </a:rPr>
              <a:t>prasarana</a:t>
            </a:r>
            <a:r>
              <a:rPr lang="en-US" sz="2200" dirty="0">
                <a:solidFill>
                  <a:schemeClr val="bg1"/>
                </a:solidFill>
              </a:rPr>
              <a:t> yang </a:t>
            </a:r>
            <a:r>
              <a:rPr lang="en-US" sz="2200" dirty="0" err="1">
                <a:solidFill>
                  <a:schemeClr val="bg1"/>
                </a:solidFill>
              </a:rPr>
              <a:t>berkaitan</a:t>
            </a:r>
            <a:r>
              <a:rPr lang="en-US" sz="2200" dirty="0">
                <a:solidFill>
                  <a:schemeClr val="bg1"/>
                </a:solidFill>
              </a:rPr>
              <a:t> </a:t>
            </a:r>
            <a:r>
              <a:rPr lang="en-US" sz="2200" dirty="0" err="1">
                <a:solidFill>
                  <a:schemeClr val="bg1"/>
                </a:solidFill>
              </a:rPr>
              <a:t>denagn</a:t>
            </a:r>
            <a:r>
              <a:rPr lang="en-US" sz="2200" dirty="0">
                <a:solidFill>
                  <a:schemeClr val="bg1"/>
                </a:solidFill>
              </a:rPr>
              <a:t> </a:t>
            </a:r>
            <a:r>
              <a:rPr lang="en-US" sz="2200" dirty="0" err="1">
                <a:solidFill>
                  <a:schemeClr val="bg1"/>
                </a:solidFill>
              </a:rPr>
              <a:t>pembanguna</a:t>
            </a:r>
            <a:r>
              <a:rPr lang="en-US" sz="2200" dirty="0">
                <a:solidFill>
                  <a:schemeClr val="bg1"/>
                </a:solidFill>
              </a:rPr>
              <a:t> </a:t>
            </a:r>
            <a:r>
              <a:rPr lang="en-US" sz="2200" dirty="0" err="1">
                <a:solidFill>
                  <a:schemeClr val="bg1"/>
                </a:solidFill>
              </a:rPr>
              <a:t>kependudukan</a:t>
            </a:r>
            <a:r>
              <a:rPr lang="en-US" sz="2200" dirty="0">
                <a:solidFill>
                  <a:schemeClr val="bg1"/>
                </a:solidFill>
              </a:rPr>
              <a:t>.</a:t>
            </a:r>
            <a:endParaRPr lang="id-ID" sz="2200" dirty="0">
              <a:solidFill>
                <a:schemeClr val="bg1"/>
              </a:solidFill>
            </a:endParaRPr>
          </a:p>
          <a:p>
            <a:pPr algn="just">
              <a:buNone/>
            </a:pPr>
            <a:r>
              <a:rPr lang="id-ID" sz="2200" dirty="0">
                <a:solidFill>
                  <a:schemeClr val="bg1"/>
                </a:solidFill>
              </a:rPr>
              <a:t>	</a:t>
            </a:r>
            <a:r>
              <a:rPr lang="en-US" sz="2200" dirty="0" err="1">
                <a:solidFill>
                  <a:schemeClr val="bg1"/>
                </a:solidFill>
              </a:rPr>
              <a:t>Isu</a:t>
            </a:r>
            <a:r>
              <a:rPr lang="en-US" sz="2200" dirty="0">
                <a:solidFill>
                  <a:schemeClr val="bg1"/>
                </a:solidFill>
              </a:rPr>
              <a:t> </a:t>
            </a:r>
            <a:r>
              <a:rPr lang="en-US" sz="2200" dirty="0" err="1">
                <a:solidFill>
                  <a:schemeClr val="bg1"/>
                </a:solidFill>
              </a:rPr>
              <a:t>kependudukan</a:t>
            </a:r>
            <a:r>
              <a:rPr lang="en-US" sz="2200" dirty="0">
                <a:solidFill>
                  <a:schemeClr val="bg1"/>
                </a:solidFill>
              </a:rPr>
              <a:t> </a:t>
            </a:r>
            <a:r>
              <a:rPr lang="en-US" sz="2200" dirty="0" err="1">
                <a:solidFill>
                  <a:schemeClr val="bg1"/>
                </a:solidFill>
              </a:rPr>
              <a:t>telah</a:t>
            </a:r>
            <a:r>
              <a:rPr lang="en-US" sz="2200" dirty="0">
                <a:solidFill>
                  <a:schemeClr val="bg1"/>
                </a:solidFill>
              </a:rPr>
              <a:t> </a:t>
            </a:r>
            <a:r>
              <a:rPr lang="en-US" sz="2200" dirty="0" err="1">
                <a:solidFill>
                  <a:schemeClr val="bg1"/>
                </a:solidFill>
              </a:rPr>
              <a:t>sejak</a:t>
            </a:r>
            <a:r>
              <a:rPr lang="en-US" sz="2200" dirty="0">
                <a:solidFill>
                  <a:schemeClr val="bg1"/>
                </a:solidFill>
              </a:rPr>
              <a:t> lama </a:t>
            </a:r>
            <a:r>
              <a:rPr lang="en-US" sz="2200" dirty="0" err="1">
                <a:solidFill>
                  <a:schemeClr val="bg1"/>
                </a:solidFill>
              </a:rPr>
              <a:t>menjadi</a:t>
            </a:r>
            <a:r>
              <a:rPr lang="en-US" sz="2200" dirty="0">
                <a:solidFill>
                  <a:schemeClr val="bg1"/>
                </a:solidFill>
              </a:rPr>
              <a:t> </a:t>
            </a:r>
            <a:r>
              <a:rPr lang="en-US" sz="2200" dirty="0" err="1">
                <a:solidFill>
                  <a:schemeClr val="bg1"/>
                </a:solidFill>
              </a:rPr>
              <a:t>isu</a:t>
            </a:r>
            <a:r>
              <a:rPr lang="en-US" sz="2200" dirty="0">
                <a:solidFill>
                  <a:schemeClr val="bg1"/>
                </a:solidFill>
              </a:rPr>
              <a:t> </a:t>
            </a:r>
            <a:r>
              <a:rPr lang="en-US" sz="2200" dirty="0" err="1">
                <a:solidFill>
                  <a:schemeClr val="bg1"/>
                </a:solidFill>
              </a:rPr>
              <a:t>penting</a:t>
            </a:r>
            <a:r>
              <a:rPr lang="en-US" sz="2200" dirty="0">
                <a:solidFill>
                  <a:schemeClr val="bg1"/>
                </a:solidFill>
              </a:rPr>
              <a:t> </a:t>
            </a:r>
            <a:r>
              <a:rPr lang="en-US" sz="2200" dirty="0" err="1">
                <a:solidFill>
                  <a:schemeClr val="bg1"/>
                </a:solidFill>
              </a:rPr>
              <a:t>seiring</a:t>
            </a:r>
            <a:r>
              <a:rPr lang="en-US" sz="2200" dirty="0">
                <a:solidFill>
                  <a:schemeClr val="bg1"/>
                </a:solidFill>
              </a:rPr>
              <a:t> </a:t>
            </a:r>
            <a:r>
              <a:rPr lang="en-US" sz="2200" dirty="0" err="1">
                <a:solidFill>
                  <a:schemeClr val="bg1"/>
                </a:solidFill>
              </a:rPr>
              <a:t>dengan</a:t>
            </a:r>
            <a:r>
              <a:rPr lang="en-US" sz="2200" dirty="0">
                <a:solidFill>
                  <a:schemeClr val="bg1"/>
                </a:solidFill>
              </a:rPr>
              <a:t> </a:t>
            </a:r>
            <a:r>
              <a:rPr lang="en-US" sz="2200" dirty="0" err="1">
                <a:solidFill>
                  <a:schemeClr val="bg1"/>
                </a:solidFill>
              </a:rPr>
              <a:t>dinamika</a:t>
            </a:r>
            <a:r>
              <a:rPr lang="en-US" sz="2200" dirty="0">
                <a:solidFill>
                  <a:schemeClr val="bg1"/>
                </a:solidFill>
              </a:rPr>
              <a:t> </a:t>
            </a:r>
            <a:r>
              <a:rPr lang="en-US" sz="2200" dirty="0" err="1">
                <a:solidFill>
                  <a:schemeClr val="bg1"/>
                </a:solidFill>
              </a:rPr>
              <a:t>dan</a:t>
            </a:r>
            <a:r>
              <a:rPr lang="en-US" sz="2200" dirty="0">
                <a:solidFill>
                  <a:schemeClr val="bg1"/>
                </a:solidFill>
              </a:rPr>
              <a:t> </a:t>
            </a:r>
            <a:r>
              <a:rPr lang="en-US" sz="2200" dirty="0" err="1">
                <a:solidFill>
                  <a:schemeClr val="bg1"/>
                </a:solidFill>
              </a:rPr>
              <a:t>meningkatnya</a:t>
            </a:r>
            <a:r>
              <a:rPr lang="en-US" sz="2200" dirty="0">
                <a:solidFill>
                  <a:schemeClr val="bg1"/>
                </a:solidFill>
              </a:rPr>
              <a:t> </a:t>
            </a:r>
            <a:r>
              <a:rPr lang="en-US" sz="2200" dirty="0" err="1">
                <a:solidFill>
                  <a:schemeClr val="bg1"/>
                </a:solidFill>
              </a:rPr>
              <a:t>kompleksitas</a:t>
            </a:r>
            <a:r>
              <a:rPr lang="en-US" sz="2200" dirty="0">
                <a:solidFill>
                  <a:schemeClr val="bg1"/>
                </a:solidFill>
              </a:rPr>
              <a:t> </a:t>
            </a:r>
            <a:r>
              <a:rPr lang="en-US" sz="2200" dirty="0" err="1">
                <a:solidFill>
                  <a:schemeClr val="bg1"/>
                </a:solidFill>
              </a:rPr>
              <a:t>kependudukan</a:t>
            </a:r>
            <a:r>
              <a:rPr lang="en-US" sz="2200" dirty="0">
                <a:solidFill>
                  <a:schemeClr val="bg1"/>
                </a:solidFill>
              </a:rPr>
              <a:t> </a:t>
            </a:r>
            <a:r>
              <a:rPr lang="en-US" sz="2200" dirty="0" err="1">
                <a:solidFill>
                  <a:schemeClr val="bg1"/>
                </a:solidFill>
              </a:rPr>
              <a:t>perlu</a:t>
            </a:r>
            <a:r>
              <a:rPr lang="en-US" sz="2200" dirty="0">
                <a:solidFill>
                  <a:schemeClr val="bg1"/>
                </a:solidFill>
              </a:rPr>
              <a:t> </a:t>
            </a:r>
            <a:r>
              <a:rPr lang="en-US" sz="2200" dirty="0" err="1">
                <a:solidFill>
                  <a:schemeClr val="bg1"/>
                </a:solidFill>
              </a:rPr>
              <a:t>mendapatkan</a:t>
            </a:r>
            <a:r>
              <a:rPr lang="en-US" sz="2200" dirty="0">
                <a:solidFill>
                  <a:schemeClr val="bg1"/>
                </a:solidFill>
              </a:rPr>
              <a:t> </a:t>
            </a:r>
            <a:r>
              <a:rPr lang="en-US" sz="2200" dirty="0" err="1">
                <a:solidFill>
                  <a:schemeClr val="bg1"/>
                </a:solidFill>
              </a:rPr>
              <a:t>perhatian</a:t>
            </a:r>
            <a:r>
              <a:rPr lang="en-US" sz="2200" dirty="0">
                <a:solidFill>
                  <a:schemeClr val="bg1"/>
                </a:solidFill>
              </a:rPr>
              <a:t> yang </a:t>
            </a:r>
            <a:r>
              <a:rPr lang="en-US" sz="2200" dirty="0" err="1">
                <a:solidFill>
                  <a:schemeClr val="bg1"/>
                </a:solidFill>
              </a:rPr>
              <a:t>serius</a:t>
            </a:r>
            <a:r>
              <a:rPr lang="en-US" sz="2200" dirty="0">
                <a:solidFill>
                  <a:schemeClr val="bg1"/>
                </a:solidFill>
              </a:rPr>
              <a:t> </a:t>
            </a:r>
            <a:r>
              <a:rPr lang="en-US" sz="2200" dirty="0" err="1">
                <a:solidFill>
                  <a:schemeClr val="bg1"/>
                </a:solidFill>
              </a:rPr>
              <a:t>dari</a:t>
            </a:r>
            <a:r>
              <a:rPr lang="en-US" sz="2200" dirty="0">
                <a:solidFill>
                  <a:schemeClr val="bg1"/>
                </a:solidFill>
              </a:rPr>
              <a:t> </a:t>
            </a:r>
            <a:r>
              <a:rPr lang="en-US" sz="2200" dirty="0" err="1">
                <a:solidFill>
                  <a:schemeClr val="bg1"/>
                </a:solidFill>
              </a:rPr>
              <a:t>pemerintah</a:t>
            </a:r>
            <a:r>
              <a:rPr lang="en-US" sz="2200" dirty="0">
                <a:solidFill>
                  <a:schemeClr val="bg1"/>
                </a:solidFill>
              </a:rPr>
              <a:t> </a:t>
            </a:r>
            <a:r>
              <a:rPr lang="en-US" sz="2200" dirty="0" err="1">
                <a:solidFill>
                  <a:schemeClr val="bg1"/>
                </a:solidFill>
              </a:rPr>
              <a:t>dan</a:t>
            </a:r>
            <a:r>
              <a:rPr lang="en-US" sz="2200" dirty="0">
                <a:solidFill>
                  <a:schemeClr val="bg1"/>
                </a:solidFill>
              </a:rPr>
              <a:t> </a:t>
            </a:r>
            <a:r>
              <a:rPr lang="en-US" sz="2200" dirty="0" err="1">
                <a:solidFill>
                  <a:schemeClr val="bg1"/>
                </a:solidFill>
              </a:rPr>
              <a:t>pemangku</a:t>
            </a:r>
            <a:r>
              <a:rPr lang="en-US" sz="2200" dirty="0">
                <a:solidFill>
                  <a:schemeClr val="bg1"/>
                </a:solidFill>
              </a:rPr>
              <a:t> </a:t>
            </a:r>
            <a:r>
              <a:rPr lang="en-US" sz="2200" dirty="0" err="1">
                <a:solidFill>
                  <a:schemeClr val="bg1"/>
                </a:solidFill>
              </a:rPr>
              <a:t>kepentingan</a:t>
            </a:r>
            <a:r>
              <a:rPr lang="en-US" sz="2200" dirty="0">
                <a:solidFill>
                  <a:schemeClr val="bg1"/>
                </a:solidFill>
              </a:rPr>
              <a:t>. </a:t>
            </a:r>
            <a:r>
              <a:rPr lang="en-US" sz="2200" dirty="0" err="1">
                <a:solidFill>
                  <a:schemeClr val="bg1"/>
                </a:solidFill>
              </a:rPr>
              <a:t>Semua</a:t>
            </a:r>
            <a:r>
              <a:rPr lang="en-US" sz="2200" dirty="0">
                <a:solidFill>
                  <a:schemeClr val="bg1"/>
                </a:solidFill>
              </a:rPr>
              <a:t> </a:t>
            </a:r>
            <a:r>
              <a:rPr lang="en-US" sz="2200" dirty="0" err="1">
                <a:solidFill>
                  <a:schemeClr val="bg1"/>
                </a:solidFill>
              </a:rPr>
              <a:t>itu</a:t>
            </a:r>
            <a:r>
              <a:rPr lang="en-US" sz="2200" dirty="0">
                <a:solidFill>
                  <a:schemeClr val="bg1"/>
                </a:solidFill>
              </a:rPr>
              <a:t> </a:t>
            </a:r>
            <a:r>
              <a:rPr lang="en-US" sz="2200" dirty="0" err="1">
                <a:solidFill>
                  <a:schemeClr val="bg1"/>
                </a:solidFill>
              </a:rPr>
              <a:t>selain</a:t>
            </a:r>
            <a:r>
              <a:rPr lang="en-US" sz="2200" dirty="0">
                <a:solidFill>
                  <a:schemeClr val="bg1"/>
                </a:solidFill>
              </a:rPr>
              <a:t> </a:t>
            </a:r>
            <a:r>
              <a:rPr lang="en-US" sz="2200" dirty="0" err="1">
                <a:solidFill>
                  <a:schemeClr val="bg1"/>
                </a:solidFill>
              </a:rPr>
              <a:t>disebabkan</a:t>
            </a:r>
            <a:r>
              <a:rPr lang="en-US" sz="2200" dirty="0">
                <a:solidFill>
                  <a:schemeClr val="bg1"/>
                </a:solidFill>
              </a:rPr>
              <a:t> </a:t>
            </a:r>
            <a:r>
              <a:rPr lang="en-US" sz="2200" dirty="0" err="1">
                <a:solidFill>
                  <a:schemeClr val="bg1"/>
                </a:solidFill>
              </a:rPr>
              <a:t>oleh</a:t>
            </a:r>
            <a:r>
              <a:rPr lang="en-US" sz="2200" dirty="0">
                <a:solidFill>
                  <a:schemeClr val="bg1"/>
                </a:solidFill>
              </a:rPr>
              <a:t> </a:t>
            </a:r>
            <a:r>
              <a:rPr lang="en-US" sz="2200" dirty="0" err="1">
                <a:solidFill>
                  <a:schemeClr val="bg1"/>
                </a:solidFill>
              </a:rPr>
              <a:t>banyaknya</a:t>
            </a:r>
            <a:r>
              <a:rPr lang="en-US" sz="2200" dirty="0">
                <a:solidFill>
                  <a:schemeClr val="bg1"/>
                </a:solidFill>
              </a:rPr>
              <a:t> </a:t>
            </a:r>
            <a:r>
              <a:rPr lang="en-US" sz="2200" dirty="0" err="1">
                <a:solidFill>
                  <a:schemeClr val="bg1"/>
                </a:solidFill>
              </a:rPr>
              <a:t>faktor</a:t>
            </a:r>
            <a:r>
              <a:rPr lang="en-US" sz="2200" dirty="0">
                <a:solidFill>
                  <a:schemeClr val="bg1"/>
                </a:solidFill>
              </a:rPr>
              <a:t> yang </a:t>
            </a:r>
            <a:r>
              <a:rPr lang="en-US" sz="2200" dirty="0" err="1">
                <a:solidFill>
                  <a:schemeClr val="bg1"/>
                </a:solidFill>
              </a:rPr>
              <a:t>kompleks</a:t>
            </a:r>
            <a:r>
              <a:rPr lang="en-US" sz="2200" dirty="0">
                <a:solidFill>
                  <a:schemeClr val="bg1"/>
                </a:solidFill>
              </a:rPr>
              <a:t>, </a:t>
            </a:r>
            <a:r>
              <a:rPr lang="en-US" sz="2200" dirty="0" err="1">
                <a:solidFill>
                  <a:schemeClr val="bg1"/>
                </a:solidFill>
              </a:rPr>
              <a:t>juga</a:t>
            </a:r>
            <a:r>
              <a:rPr lang="en-US" sz="2200" dirty="0">
                <a:solidFill>
                  <a:schemeClr val="bg1"/>
                </a:solidFill>
              </a:rPr>
              <a:t> </a:t>
            </a:r>
            <a:r>
              <a:rPr lang="en-US" sz="2200" dirty="0" err="1">
                <a:solidFill>
                  <a:schemeClr val="bg1"/>
                </a:solidFill>
              </a:rPr>
              <a:t>mendorong</a:t>
            </a:r>
            <a:r>
              <a:rPr lang="en-US" sz="2200" dirty="0">
                <a:solidFill>
                  <a:schemeClr val="bg1"/>
                </a:solidFill>
              </a:rPr>
              <a:t> </a:t>
            </a:r>
            <a:r>
              <a:rPr lang="en-US" sz="2200" dirty="0" err="1">
                <a:solidFill>
                  <a:schemeClr val="bg1"/>
                </a:solidFill>
              </a:rPr>
              <a:t>terjadinya</a:t>
            </a:r>
            <a:r>
              <a:rPr lang="en-US" sz="2200" dirty="0">
                <a:solidFill>
                  <a:schemeClr val="bg1"/>
                </a:solidFill>
              </a:rPr>
              <a:t> </a:t>
            </a:r>
            <a:r>
              <a:rPr lang="en-US" sz="2200" dirty="0" err="1">
                <a:solidFill>
                  <a:schemeClr val="bg1"/>
                </a:solidFill>
              </a:rPr>
              <a:t>berbagai</a:t>
            </a:r>
            <a:r>
              <a:rPr lang="en-US" sz="2200" dirty="0">
                <a:solidFill>
                  <a:schemeClr val="bg1"/>
                </a:solidFill>
              </a:rPr>
              <a:t> </a:t>
            </a:r>
            <a:r>
              <a:rPr lang="en-US" sz="2200" dirty="0" err="1">
                <a:solidFill>
                  <a:schemeClr val="bg1"/>
                </a:solidFill>
              </a:rPr>
              <a:t>persoalan</a:t>
            </a:r>
            <a:r>
              <a:rPr lang="en-US" sz="2200" dirty="0">
                <a:solidFill>
                  <a:schemeClr val="bg1"/>
                </a:solidFill>
              </a:rPr>
              <a:t> yang </a:t>
            </a:r>
            <a:r>
              <a:rPr lang="en-US" sz="2200" dirty="0" err="1">
                <a:solidFill>
                  <a:schemeClr val="bg1"/>
                </a:solidFill>
              </a:rPr>
              <a:t>kompleks</a:t>
            </a:r>
            <a:r>
              <a:rPr lang="en-US" sz="2200" dirty="0">
                <a:solidFill>
                  <a:schemeClr val="bg1"/>
                </a:solidFill>
              </a:rPr>
              <a:t> </a:t>
            </a:r>
            <a:r>
              <a:rPr lang="en-US" sz="2200" dirty="0" err="1">
                <a:solidFill>
                  <a:schemeClr val="bg1"/>
                </a:solidFill>
              </a:rPr>
              <a:t>pula,seperti</a:t>
            </a:r>
            <a:r>
              <a:rPr lang="en-US" sz="2200" dirty="0">
                <a:solidFill>
                  <a:schemeClr val="bg1"/>
                </a:solidFill>
              </a:rPr>
              <a:t> </a:t>
            </a:r>
            <a:r>
              <a:rPr lang="en-US" sz="2200" dirty="0" err="1">
                <a:solidFill>
                  <a:schemeClr val="bg1"/>
                </a:solidFill>
              </a:rPr>
              <a:t>kepadatan</a:t>
            </a:r>
            <a:r>
              <a:rPr lang="en-US" sz="2200" dirty="0">
                <a:solidFill>
                  <a:schemeClr val="bg1"/>
                </a:solidFill>
              </a:rPr>
              <a:t> </a:t>
            </a:r>
            <a:r>
              <a:rPr lang="en-US" sz="2200" dirty="0" err="1">
                <a:solidFill>
                  <a:schemeClr val="bg1"/>
                </a:solidFill>
              </a:rPr>
              <a:t>penduduk</a:t>
            </a:r>
            <a:r>
              <a:rPr lang="en-US" sz="2200" dirty="0">
                <a:solidFill>
                  <a:schemeClr val="bg1"/>
                </a:solidFill>
              </a:rPr>
              <a:t>, </a:t>
            </a:r>
            <a:r>
              <a:rPr lang="en-US" sz="2200" dirty="0" err="1">
                <a:solidFill>
                  <a:schemeClr val="bg1"/>
                </a:solidFill>
              </a:rPr>
              <a:t>ket</a:t>
            </a:r>
            <a:r>
              <a:rPr lang="id-ID" sz="2200" dirty="0">
                <a:solidFill>
                  <a:schemeClr val="bg1"/>
                </a:solidFill>
              </a:rPr>
              <a:t>e</a:t>
            </a:r>
            <a:r>
              <a:rPr lang="en-US" sz="2200" dirty="0" err="1">
                <a:solidFill>
                  <a:schemeClr val="bg1"/>
                </a:solidFill>
              </a:rPr>
              <a:t>rbatasan</a:t>
            </a:r>
            <a:r>
              <a:rPr lang="en-US" sz="2200" dirty="0">
                <a:solidFill>
                  <a:schemeClr val="bg1"/>
                </a:solidFill>
              </a:rPr>
              <a:t> </a:t>
            </a:r>
            <a:r>
              <a:rPr lang="en-US" sz="2200" dirty="0" err="1">
                <a:solidFill>
                  <a:schemeClr val="bg1"/>
                </a:solidFill>
              </a:rPr>
              <a:t>kesempata</a:t>
            </a:r>
            <a:r>
              <a:rPr lang="id-ID" sz="2200" dirty="0">
                <a:solidFill>
                  <a:schemeClr val="bg1"/>
                </a:solidFill>
              </a:rPr>
              <a:t>n</a:t>
            </a:r>
            <a:r>
              <a:rPr lang="en-US" sz="2200" dirty="0">
                <a:solidFill>
                  <a:schemeClr val="bg1"/>
                </a:solidFill>
              </a:rPr>
              <a:t> </a:t>
            </a:r>
            <a:r>
              <a:rPr lang="en-US" sz="2200" dirty="0" err="1">
                <a:solidFill>
                  <a:schemeClr val="bg1"/>
                </a:solidFill>
              </a:rPr>
              <a:t>kerja</a:t>
            </a:r>
            <a:r>
              <a:rPr lang="en-US" sz="2200" dirty="0">
                <a:solidFill>
                  <a:schemeClr val="bg1"/>
                </a:solidFill>
              </a:rPr>
              <a:t>, </a:t>
            </a:r>
            <a:r>
              <a:rPr lang="en-US" sz="2200" dirty="0" err="1">
                <a:solidFill>
                  <a:schemeClr val="bg1"/>
                </a:solidFill>
              </a:rPr>
              <a:t>degradasi</a:t>
            </a:r>
            <a:r>
              <a:rPr lang="en-US" sz="2200" dirty="0">
                <a:solidFill>
                  <a:schemeClr val="bg1"/>
                </a:solidFill>
              </a:rPr>
              <a:t> </a:t>
            </a:r>
            <a:r>
              <a:rPr lang="en-US" sz="2200" dirty="0" err="1">
                <a:solidFill>
                  <a:schemeClr val="bg1"/>
                </a:solidFill>
              </a:rPr>
              <a:t>kualitas</a:t>
            </a:r>
            <a:r>
              <a:rPr lang="en-US" sz="2200" dirty="0">
                <a:solidFill>
                  <a:schemeClr val="bg1"/>
                </a:solidFill>
              </a:rPr>
              <a:t> </a:t>
            </a:r>
            <a:r>
              <a:rPr lang="en-US" sz="2200" dirty="0" err="1">
                <a:solidFill>
                  <a:schemeClr val="bg1"/>
                </a:solidFill>
              </a:rPr>
              <a:t>lingkungan</a:t>
            </a:r>
            <a:r>
              <a:rPr lang="en-US" sz="2200" dirty="0">
                <a:solidFill>
                  <a:schemeClr val="bg1"/>
                </a:solidFill>
              </a:rPr>
              <a:t>, </a:t>
            </a:r>
            <a:r>
              <a:rPr lang="en-US" sz="2200" dirty="0" err="1">
                <a:solidFill>
                  <a:schemeClr val="bg1"/>
                </a:solidFill>
              </a:rPr>
              <a:t>merosotnya</a:t>
            </a:r>
            <a:r>
              <a:rPr lang="en-US" sz="2200" dirty="0">
                <a:solidFill>
                  <a:schemeClr val="bg1"/>
                </a:solidFill>
              </a:rPr>
              <a:t> </a:t>
            </a:r>
            <a:r>
              <a:rPr lang="en-US" sz="2200" dirty="0" err="1">
                <a:solidFill>
                  <a:schemeClr val="bg1"/>
                </a:solidFill>
              </a:rPr>
              <a:t>kesejahteraan</a:t>
            </a:r>
            <a:r>
              <a:rPr lang="en-US" sz="2200" dirty="0">
                <a:solidFill>
                  <a:schemeClr val="bg1"/>
                </a:solidFill>
              </a:rPr>
              <a:t> social </a:t>
            </a:r>
            <a:r>
              <a:rPr lang="en-US" sz="2200" dirty="0" err="1">
                <a:solidFill>
                  <a:schemeClr val="bg1"/>
                </a:solidFill>
              </a:rPr>
              <a:t>dan</a:t>
            </a:r>
            <a:r>
              <a:rPr lang="en-US" sz="2200" dirty="0">
                <a:solidFill>
                  <a:schemeClr val="bg1"/>
                </a:solidFill>
              </a:rPr>
              <a:t> </a:t>
            </a:r>
            <a:r>
              <a:rPr lang="en-US" sz="2200" dirty="0" err="1">
                <a:solidFill>
                  <a:schemeClr val="bg1"/>
                </a:solidFill>
              </a:rPr>
              <a:t>sebagainya</a:t>
            </a:r>
            <a:r>
              <a:rPr lang="en-US" sz="2200" dirty="0">
                <a:solidFill>
                  <a:schemeClr val="bg1"/>
                </a:solidFill>
              </a:rPr>
              <a:t>.</a:t>
            </a:r>
            <a:endParaRPr lang="id-ID" sz="2200" dirty="0">
              <a:solidFill>
                <a:schemeClr val="bg1"/>
              </a:solidFill>
            </a:endParaRPr>
          </a:p>
        </p:txBody>
      </p:sp>
      <p:sp>
        <p:nvSpPr>
          <p:cNvPr id="14" name="TextBox 13"/>
          <p:cNvSpPr txBox="1"/>
          <p:nvPr/>
        </p:nvSpPr>
        <p:spPr>
          <a:xfrm>
            <a:off x="384508" y="6124103"/>
            <a:ext cx="5554598" cy="353943"/>
          </a:xfrm>
          <a:prstGeom prst="rect">
            <a:avLst/>
          </a:prstGeom>
          <a:noFill/>
        </p:spPr>
        <p:txBody>
          <a:bodyPr wrap="none" rtlCol="0">
            <a:spAutoFit/>
          </a:bodyPr>
          <a:lstStyle/>
          <a:p>
            <a:r>
              <a:rPr lang="id-ID" i="1" dirty="0">
                <a:ln w="18415" cmpd="sng">
                  <a:solidFill>
                    <a:srgbClr val="FFFFFF"/>
                  </a:solidFill>
                  <a:prstDash val="solid"/>
                </a:ln>
                <a:solidFill>
                  <a:srgbClr val="FFFFFF"/>
                </a:solidFill>
                <a:effectLst>
                  <a:outerShdw blurRad="63500" dir="3600000" algn="tl" rotWithShape="0">
                    <a:srgbClr val="000000">
                      <a:alpha val="70000"/>
                    </a:srgbClr>
                  </a:outerShdw>
                </a:effectLst>
              </a:rPr>
              <a:t>Wisata Pulo Dua Kecamatan Balantak Utara Kab. Banggai</a:t>
            </a:r>
          </a:p>
        </p:txBody>
      </p:sp>
      <p:sp>
        <p:nvSpPr>
          <p:cNvPr id="12" name="TextBox 11"/>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5" name="Straight Connector 14"/>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4</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0288" y="620689"/>
            <a:ext cx="8660413" cy="5071420"/>
          </a:xfrm>
        </p:spPr>
        <p:txBody>
          <a:bodyPr>
            <a:normAutofit/>
          </a:bodyPr>
          <a:lstStyle/>
          <a:p>
            <a:pPr algn="just">
              <a:buNone/>
            </a:pPr>
            <a:r>
              <a:rPr lang="id-ID" sz="1700" dirty="0"/>
              <a:t>	</a:t>
            </a:r>
            <a:r>
              <a:rPr lang="en-US" sz="1700" dirty="0" err="1"/>
              <a:t>Oleh</a:t>
            </a:r>
            <a:r>
              <a:rPr lang="en-US" sz="1700" dirty="0"/>
              <a:t> </a:t>
            </a:r>
            <a:r>
              <a:rPr lang="en-US" sz="1700" dirty="0" err="1"/>
              <a:t>karena</a:t>
            </a:r>
            <a:r>
              <a:rPr lang="en-US" sz="1700" dirty="0"/>
              <a:t> </a:t>
            </a:r>
            <a:r>
              <a:rPr lang="en-US" sz="1700" dirty="0" err="1"/>
              <a:t>itu</a:t>
            </a:r>
            <a:r>
              <a:rPr lang="en-US" sz="1700" dirty="0"/>
              <a:t> </a:t>
            </a:r>
            <a:r>
              <a:rPr lang="en-US" sz="1700" dirty="0" err="1"/>
              <a:t>keb</a:t>
            </a:r>
            <a:r>
              <a:rPr lang="id-ID" sz="1700" dirty="0"/>
              <a:t>i</a:t>
            </a:r>
            <a:r>
              <a:rPr lang="en-US" sz="1700" dirty="0" err="1"/>
              <a:t>jakan</a:t>
            </a:r>
            <a:r>
              <a:rPr lang="en-US" sz="1700" dirty="0"/>
              <a:t> </a:t>
            </a:r>
            <a:r>
              <a:rPr lang="en-US" sz="1700" dirty="0" err="1"/>
              <a:t>pembangunan</a:t>
            </a:r>
            <a:r>
              <a:rPr lang="en-US" sz="1700" dirty="0"/>
              <a:t> </a:t>
            </a:r>
            <a:r>
              <a:rPr lang="en-US" sz="1700" dirty="0" err="1"/>
              <a:t>dan</a:t>
            </a:r>
            <a:r>
              <a:rPr lang="en-US" sz="1700" dirty="0"/>
              <a:t> </a:t>
            </a:r>
            <a:r>
              <a:rPr lang="en-US" sz="1700" dirty="0" err="1"/>
              <a:t>kependudukan</a:t>
            </a:r>
            <a:r>
              <a:rPr lang="en-US" sz="1700" dirty="0"/>
              <a:t> yang integrative </a:t>
            </a:r>
            <a:r>
              <a:rPr lang="en-US" sz="1700" dirty="0" err="1"/>
              <a:t>untuk</a:t>
            </a:r>
            <a:r>
              <a:rPr lang="en-US" sz="1700" dirty="0"/>
              <a:t> </a:t>
            </a:r>
            <a:r>
              <a:rPr lang="en-US" sz="1700" dirty="0" err="1"/>
              <a:t>mengendalikan</a:t>
            </a:r>
            <a:r>
              <a:rPr lang="en-US" sz="1700" dirty="0"/>
              <a:t> </a:t>
            </a:r>
            <a:r>
              <a:rPr lang="en-US" sz="1700" dirty="0" err="1"/>
              <a:t>kuantitas</a:t>
            </a:r>
            <a:r>
              <a:rPr lang="en-US" sz="1700" dirty="0"/>
              <a:t> </a:t>
            </a:r>
            <a:r>
              <a:rPr lang="en-US" sz="1700" dirty="0" err="1"/>
              <a:t>dan</a:t>
            </a:r>
            <a:r>
              <a:rPr lang="en-US" sz="1700" dirty="0"/>
              <a:t> </a:t>
            </a:r>
            <a:r>
              <a:rPr lang="en-US" sz="1700" dirty="0" err="1"/>
              <a:t>persebaran</a:t>
            </a:r>
            <a:r>
              <a:rPr lang="en-US" sz="1700" dirty="0"/>
              <a:t> </a:t>
            </a:r>
            <a:r>
              <a:rPr lang="en-US" sz="1700" dirty="0" err="1"/>
              <a:t>serta</a:t>
            </a:r>
            <a:r>
              <a:rPr lang="en-US" sz="1700" dirty="0"/>
              <a:t> </a:t>
            </a:r>
            <a:r>
              <a:rPr lang="en-US" sz="1700" dirty="0" err="1"/>
              <a:t>memperbaiki</a:t>
            </a:r>
            <a:r>
              <a:rPr lang="en-US" sz="1700" dirty="0"/>
              <a:t> </a:t>
            </a:r>
            <a:r>
              <a:rPr lang="en-US" sz="1700" dirty="0" err="1"/>
              <a:t>kualitas</a:t>
            </a:r>
            <a:r>
              <a:rPr lang="en-US" sz="1700" dirty="0"/>
              <a:t> </a:t>
            </a:r>
            <a:r>
              <a:rPr lang="en-US" sz="1700" dirty="0" err="1"/>
              <a:t>penduduk</a:t>
            </a:r>
            <a:r>
              <a:rPr lang="en-US" sz="1700" dirty="0"/>
              <a:t>, </a:t>
            </a:r>
            <a:r>
              <a:rPr lang="en-US" sz="1700" dirty="0" err="1"/>
              <a:t>baik</a:t>
            </a:r>
            <a:r>
              <a:rPr lang="en-US" sz="1700" dirty="0"/>
              <a:t> </a:t>
            </a:r>
            <a:r>
              <a:rPr lang="en-US" sz="1700" dirty="0" err="1"/>
              <a:t>aspek</a:t>
            </a:r>
            <a:r>
              <a:rPr lang="en-US" sz="1700" dirty="0"/>
              <a:t> </a:t>
            </a:r>
            <a:r>
              <a:rPr lang="en-US" sz="1700" dirty="0" err="1"/>
              <a:t>kesehatan</a:t>
            </a:r>
            <a:r>
              <a:rPr lang="en-US" sz="1700" dirty="0"/>
              <a:t>, </a:t>
            </a:r>
            <a:r>
              <a:rPr lang="en-US" sz="1700" dirty="0" err="1"/>
              <a:t>pendidikan</a:t>
            </a:r>
            <a:r>
              <a:rPr lang="en-US" sz="1700" dirty="0"/>
              <a:t> </a:t>
            </a:r>
            <a:r>
              <a:rPr lang="en-US" sz="1700" dirty="0" err="1"/>
              <a:t>dan</a:t>
            </a:r>
            <a:r>
              <a:rPr lang="en-US" sz="1700" dirty="0"/>
              <a:t> </a:t>
            </a:r>
            <a:r>
              <a:rPr lang="en-US" sz="1700" dirty="0" err="1"/>
              <a:t>perekonomiannya</a:t>
            </a:r>
            <a:r>
              <a:rPr lang="en-US" sz="1700" dirty="0"/>
              <a:t>.</a:t>
            </a:r>
            <a:endParaRPr lang="id-ID" sz="1700" dirty="0"/>
          </a:p>
          <a:p>
            <a:pPr algn="just">
              <a:buNone/>
            </a:pPr>
            <a:r>
              <a:rPr lang="id-ID" sz="1700" dirty="0"/>
              <a:t>	</a:t>
            </a:r>
            <a:r>
              <a:rPr lang="en-US" sz="1700" dirty="0" err="1"/>
              <a:t>Perubahan</a:t>
            </a:r>
            <a:r>
              <a:rPr lang="en-US" sz="1700" dirty="0"/>
              <a:t> </a:t>
            </a:r>
            <a:r>
              <a:rPr lang="en-US" sz="1700" dirty="0" err="1"/>
              <a:t>jumlah</a:t>
            </a:r>
            <a:r>
              <a:rPr lang="en-US" sz="1700" dirty="0"/>
              <a:t> </a:t>
            </a:r>
            <a:r>
              <a:rPr lang="en-US" sz="1700" dirty="0" err="1"/>
              <a:t>penduduk</a:t>
            </a:r>
            <a:r>
              <a:rPr lang="en-US" sz="1700" dirty="0"/>
              <a:t> </a:t>
            </a:r>
            <a:r>
              <a:rPr lang="en-US" sz="1700" dirty="0" err="1"/>
              <a:t>erat</a:t>
            </a:r>
            <a:r>
              <a:rPr lang="en-US" sz="1700" dirty="0"/>
              <a:t> </a:t>
            </a:r>
            <a:r>
              <a:rPr lang="en-US" sz="1700" dirty="0" err="1"/>
              <a:t>berkaitan</a:t>
            </a:r>
            <a:r>
              <a:rPr lang="en-US" sz="1700" dirty="0"/>
              <a:t> </a:t>
            </a:r>
            <a:r>
              <a:rPr lang="en-US" sz="1700" dirty="0" err="1"/>
              <a:t>dengan</a:t>
            </a:r>
            <a:r>
              <a:rPr lang="en-US" sz="1700" dirty="0"/>
              <a:t> </a:t>
            </a:r>
            <a:r>
              <a:rPr lang="en-US" sz="1700" dirty="0" err="1"/>
              <a:t>proses</a:t>
            </a:r>
            <a:r>
              <a:rPr lang="en-US" sz="1700" dirty="0"/>
              <a:t> </a:t>
            </a:r>
            <a:r>
              <a:rPr lang="en-US" sz="1700" dirty="0" err="1"/>
              <a:t>demografi</a:t>
            </a:r>
            <a:r>
              <a:rPr lang="en-US" sz="1700" dirty="0"/>
              <a:t> yang </a:t>
            </a:r>
            <a:r>
              <a:rPr lang="en-US" sz="1700" dirty="0" err="1"/>
              <a:t>menyangkut</a:t>
            </a:r>
            <a:r>
              <a:rPr lang="en-US" sz="1700" dirty="0"/>
              <a:t> </a:t>
            </a:r>
            <a:r>
              <a:rPr lang="en-US" sz="1700" dirty="0" err="1"/>
              <a:t>kelahiran,kematian</a:t>
            </a:r>
            <a:r>
              <a:rPr lang="en-US" sz="1700" dirty="0"/>
              <a:t> </a:t>
            </a:r>
            <a:r>
              <a:rPr lang="en-US" sz="1700" dirty="0" err="1"/>
              <a:t>dan</a:t>
            </a:r>
            <a:r>
              <a:rPr lang="en-US" sz="1700" dirty="0"/>
              <a:t> </a:t>
            </a:r>
            <a:r>
              <a:rPr lang="en-US" sz="1700" dirty="0" err="1"/>
              <a:t>migrasi</a:t>
            </a:r>
            <a:r>
              <a:rPr lang="en-US" sz="1700" dirty="0"/>
              <a:t>. </a:t>
            </a:r>
            <a:r>
              <a:rPr lang="en-US" sz="1700" dirty="0" err="1"/>
              <a:t>Ketiga</a:t>
            </a:r>
            <a:r>
              <a:rPr lang="en-US" sz="1700" dirty="0"/>
              <a:t> </a:t>
            </a:r>
            <a:r>
              <a:rPr lang="en-US" sz="1700" dirty="0" err="1"/>
              <a:t>faktor</a:t>
            </a:r>
            <a:r>
              <a:rPr lang="en-US" sz="1700" dirty="0"/>
              <a:t> </a:t>
            </a:r>
            <a:r>
              <a:rPr lang="en-US" sz="1700" dirty="0" err="1"/>
              <a:t>ini</a:t>
            </a:r>
            <a:r>
              <a:rPr lang="en-US" sz="1700" dirty="0"/>
              <a:t> </a:t>
            </a:r>
            <a:r>
              <a:rPr lang="en-US" sz="1700" dirty="0" err="1"/>
              <a:t>sangat</a:t>
            </a:r>
            <a:r>
              <a:rPr lang="en-US" sz="1700" dirty="0"/>
              <a:t> </a:t>
            </a:r>
            <a:r>
              <a:rPr lang="en-US" sz="1700" dirty="0" err="1"/>
              <a:t>berpengaruh</a:t>
            </a:r>
            <a:r>
              <a:rPr lang="en-US" sz="1700" dirty="0"/>
              <a:t> </a:t>
            </a:r>
            <a:r>
              <a:rPr lang="en-US" sz="1700" dirty="0" err="1"/>
              <a:t>pada</a:t>
            </a:r>
            <a:r>
              <a:rPr lang="en-US" sz="1700" dirty="0"/>
              <a:t> </a:t>
            </a:r>
            <a:r>
              <a:rPr lang="en-US" sz="1700" dirty="0" err="1"/>
              <a:t>perubahan</a:t>
            </a:r>
            <a:r>
              <a:rPr lang="en-US" sz="1700" dirty="0"/>
              <a:t> </a:t>
            </a:r>
            <a:r>
              <a:rPr lang="en-US" sz="1700" dirty="0" err="1"/>
              <a:t>penduduk</a:t>
            </a:r>
            <a:r>
              <a:rPr lang="en-US" sz="1700" dirty="0"/>
              <a:t>. </a:t>
            </a:r>
            <a:r>
              <a:rPr lang="en-US" sz="1700" dirty="0" err="1"/>
              <a:t>Perubahan</a:t>
            </a:r>
            <a:r>
              <a:rPr lang="en-US" sz="1700" dirty="0"/>
              <a:t> </a:t>
            </a:r>
            <a:r>
              <a:rPr lang="en-US" sz="1700" dirty="0" err="1"/>
              <a:t>dan</a:t>
            </a:r>
            <a:r>
              <a:rPr lang="en-US" sz="1700" dirty="0"/>
              <a:t> </a:t>
            </a:r>
            <a:r>
              <a:rPr lang="en-US" sz="1700" dirty="0" err="1"/>
              <a:t>pertumbuhan</a:t>
            </a:r>
            <a:r>
              <a:rPr lang="en-US" sz="1700" dirty="0"/>
              <a:t> </a:t>
            </a:r>
            <a:r>
              <a:rPr lang="en-US" sz="1700" dirty="0" err="1"/>
              <a:t>penduduk</a:t>
            </a:r>
            <a:r>
              <a:rPr lang="en-US" sz="1700" dirty="0"/>
              <a:t> </a:t>
            </a:r>
            <a:r>
              <a:rPr lang="en-US" sz="1700" dirty="0" err="1"/>
              <a:t>merupakan</a:t>
            </a:r>
            <a:r>
              <a:rPr lang="en-US" sz="1700" dirty="0"/>
              <a:t> </a:t>
            </a:r>
            <a:r>
              <a:rPr lang="en-US" sz="1700" dirty="0" err="1"/>
              <a:t>keseimbangan</a:t>
            </a:r>
            <a:r>
              <a:rPr lang="en-US" sz="1700" dirty="0"/>
              <a:t> yang </a:t>
            </a:r>
            <a:r>
              <a:rPr lang="en-US" sz="1700" dirty="0" err="1"/>
              <a:t>dinamis</a:t>
            </a:r>
            <a:r>
              <a:rPr lang="en-US" sz="1700" dirty="0"/>
              <a:t> </a:t>
            </a:r>
            <a:r>
              <a:rPr lang="en-US" sz="1700" dirty="0" err="1"/>
              <a:t>antara</a:t>
            </a:r>
            <a:r>
              <a:rPr lang="en-US" sz="1700" dirty="0"/>
              <a:t> </a:t>
            </a:r>
            <a:r>
              <a:rPr lang="en-US" sz="1700" dirty="0" err="1"/>
              <a:t>kekuatan</a:t>
            </a:r>
            <a:r>
              <a:rPr lang="en-US" sz="1700" dirty="0"/>
              <a:t>- </a:t>
            </a:r>
            <a:r>
              <a:rPr lang="en-US" sz="1700" dirty="0" err="1"/>
              <a:t>kekuatan</a:t>
            </a:r>
            <a:r>
              <a:rPr lang="en-US" sz="1700" dirty="0"/>
              <a:t> yang </a:t>
            </a:r>
            <a:r>
              <a:rPr lang="en-US" sz="1700" dirty="0" err="1"/>
              <a:t>menambah</a:t>
            </a:r>
            <a:r>
              <a:rPr lang="en-US" sz="1700" dirty="0"/>
              <a:t> </a:t>
            </a:r>
            <a:r>
              <a:rPr lang="en-US" sz="1700" dirty="0" err="1"/>
              <a:t>dan</a:t>
            </a:r>
            <a:r>
              <a:rPr lang="en-US" sz="1700" dirty="0"/>
              <a:t> </a:t>
            </a:r>
            <a:r>
              <a:rPr lang="en-US" sz="1700" dirty="0" err="1"/>
              <a:t>kekuatan-kekuatan</a:t>
            </a:r>
            <a:r>
              <a:rPr lang="en-US" sz="1700" dirty="0"/>
              <a:t> yang </a:t>
            </a:r>
            <a:r>
              <a:rPr lang="en-US" sz="1700" dirty="0" err="1"/>
              <a:t>mengurangi</a:t>
            </a:r>
            <a:r>
              <a:rPr lang="en-US" sz="1700" dirty="0"/>
              <a:t> </a:t>
            </a:r>
            <a:r>
              <a:rPr lang="en-US" sz="1700" dirty="0" err="1"/>
              <a:t>jumlah</a:t>
            </a:r>
            <a:r>
              <a:rPr lang="en-US" sz="1700" dirty="0"/>
              <a:t> </a:t>
            </a:r>
            <a:r>
              <a:rPr lang="en-US" sz="1700" dirty="0" err="1"/>
              <a:t>penduduk</a:t>
            </a:r>
            <a:r>
              <a:rPr lang="en-US" sz="1700" dirty="0"/>
              <a:t>. </a:t>
            </a:r>
            <a:r>
              <a:rPr lang="en-US" sz="1700" dirty="0" err="1"/>
              <a:t>Secara</a:t>
            </a:r>
            <a:r>
              <a:rPr lang="en-US" sz="1700" dirty="0"/>
              <a:t> </a:t>
            </a:r>
            <a:r>
              <a:rPr lang="en-US" sz="1700" dirty="0" err="1"/>
              <a:t>terus</a:t>
            </a:r>
            <a:r>
              <a:rPr lang="en-US" sz="1700" dirty="0"/>
              <a:t> </a:t>
            </a:r>
            <a:r>
              <a:rPr lang="en-US" sz="1700" dirty="0" err="1"/>
              <a:t>menerus</a:t>
            </a:r>
            <a:r>
              <a:rPr lang="en-US" sz="1700" dirty="0"/>
              <a:t> </a:t>
            </a:r>
            <a:r>
              <a:rPr lang="en-US" sz="1700" dirty="0" err="1"/>
              <a:t>penduduk</a:t>
            </a:r>
            <a:r>
              <a:rPr lang="en-US" sz="1700" dirty="0"/>
              <a:t> </a:t>
            </a:r>
            <a:r>
              <a:rPr lang="en-US" sz="1700" dirty="0" err="1"/>
              <a:t>dipengaruhi</a:t>
            </a:r>
            <a:r>
              <a:rPr lang="en-US" sz="1700" dirty="0"/>
              <a:t> </a:t>
            </a:r>
            <a:r>
              <a:rPr lang="en-US" sz="1700" dirty="0" err="1"/>
              <a:t>oleh</a:t>
            </a:r>
            <a:r>
              <a:rPr lang="en-US" sz="1700" dirty="0"/>
              <a:t> </a:t>
            </a:r>
            <a:r>
              <a:rPr lang="en-US" sz="1700" dirty="0" err="1"/>
              <a:t>jumlah</a:t>
            </a:r>
            <a:r>
              <a:rPr lang="en-US" sz="1700" dirty="0"/>
              <a:t> </a:t>
            </a:r>
            <a:r>
              <a:rPr lang="en-US" sz="1700" dirty="0" err="1"/>
              <a:t>bayi</a:t>
            </a:r>
            <a:r>
              <a:rPr lang="en-US" sz="1700" dirty="0"/>
              <a:t> yang </a:t>
            </a:r>
            <a:r>
              <a:rPr lang="en-US" sz="1700" dirty="0" err="1"/>
              <a:t>lahir</a:t>
            </a:r>
            <a:r>
              <a:rPr lang="en-US" sz="1700" dirty="0"/>
              <a:t> ( </a:t>
            </a:r>
            <a:r>
              <a:rPr lang="en-US" sz="1700" dirty="0" err="1"/>
              <a:t>menambah</a:t>
            </a:r>
            <a:r>
              <a:rPr lang="en-US" sz="1700" dirty="0"/>
              <a:t> </a:t>
            </a:r>
            <a:r>
              <a:rPr lang="en-US" sz="1700" dirty="0" err="1"/>
              <a:t>jumlah</a:t>
            </a:r>
            <a:r>
              <a:rPr lang="en-US" sz="1700" dirty="0"/>
              <a:t> </a:t>
            </a:r>
            <a:r>
              <a:rPr lang="en-US" sz="1700" dirty="0" err="1"/>
              <a:t>penduduk</a:t>
            </a:r>
            <a:r>
              <a:rPr lang="en-US" sz="1700" dirty="0"/>
              <a:t>), </a:t>
            </a:r>
            <a:r>
              <a:rPr lang="en-US" sz="1700" dirty="0" err="1"/>
              <a:t>tetapi</a:t>
            </a:r>
            <a:r>
              <a:rPr lang="en-US" sz="1700" dirty="0"/>
              <a:t> </a:t>
            </a:r>
            <a:r>
              <a:rPr lang="en-US" sz="1700" dirty="0" err="1"/>
              <a:t>secara</a:t>
            </a:r>
            <a:r>
              <a:rPr lang="en-US" sz="1700" dirty="0"/>
              <a:t> </a:t>
            </a:r>
            <a:r>
              <a:rPr lang="en-US" sz="1700" dirty="0" err="1"/>
              <a:t>bersamaan</a:t>
            </a:r>
            <a:r>
              <a:rPr lang="en-US" sz="1700" dirty="0"/>
              <a:t> pula </a:t>
            </a:r>
            <a:r>
              <a:rPr lang="en-US" sz="1700" dirty="0" err="1"/>
              <a:t>akan</a:t>
            </a:r>
            <a:r>
              <a:rPr lang="en-US" sz="1700" dirty="0"/>
              <a:t> </a:t>
            </a:r>
            <a:r>
              <a:rPr lang="en-US" sz="1700" dirty="0" err="1"/>
              <a:t>dikurangi</a:t>
            </a:r>
            <a:r>
              <a:rPr lang="en-US" sz="1700" dirty="0"/>
              <a:t> </a:t>
            </a:r>
            <a:r>
              <a:rPr lang="en-US" sz="1700" dirty="0" err="1"/>
              <a:t>oleh</a:t>
            </a:r>
            <a:r>
              <a:rPr lang="en-US" sz="1700" dirty="0"/>
              <a:t> </a:t>
            </a:r>
            <a:r>
              <a:rPr lang="en-US" sz="1700" dirty="0" err="1"/>
              <a:t>jumlah</a:t>
            </a:r>
            <a:r>
              <a:rPr lang="en-US" sz="1700" dirty="0"/>
              <a:t> </a:t>
            </a:r>
            <a:r>
              <a:rPr lang="en-US" sz="1700" dirty="0" err="1"/>
              <a:t>kematian</a:t>
            </a:r>
            <a:r>
              <a:rPr lang="en-US" sz="1700" dirty="0"/>
              <a:t> yang </a:t>
            </a:r>
            <a:r>
              <a:rPr lang="en-US" sz="1700" dirty="0" err="1"/>
              <a:t>terjadi</a:t>
            </a:r>
            <a:r>
              <a:rPr lang="en-US" sz="1700" dirty="0"/>
              <a:t> p</a:t>
            </a:r>
            <a:r>
              <a:rPr lang="id-ID" sz="1700" dirty="0"/>
              <a:t>a</a:t>
            </a:r>
            <a:r>
              <a:rPr lang="en-US" sz="1700" dirty="0" err="1"/>
              <a:t>da</a:t>
            </a:r>
            <a:r>
              <a:rPr lang="en-US" sz="1700" dirty="0"/>
              <a:t> </a:t>
            </a:r>
            <a:r>
              <a:rPr lang="en-US" sz="1700" dirty="0" err="1"/>
              <a:t>semua</a:t>
            </a:r>
            <a:r>
              <a:rPr lang="en-US" sz="1700" dirty="0"/>
              <a:t> </a:t>
            </a:r>
            <a:r>
              <a:rPr lang="en-US" sz="1700" dirty="0" err="1"/>
              <a:t>golongan</a:t>
            </a:r>
            <a:r>
              <a:rPr lang="en-US" sz="1700" dirty="0"/>
              <a:t> </a:t>
            </a:r>
            <a:r>
              <a:rPr lang="en-US" sz="1700" dirty="0" err="1"/>
              <a:t>umur</a:t>
            </a:r>
            <a:r>
              <a:rPr lang="en-US" sz="1700" dirty="0"/>
              <a:t>. </a:t>
            </a:r>
            <a:r>
              <a:rPr lang="en-US" sz="1700" dirty="0" err="1"/>
              <a:t>Sementara</a:t>
            </a:r>
            <a:r>
              <a:rPr lang="en-US" sz="1700" dirty="0"/>
              <a:t> </a:t>
            </a:r>
            <a:r>
              <a:rPr lang="en-US" sz="1700" dirty="0" err="1"/>
              <a:t>itu</a:t>
            </a:r>
            <a:r>
              <a:rPr lang="en-US" sz="1700" dirty="0"/>
              <a:t> </a:t>
            </a:r>
            <a:r>
              <a:rPr lang="en-US" sz="1700" dirty="0" err="1"/>
              <a:t>migrasi</a:t>
            </a:r>
            <a:r>
              <a:rPr lang="en-US" sz="1700" dirty="0"/>
              <a:t> </a:t>
            </a:r>
            <a:r>
              <a:rPr lang="en-US" sz="1700" dirty="0" err="1"/>
              <a:t>juga</a:t>
            </a:r>
            <a:r>
              <a:rPr lang="en-US" sz="1700" dirty="0"/>
              <a:t> </a:t>
            </a:r>
            <a:r>
              <a:rPr lang="en-US" sz="1700" dirty="0" err="1"/>
              <a:t>berperan</a:t>
            </a:r>
            <a:r>
              <a:rPr lang="en-US" sz="1700" dirty="0"/>
              <a:t> ‘ </a:t>
            </a:r>
            <a:r>
              <a:rPr lang="en-US" sz="1700" dirty="0" err="1"/>
              <a:t>imigran</a:t>
            </a:r>
            <a:r>
              <a:rPr lang="en-US" sz="1700" dirty="0"/>
              <a:t>’ ( </a:t>
            </a:r>
            <a:r>
              <a:rPr lang="en-US" sz="1700" dirty="0" err="1"/>
              <a:t>pendatang</a:t>
            </a:r>
            <a:r>
              <a:rPr lang="en-US" sz="1700" dirty="0"/>
              <a:t> ) </a:t>
            </a:r>
            <a:r>
              <a:rPr lang="en-US" sz="1700" dirty="0" err="1"/>
              <a:t>akan</a:t>
            </a:r>
            <a:r>
              <a:rPr lang="en-US" sz="1700" dirty="0"/>
              <a:t> </a:t>
            </a:r>
            <a:r>
              <a:rPr lang="en-US" sz="1700" dirty="0" err="1"/>
              <a:t>menambah</a:t>
            </a:r>
            <a:r>
              <a:rPr lang="en-US" sz="1700" dirty="0"/>
              <a:t> </a:t>
            </a:r>
            <a:r>
              <a:rPr lang="en-US" sz="1700" dirty="0" err="1"/>
              <a:t>dan</a:t>
            </a:r>
            <a:r>
              <a:rPr lang="en-US" sz="1700" dirty="0"/>
              <a:t> ‘</a:t>
            </a:r>
            <a:r>
              <a:rPr lang="en-US" sz="1700" dirty="0" err="1"/>
              <a:t>emigan</a:t>
            </a:r>
            <a:r>
              <a:rPr lang="en-US" sz="1700" dirty="0"/>
              <a:t>’ </a:t>
            </a:r>
            <a:r>
              <a:rPr lang="en-US" sz="1700" dirty="0" err="1"/>
              <a:t>akan</a:t>
            </a:r>
            <a:r>
              <a:rPr lang="en-US" sz="1700" dirty="0"/>
              <a:t> </a:t>
            </a:r>
            <a:r>
              <a:rPr lang="en-US" sz="1700" dirty="0" err="1"/>
              <a:t>mengurangi</a:t>
            </a:r>
            <a:r>
              <a:rPr lang="en-US" sz="1700" dirty="0"/>
              <a:t> </a:t>
            </a:r>
            <a:r>
              <a:rPr lang="en-US" sz="1700" dirty="0" err="1"/>
              <a:t>jumlah</a:t>
            </a:r>
            <a:r>
              <a:rPr lang="en-US" sz="1700" dirty="0"/>
              <a:t> </a:t>
            </a:r>
            <a:r>
              <a:rPr lang="en-US" sz="1700" dirty="0" err="1"/>
              <a:t>penduduk</a:t>
            </a:r>
            <a:r>
              <a:rPr lang="en-US" sz="1700" dirty="0"/>
              <a:t>. </a:t>
            </a:r>
            <a:r>
              <a:rPr lang="en-US" sz="1700" dirty="0" err="1"/>
              <a:t>Jadi</a:t>
            </a:r>
            <a:r>
              <a:rPr lang="en-US" sz="1700" dirty="0"/>
              <a:t> </a:t>
            </a:r>
            <a:r>
              <a:rPr lang="en-US" sz="1700" dirty="0" err="1"/>
              <a:t>dapat</a:t>
            </a:r>
            <a:r>
              <a:rPr lang="en-US" sz="1700" dirty="0"/>
              <a:t> </a:t>
            </a:r>
            <a:r>
              <a:rPr lang="en-US" sz="1700" dirty="0" err="1"/>
              <a:t>disimpulakan</a:t>
            </a:r>
            <a:r>
              <a:rPr lang="en-US" sz="1700" dirty="0"/>
              <a:t> </a:t>
            </a:r>
            <a:r>
              <a:rPr lang="en-US" sz="1700" dirty="0" err="1"/>
              <a:t>bahwa</a:t>
            </a:r>
            <a:r>
              <a:rPr lang="en-US" sz="1700" dirty="0"/>
              <a:t> </a:t>
            </a:r>
            <a:r>
              <a:rPr lang="en-US" sz="1700" dirty="0" err="1"/>
              <a:t>pertumbuhan</a:t>
            </a:r>
            <a:r>
              <a:rPr lang="en-US" sz="1700" dirty="0"/>
              <a:t> </a:t>
            </a:r>
            <a:r>
              <a:rPr lang="en-US" sz="1700" dirty="0" err="1"/>
              <a:t>penduduk</a:t>
            </a:r>
            <a:r>
              <a:rPr lang="en-US" sz="1700" dirty="0"/>
              <a:t> </a:t>
            </a:r>
            <a:r>
              <a:rPr lang="en-US" sz="1700" dirty="0" err="1"/>
              <a:t>dapat</a:t>
            </a:r>
            <a:r>
              <a:rPr lang="en-US" sz="1700" dirty="0"/>
              <a:t> </a:t>
            </a:r>
            <a:r>
              <a:rPr lang="en-US" sz="1700" dirty="0" err="1"/>
              <a:t>disimpulkan</a:t>
            </a:r>
            <a:r>
              <a:rPr lang="en-US" sz="1700" dirty="0"/>
              <a:t> </a:t>
            </a:r>
            <a:r>
              <a:rPr lang="en-US" sz="1700" dirty="0" err="1"/>
              <a:t>oleh</a:t>
            </a:r>
            <a:r>
              <a:rPr lang="en-US" sz="1700" dirty="0"/>
              <a:t> 4 </a:t>
            </a:r>
            <a:r>
              <a:rPr lang="en-US" sz="1700" dirty="0" err="1"/>
              <a:t>komponen</a:t>
            </a:r>
            <a:r>
              <a:rPr lang="en-US" sz="1700" dirty="0"/>
              <a:t> </a:t>
            </a:r>
            <a:r>
              <a:rPr lang="en-US" sz="1700" dirty="0" err="1"/>
              <a:t>yaitu</a:t>
            </a:r>
            <a:r>
              <a:rPr lang="en-US" sz="1700" dirty="0"/>
              <a:t> : </a:t>
            </a:r>
            <a:r>
              <a:rPr lang="en-US" sz="1700" dirty="0" err="1"/>
              <a:t>kelahiran</a:t>
            </a:r>
            <a:r>
              <a:rPr lang="en-US" sz="1700" dirty="0"/>
              <a:t> </a:t>
            </a:r>
            <a:r>
              <a:rPr lang="en-US" sz="1700" b="1" i="1" dirty="0"/>
              <a:t>( </a:t>
            </a:r>
            <a:r>
              <a:rPr lang="en-US" sz="1700" b="1" i="1" dirty="0" err="1"/>
              <a:t>fertilitas</a:t>
            </a:r>
            <a:r>
              <a:rPr lang="en-US" sz="1700" b="1" i="1" dirty="0"/>
              <a:t> ),</a:t>
            </a:r>
            <a:r>
              <a:rPr lang="en-US" sz="1700" dirty="0"/>
              <a:t> </a:t>
            </a:r>
            <a:r>
              <a:rPr lang="en-US" sz="1700" dirty="0" err="1"/>
              <a:t>kematian</a:t>
            </a:r>
            <a:r>
              <a:rPr lang="en-US" sz="1700" dirty="0"/>
              <a:t> </a:t>
            </a:r>
            <a:r>
              <a:rPr lang="en-US" sz="1700" b="1" i="1" dirty="0"/>
              <a:t>( </a:t>
            </a:r>
            <a:r>
              <a:rPr lang="en-US" sz="1700" b="1" i="1" dirty="0" err="1"/>
              <a:t>mortalitas</a:t>
            </a:r>
            <a:r>
              <a:rPr lang="en-US" sz="1700" b="1" i="1" dirty="0"/>
              <a:t> )</a:t>
            </a:r>
            <a:r>
              <a:rPr lang="en-US" sz="1700" dirty="0"/>
              <a:t> </a:t>
            </a:r>
            <a:r>
              <a:rPr lang="en-US" sz="1700" dirty="0" err="1"/>
              <a:t>migrasi</a:t>
            </a:r>
            <a:r>
              <a:rPr lang="en-US" sz="1700" dirty="0"/>
              <a:t> </a:t>
            </a:r>
            <a:r>
              <a:rPr lang="en-US" sz="1700" dirty="0" err="1"/>
              <a:t>masuk</a:t>
            </a:r>
            <a:r>
              <a:rPr lang="en-US" sz="1700" dirty="0"/>
              <a:t> </a:t>
            </a:r>
            <a:r>
              <a:rPr lang="en-US" sz="1700" b="1" i="1" dirty="0"/>
              <a:t>( Indonesia migration ) </a:t>
            </a:r>
            <a:r>
              <a:rPr lang="en-US" sz="1700" dirty="0" err="1"/>
              <a:t>dan</a:t>
            </a:r>
            <a:r>
              <a:rPr lang="en-US" sz="1700" dirty="0"/>
              <a:t> </a:t>
            </a:r>
            <a:r>
              <a:rPr lang="en-US" sz="1700" dirty="0" err="1"/>
              <a:t>migrasi</a:t>
            </a:r>
            <a:r>
              <a:rPr lang="en-US" sz="1700" dirty="0"/>
              <a:t> </a:t>
            </a:r>
            <a:r>
              <a:rPr lang="en-US" sz="1700" dirty="0" err="1"/>
              <a:t>keluar</a:t>
            </a:r>
            <a:r>
              <a:rPr lang="en-US" sz="1700" dirty="0"/>
              <a:t> </a:t>
            </a:r>
            <a:r>
              <a:rPr lang="en-US" sz="1700" b="1" i="1" dirty="0"/>
              <a:t>( out migration )</a:t>
            </a:r>
            <a:r>
              <a:rPr lang="en-US" sz="1700" dirty="0"/>
              <a:t>. </a:t>
            </a:r>
            <a:r>
              <a:rPr lang="en-US" sz="1700" dirty="0" err="1"/>
              <a:t>Selisih</a:t>
            </a:r>
            <a:r>
              <a:rPr lang="en-US" sz="1700" dirty="0"/>
              <a:t> </a:t>
            </a:r>
            <a:r>
              <a:rPr lang="en-US" sz="1700" dirty="0" err="1"/>
              <a:t>antara</a:t>
            </a:r>
            <a:r>
              <a:rPr lang="en-US" sz="1700" dirty="0"/>
              <a:t> </a:t>
            </a:r>
            <a:r>
              <a:rPr lang="en-US" sz="1700" dirty="0" err="1"/>
              <a:t>kelahiran</a:t>
            </a:r>
            <a:r>
              <a:rPr lang="en-US" sz="1700" dirty="0"/>
              <a:t> </a:t>
            </a:r>
            <a:r>
              <a:rPr lang="en-US" sz="1700" dirty="0" err="1"/>
              <a:t>dan</a:t>
            </a:r>
            <a:r>
              <a:rPr lang="en-US" sz="1700" dirty="0"/>
              <a:t> </a:t>
            </a:r>
            <a:r>
              <a:rPr lang="en-US" sz="1700" dirty="0" err="1"/>
              <a:t>kematian</a:t>
            </a:r>
            <a:r>
              <a:rPr lang="en-US" sz="1700" dirty="0"/>
              <a:t> </a:t>
            </a:r>
            <a:r>
              <a:rPr lang="en-US" sz="1700" dirty="0" err="1"/>
              <a:t>disebut</a:t>
            </a:r>
            <a:r>
              <a:rPr lang="en-US" sz="1700" dirty="0"/>
              <a:t> </a:t>
            </a:r>
            <a:r>
              <a:rPr lang="en-US" sz="1700" dirty="0" err="1"/>
              <a:t>pertumbuhan</a:t>
            </a:r>
            <a:r>
              <a:rPr lang="en-US" sz="1700" dirty="0"/>
              <a:t> </a:t>
            </a:r>
            <a:r>
              <a:rPr lang="en-US" sz="1700" dirty="0" err="1"/>
              <a:t>alamiah</a:t>
            </a:r>
            <a:r>
              <a:rPr lang="en-US" sz="1700" dirty="0"/>
              <a:t> </a:t>
            </a:r>
            <a:r>
              <a:rPr lang="en-US" sz="1700" b="1" i="1" dirty="0"/>
              <a:t>( natural increase )</a:t>
            </a:r>
            <a:r>
              <a:rPr lang="en-US" sz="1700" dirty="0"/>
              <a:t>. </a:t>
            </a:r>
            <a:r>
              <a:rPr lang="en-US" sz="1700" dirty="0" err="1"/>
              <a:t>Selisih</a:t>
            </a:r>
            <a:r>
              <a:rPr lang="en-US" sz="1700" dirty="0"/>
              <a:t> </a:t>
            </a:r>
            <a:r>
              <a:rPr lang="en-US" sz="1700" dirty="0" err="1"/>
              <a:t>antara</a:t>
            </a:r>
            <a:r>
              <a:rPr lang="en-US" sz="1700" dirty="0"/>
              <a:t> Indonesia Migration </a:t>
            </a:r>
            <a:r>
              <a:rPr lang="en-US" sz="1700" dirty="0" err="1"/>
              <a:t>dan</a:t>
            </a:r>
            <a:r>
              <a:rPr lang="en-US" sz="1700" dirty="0"/>
              <a:t> out migration </a:t>
            </a:r>
            <a:r>
              <a:rPr lang="en-US" sz="1700" dirty="0" err="1"/>
              <a:t>disebut</a:t>
            </a:r>
            <a:r>
              <a:rPr lang="en-US" sz="1700" dirty="0"/>
              <a:t> net migration </a:t>
            </a:r>
            <a:r>
              <a:rPr lang="en-US" sz="1700" dirty="0" err="1"/>
              <a:t>atau</a:t>
            </a:r>
            <a:r>
              <a:rPr lang="en-US" sz="1700" dirty="0"/>
              <a:t> </a:t>
            </a:r>
            <a:r>
              <a:rPr lang="en-US" sz="1700" dirty="0" err="1"/>
              <a:t>migrasi</a:t>
            </a:r>
            <a:r>
              <a:rPr lang="en-US" sz="1700" dirty="0"/>
              <a:t> </a:t>
            </a:r>
            <a:r>
              <a:rPr lang="en-US" sz="1700" dirty="0" err="1"/>
              <a:t>netto</a:t>
            </a:r>
            <a:r>
              <a:rPr lang="en-US" sz="1700" dirty="0"/>
              <a:t>. </a:t>
            </a:r>
            <a:r>
              <a:rPr lang="en-US" sz="1700" dirty="0" err="1"/>
              <a:t>Jadi</a:t>
            </a:r>
            <a:r>
              <a:rPr lang="en-US" sz="1700" dirty="0"/>
              <a:t> </a:t>
            </a:r>
            <a:r>
              <a:rPr lang="en-US" sz="1700" dirty="0" err="1"/>
              <a:t>pertumbuhan</a:t>
            </a:r>
            <a:r>
              <a:rPr lang="en-US" sz="1700" dirty="0"/>
              <a:t> </a:t>
            </a:r>
            <a:r>
              <a:rPr lang="en-US" sz="1700" dirty="0" err="1"/>
              <a:t>penduduk</a:t>
            </a:r>
            <a:r>
              <a:rPr lang="en-US" sz="1700" dirty="0"/>
              <a:t> </a:t>
            </a:r>
            <a:r>
              <a:rPr lang="en-US" sz="1700" dirty="0" err="1"/>
              <a:t>hanya</a:t>
            </a:r>
            <a:r>
              <a:rPr lang="en-US" sz="1700" dirty="0"/>
              <a:t> </a:t>
            </a:r>
            <a:r>
              <a:rPr lang="en-US" sz="1700" dirty="0" err="1"/>
              <a:t>dipengaruhi</a:t>
            </a:r>
            <a:r>
              <a:rPr lang="en-US" sz="1700" dirty="0"/>
              <a:t> </a:t>
            </a:r>
            <a:r>
              <a:rPr lang="en-US" sz="1700" dirty="0" err="1"/>
              <a:t>oleh</a:t>
            </a:r>
            <a:r>
              <a:rPr lang="en-US" sz="1700" dirty="0"/>
              <a:t> 2 </a:t>
            </a:r>
            <a:r>
              <a:rPr lang="en-US" sz="1700" dirty="0" err="1"/>
              <a:t>cara</a:t>
            </a:r>
            <a:r>
              <a:rPr lang="en-US" sz="1700" dirty="0"/>
              <a:t> </a:t>
            </a:r>
            <a:r>
              <a:rPr lang="en-US" sz="1700" dirty="0" err="1"/>
              <a:t>yaitu</a:t>
            </a:r>
            <a:r>
              <a:rPr lang="en-US" sz="1700" dirty="0"/>
              <a:t> </a:t>
            </a:r>
            <a:r>
              <a:rPr lang="en-US" sz="1700" dirty="0" err="1"/>
              <a:t>melalui</a:t>
            </a:r>
            <a:r>
              <a:rPr lang="en-US" sz="1700" dirty="0"/>
              <a:t> </a:t>
            </a:r>
            <a:r>
              <a:rPr lang="en-US" sz="1700" dirty="0" err="1"/>
              <a:t>perubahan</a:t>
            </a:r>
            <a:r>
              <a:rPr lang="en-US" sz="1700" dirty="0"/>
              <a:t> </a:t>
            </a:r>
            <a:r>
              <a:rPr lang="en-US" sz="1700" dirty="0" err="1"/>
              <a:t>reproduksi</a:t>
            </a:r>
            <a:r>
              <a:rPr lang="en-US" sz="1700" dirty="0"/>
              <a:t> </a:t>
            </a:r>
            <a:r>
              <a:rPr lang="en-US" sz="1700" dirty="0" err="1"/>
              <a:t>dan</a:t>
            </a:r>
            <a:r>
              <a:rPr lang="en-US" sz="1700" dirty="0"/>
              <a:t> </a:t>
            </a:r>
            <a:r>
              <a:rPr lang="en-US" sz="1700" dirty="0" err="1"/>
              <a:t>migrasi</a:t>
            </a:r>
            <a:r>
              <a:rPr lang="en-US" sz="1700" dirty="0"/>
              <a:t> </a:t>
            </a:r>
            <a:r>
              <a:rPr lang="en-US" sz="1700" dirty="0" err="1"/>
              <a:t>netto</a:t>
            </a:r>
            <a:r>
              <a:rPr lang="en-US" sz="1700" dirty="0"/>
              <a:t>.</a:t>
            </a:r>
            <a:endParaRPr lang="id-ID" sz="1700" dirty="0"/>
          </a:p>
          <a:p>
            <a:endParaRPr lang="id-ID" sz="1700" dirty="0"/>
          </a:p>
        </p:txBody>
      </p:sp>
      <p:sp>
        <p:nvSpPr>
          <p:cNvPr id="8" name="TextBox 7"/>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9" name="Straight Connector 8"/>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5</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133733" y="3545486"/>
            <a:ext cx="3250406" cy="1219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anchor="ctr"/>
          <a:lstStyle/>
          <a:p>
            <a:pPr algn="ctr" eaLnBrk="0" hangingPunct="0">
              <a:defRPr/>
            </a:pPr>
            <a:r>
              <a:rPr lang="en-US" sz="1900" b="1" dirty="0">
                <a:solidFill>
                  <a:srgbClr val="FFFF00"/>
                </a:solidFill>
                <a:ea typeface="MS PGothic" pitchFamily="34" charset="-128"/>
                <a:cs typeface="Calibri" pitchFamily="34" charset="0"/>
              </a:rPr>
              <a:t>PP N</a:t>
            </a:r>
            <a:r>
              <a:rPr lang="id-ID" sz="1900" b="1" dirty="0">
                <a:solidFill>
                  <a:srgbClr val="FFFF00"/>
                </a:solidFill>
                <a:ea typeface="MS PGothic" pitchFamily="34" charset="-128"/>
                <a:cs typeface="Calibri" pitchFamily="34" charset="0"/>
              </a:rPr>
              <a:t>o</a:t>
            </a:r>
            <a:r>
              <a:rPr lang="en-US" sz="1900" b="1" dirty="0">
                <a:solidFill>
                  <a:srgbClr val="FFFF00"/>
                </a:solidFill>
                <a:ea typeface="MS PGothic" pitchFamily="34" charset="-128"/>
                <a:cs typeface="Calibri" pitchFamily="34" charset="0"/>
              </a:rPr>
              <a:t>. 102 TH 2012</a:t>
            </a:r>
            <a:r>
              <a:rPr lang="id-ID" sz="1900" b="1" dirty="0">
                <a:solidFill>
                  <a:srgbClr val="FFFFFF"/>
                </a:solidFill>
                <a:ea typeface="MS PGothic" pitchFamily="34" charset="-128"/>
                <a:cs typeface="Calibri" pitchFamily="34" charset="0"/>
              </a:rPr>
              <a:t/>
            </a:r>
            <a:br>
              <a:rPr lang="id-ID" sz="1900" b="1" dirty="0">
                <a:solidFill>
                  <a:srgbClr val="FFFFFF"/>
                </a:solidFill>
                <a:ea typeface="MS PGothic" pitchFamily="34" charset="-128"/>
                <a:cs typeface="Calibri" pitchFamily="34" charset="0"/>
              </a:rPr>
            </a:br>
            <a:r>
              <a:rPr lang="id-ID" sz="1400" b="1" dirty="0">
                <a:solidFill>
                  <a:srgbClr val="FFFFFF"/>
                </a:solidFill>
                <a:ea typeface="MS PGothic" pitchFamily="34" charset="-128"/>
                <a:cs typeface="Calibri" pitchFamily="34" charset="0"/>
              </a:rPr>
              <a:t>Ttg </a:t>
            </a:r>
            <a:r>
              <a:rPr lang="en-US" sz="1400" b="1" dirty="0" err="1">
                <a:solidFill>
                  <a:srgbClr val="FFFFFF"/>
                </a:solidFill>
                <a:ea typeface="MS PGothic" pitchFamily="34" charset="-128"/>
                <a:cs typeface="Calibri" pitchFamily="34" charset="0"/>
              </a:rPr>
              <a:t>Perubahan</a:t>
            </a:r>
            <a:r>
              <a:rPr lang="id-ID" sz="1400" b="1" dirty="0">
                <a:solidFill>
                  <a:srgbClr val="FFFFFF"/>
                </a:solidFill>
                <a:ea typeface="MS PGothic" pitchFamily="34" charset="-128"/>
                <a:cs typeface="Calibri" pitchFamily="34" charset="0"/>
              </a:rPr>
              <a:t> </a:t>
            </a:r>
            <a:r>
              <a:rPr lang="en-US" sz="1400" b="1" dirty="0" err="1">
                <a:solidFill>
                  <a:srgbClr val="FFFFFF"/>
                </a:solidFill>
                <a:ea typeface="MS PGothic" pitchFamily="34" charset="-128"/>
                <a:cs typeface="Calibri" pitchFamily="34" charset="0"/>
              </a:rPr>
              <a:t>atas</a:t>
            </a:r>
            <a:r>
              <a:rPr lang="en-US" sz="1400" b="1" dirty="0">
                <a:solidFill>
                  <a:srgbClr val="FFFFFF"/>
                </a:solidFill>
                <a:ea typeface="MS PGothic" pitchFamily="34" charset="-128"/>
                <a:cs typeface="Calibri" pitchFamily="34" charset="0"/>
              </a:rPr>
              <a:t> PP</a:t>
            </a:r>
            <a:r>
              <a:rPr lang="id-ID" sz="1400" b="1" dirty="0">
                <a:solidFill>
                  <a:srgbClr val="FFFFFF"/>
                </a:solidFill>
                <a:ea typeface="MS PGothic" pitchFamily="34" charset="-128"/>
                <a:cs typeface="Calibri" pitchFamily="34" charset="0"/>
              </a:rPr>
              <a:t> No.</a:t>
            </a:r>
            <a:r>
              <a:rPr lang="en-US" sz="1400" b="1" dirty="0">
                <a:solidFill>
                  <a:srgbClr val="FFFFFF"/>
                </a:solidFill>
                <a:ea typeface="MS PGothic" pitchFamily="34" charset="-128"/>
                <a:cs typeface="Calibri" pitchFamily="34" charset="0"/>
              </a:rPr>
              <a:t>37</a:t>
            </a:r>
            <a:r>
              <a:rPr lang="id-ID" sz="1400" b="1" dirty="0">
                <a:solidFill>
                  <a:srgbClr val="FFFFFF"/>
                </a:solidFill>
                <a:ea typeface="MS PGothic" pitchFamily="34" charset="-128"/>
                <a:cs typeface="Calibri" pitchFamily="34" charset="0"/>
              </a:rPr>
              <a:t> Tahun 200</a:t>
            </a:r>
            <a:r>
              <a:rPr lang="en-US" sz="1400" b="1" dirty="0">
                <a:solidFill>
                  <a:srgbClr val="FFFFFF"/>
                </a:solidFill>
                <a:ea typeface="MS PGothic" pitchFamily="34" charset="-128"/>
                <a:cs typeface="Calibri" pitchFamily="34" charset="0"/>
              </a:rPr>
              <a:t>7 </a:t>
            </a:r>
            <a:r>
              <a:rPr lang="id-ID" sz="1400" b="1" dirty="0">
                <a:solidFill>
                  <a:srgbClr val="FFFFFF"/>
                </a:solidFill>
                <a:ea typeface="MS PGothic" pitchFamily="34" charset="-128"/>
                <a:cs typeface="Calibri" pitchFamily="34" charset="0"/>
              </a:rPr>
              <a:t>Ttg Pelaksanaan UU No.23 Tahun 2006</a:t>
            </a:r>
            <a:r>
              <a:rPr lang="en-US" sz="1400" b="1" dirty="0">
                <a:solidFill>
                  <a:srgbClr val="FFFFFF"/>
                </a:solidFill>
                <a:ea typeface="MS PGothic" pitchFamily="34" charset="-128"/>
                <a:cs typeface="Calibri" pitchFamily="34" charset="0"/>
              </a:rPr>
              <a:t> </a:t>
            </a:r>
            <a:r>
              <a:rPr lang="en-US" sz="1400" b="1" dirty="0" err="1">
                <a:solidFill>
                  <a:srgbClr val="FFFFFF"/>
                </a:solidFill>
                <a:ea typeface="MS PGothic" pitchFamily="34" charset="-128"/>
                <a:cs typeface="Calibri" pitchFamily="34" charset="0"/>
              </a:rPr>
              <a:t>ttg</a:t>
            </a:r>
            <a:r>
              <a:rPr lang="en-US" sz="1400" b="1" dirty="0">
                <a:solidFill>
                  <a:srgbClr val="FFFFFF"/>
                </a:solidFill>
                <a:ea typeface="MS PGothic" pitchFamily="34" charset="-128"/>
                <a:cs typeface="Calibri" pitchFamily="34" charset="0"/>
              </a:rPr>
              <a:t> </a:t>
            </a:r>
            <a:r>
              <a:rPr lang="en-US" sz="1400" b="1" dirty="0" err="1">
                <a:solidFill>
                  <a:srgbClr val="FFFFFF"/>
                </a:solidFill>
                <a:ea typeface="MS PGothic" pitchFamily="34" charset="-128"/>
                <a:cs typeface="Calibri" pitchFamily="34" charset="0"/>
              </a:rPr>
              <a:t>Adminduk</a:t>
            </a:r>
            <a:endParaRPr lang="en-US" sz="1400" b="1" dirty="0">
              <a:solidFill>
                <a:srgbClr val="FFFFFF"/>
              </a:solidFill>
              <a:ea typeface="MS PGothic" pitchFamily="34" charset="-128"/>
              <a:cs typeface="Calibri" pitchFamily="34" charset="0"/>
            </a:endParaRPr>
          </a:p>
        </p:txBody>
      </p:sp>
      <p:sp>
        <p:nvSpPr>
          <p:cNvPr id="11" name="TextBox 10"/>
          <p:cNvSpPr txBox="1"/>
          <p:nvPr/>
        </p:nvSpPr>
        <p:spPr>
          <a:xfrm>
            <a:off x="5735195" y="1058185"/>
            <a:ext cx="3243528" cy="71205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lIns="83377" tIns="41687" rIns="83377" bIns="41687">
            <a:spAutoFit/>
          </a:bodyPr>
          <a:lstStyle/>
          <a:p>
            <a:pPr algn="ctr" eaLnBrk="0" hangingPunct="0">
              <a:lnSpc>
                <a:spcPct val="80000"/>
              </a:lnSpc>
              <a:defRPr/>
            </a:pPr>
            <a:r>
              <a:rPr lang="en-US" b="1" dirty="0">
                <a:solidFill>
                  <a:prstClr val="black"/>
                </a:solidFill>
                <a:ea typeface="MS PGothic" pitchFamily="34" charset="-128"/>
                <a:cs typeface="Calibri" pitchFamily="34" charset="0"/>
              </a:rPr>
              <a:t>Hal-Hal </a:t>
            </a:r>
            <a:r>
              <a:rPr lang="en-US" b="1" dirty="0" err="1">
                <a:solidFill>
                  <a:prstClr val="black"/>
                </a:solidFill>
                <a:ea typeface="MS PGothic" pitchFamily="34" charset="-128"/>
                <a:cs typeface="Calibri" pitchFamily="34" charset="0"/>
              </a:rPr>
              <a:t>Mengenai</a:t>
            </a:r>
            <a:r>
              <a:rPr lang="en-US" b="1" dirty="0">
                <a:solidFill>
                  <a:prstClr val="black"/>
                </a:solidFill>
                <a:ea typeface="MS PGothic" pitchFamily="34" charset="-128"/>
                <a:cs typeface="Calibri" pitchFamily="34" charset="0"/>
              </a:rPr>
              <a:t> </a:t>
            </a:r>
            <a:r>
              <a:rPr lang="en-US" b="1" dirty="0" err="1">
                <a:solidFill>
                  <a:prstClr val="black"/>
                </a:solidFill>
                <a:ea typeface="MS PGothic" pitchFamily="34" charset="-128"/>
                <a:cs typeface="Calibri" pitchFamily="34" charset="0"/>
              </a:rPr>
              <a:t>Warga</a:t>
            </a:r>
            <a:r>
              <a:rPr lang="en-US" b="1" dirty="0">
                <a:solidFill>
                  <a:prstClr val="black"/>
                </a:solidFill>
                <a:ea typeface="MS PGothic" pitchFamily="34" charset="-128"/>
                <a:cs typeface="Calibri" pitchFamily="34" charset="0"/>
              </a:rPr>
              <a:t> Negara </a:t>
            </a:r>
            <a:r>
              <a:rPr lang="en-US" b="1" dirty="0" err="1">
                <a:solidFill>
                  <a:prstClr val="black"/>
                </a:solidFill>
                <a:ea typeface="MS PGothic" pitchFamily="34" charset="-128"/>
                <a:cs typeface="Calibri" pitchFamily="34" charset="0"/>
              </a:rPr>
              <a:t>dan</a:t>
            </a:r>
            <a:r>
              <a:rPr lang="en-US" b="1" dirty="0">
                <a:solidFill>
                  <a:prstClr val="black"/>
                </a:solidFill>
                <a:ea typeface="MS PGothic" pitchFamily="34" charset="-128"/>
                <a:cs typeface="Calibri" pitchFamily="34" charset="0"/>
              </a:rPr>
              <a:t> </a:t>
            </a:r>
            <a:r>
              <a:rPr lang="en-US" b="1" dirty="0" err="1">
                <a:solidFill>
                  <a:prstClr val="black"/>
                </a:solidFill>
                <a:ea typeface="MS PGothic" pitchFamily="34" charset="-128"/>
                <a:cs typeface="Calibri" pitchFamily="34" charset="0"/>
              </a:rPr>
              <a:t>Penduduk</a:t>
            </a:r>
            <a:r>
              <a:rPr lang="en-US" b="1" dirty="0">
                <a:solidFill>
                  <a:prstClr val="black"/>
                </a:solidFill>
                <a:ea typeface="MS PGothic" pitchFamily="34" charset="-128"/>
                <a:cs typeface="Calibri" pitchFamily="34" charset="0"/>
              </a:rPr>
              <a:t> </a:t>
            </a:r>
            <a:r>
              <a:rPr lang="en-US" b="1" dirty="0" err="1">
                <a:solidFill>
                  <a:prstClr val="black"/>
                </a:solidFill>
                <a:ea typeface="MS PGothic" pitchFamily="34" charset="-128"/>
                <a:cs typeface="Calibri" pitchFamily="34" charset="0"/>
              </a:rPr>
              <a:t>Diatur</a:t>
            </a:r>
            <a:r>
              <a:rPr lang="en-US" b="1" dirty="0">
                <a:solidFill>
                  <a:prstClr val="black"/>
                </a:solidFill>
                <a:ea typeface="MS PGothic" pitchFamily="34" charset="-128"/>
                <a:cs typeface="Calibri" pitchFamily="34" charset="0"/>
              </a:rPr>
              <a:t> </a:t>
            </a:r>
            <a:r>
              <a:rPr lang="en-US" b="1" dirty="0" err="1">
                <a:solidFill>
                  <a:prstClr val="black"/>
                </a:solidFill>
                <a:ea typeface="MS PGothic" pitchFamily="34" charset="-128"/>
                <a:cs typeface="Calibri" pitchFamily="34" charset="0"/>
              </a:rPr>
              <a:t>dengan</a:t>
            </a:r>
            <a:r>
              <a:rPr lang="en-US" b="1" dirty="0">
                <a:solidFill>
                  <a:prstClr val="black"/>
                </a:solidFill>
                <a:ea typeface="MS PGothic" pitchFamily="34" charset="-128"/>
                <a:cs typeface="Calibri" pitchFamily="34" charset="0"/>
              </a:rPr>
              <a:t> </a:t>
            </a:r>
            <a:r>
              <a:rPr lang="en-US" b="1" dirty="0" err="1">
                <a:solidFill>
                  <a:prstClr val="black"/>
                </a:solidFill>
                <a:ea typeface="MS PGothic" pitchFamily="34" charset="-128"/>
                <a:cs typeface="Calibri" pitchFamily="34" charset="0"/>
              </a:rPr>
              <a:t>Undang</a:t>
            </a:r>
            <a:r>
              <a:rPr lang="en-US" b="1" dirty="0">
                <a:solidFill>
                  <a:prstClr val="black"/>
                </a:solidFill>
                <a:ea typeface="MS PGothic" pitchFamily="34" charset="-128"/>
                <a:cs typeface="Calibri" pitchFamily="34" charset="0"/>
              </a:rPr>
              <a:t> </a:t>
            </a:r>
            <a:r>
              <a:rPr lang="en-US" b="1" dirty="0" err="1">
                <a:solidFill>
                  <a:prstClr val="black"/>
                </a:solidFill>
                <a:ea typeface="MS PGothic" pitchFamily="34" charset="-128"/>
                <a:cs typeface="Calibri" pitchFamily="34" charset="0"/>
              </a:rPr>
              <a:t>Undang</a:t>
            </a:r>
            <a:endParaRPr lang="en-US" b="1" dirty="0">
              <a:solidFill>
                <a:prstClr val="black"/>
              </a:solidFill>
              <a:ea typeface="MS PGothic" pitchFamily="34" charset="-128"/>
              <a:cs typeface="Calibri" pitchFamily="34" charset="0"/>
            </a:endParaRPr>
          </a:p>
        </p:txBody>
      </p:sp>
      <p:sp>
        <p:nvSpPr>
          <p:cNvPr id="12" name="Rounded Rectangle 11"/>
          <p:cNvSpPr/>
          <p:nvPr/>
        </p:nvSpPr>
        <p:spPr>
          <a:xfrm>
            <a:off x="1691964" y="2129753"/>
            <a:ext cx="3561688" cy="928687"/>
          </a:xfrm>
          <a:prstGeom prst="roundRect">
            <a:avLst/>
          </a:prstGeom>
          <a:solidFill>
            <a:srgbClr val="92D050"/>
          </a:solidFill>
          <a:ln>
            <a:solidFill>
              <a:schemeClr val="accent4">
                <a:lumMod val="75000"/>
              </a:schemeClr>
            </a:solidFill>
          </a:ln>
        </p:spPr>
        <p:style>
          <a:lnRef idx="1">
            <a:schemeClr val="accent1"/>
          </a:lnRef>
          <a:fillRef idx="2">
            <a:schemeClr val="accent1"/>
          </a:fillRef>
          <a:effectRef idx="1">
            <a:schemeClr val="accent1"/>
          </a:effectRef>
          <a:fontRef idx="minor">
            <a:schemeClr val="dk1"/>
          </a:fontRef>
        </p:style>
        <p:txBody>
          <a:bodyPr lIns="83377" tIns="41687" rIns="83377" bIns="41687" anchor="ctr"/>
          <a:lstStyle/>
          <a:p>
            <a:pPr algn="ctr" eaLnBrk="0" hangingPunct="0">
              <a:defRPr/>
            </a:pPr>
            <a:r>
              <a:rPr lang="en-US" b="1" dirty="0">
                <a:solidFill>
                  <a:srgbClr val="002060"/>
                </a:solidFill>
                <a:ea typeface="MS PGothic" pitchFamily="34" charset="-128"/>
                <a:cs typeface="Calibri" pitchFamily="34" charset="0"/>
              </a:rPr>
              <a:t>UNDANG-UNDANG N</a:t>
            </a:r>
            <a:r>
              <a:rPr lang="id-ID" b="1" dirty="0">
                <a:solidFill>
                  <a:srgbClr val="002060"/>
                </a:solidFill>
                <a:ea typeface="MS PGothic" pitchFamily="34" charset="-128"/>
                <a:cs typeface="Calibri" pitchFamily="34" charset="0"/>
              </a:rPr>
              <a:t>o</a:t>
            </a:r>
            <a:r>
              <a:rPr lang="en-US" b="1" dirty="0">
                <a:solidFill>
                  <a:srgbClr val="002060"/>
                </a:solidFill>
                <a:ea typeface="MS PGothic" pitchFamily="34" charset="-128"/>
                <a:cs typeface="Calibri" pitchFamily="34" charset="0"/>
              </a:rPr>
              <a:t>. 23 TH 2006 T</a:t>
            </a:r>
            <a:r>
              <a:rPr lang="id-ID" b="1" dirty="0">
                <a:solidFill>
                  <a:srgbClr val="002060"/>
                </a:solidFill>
                <a:ea typeface="MS PGothic" pitchFamily="34" charset="-128"/>
                <a:cs typeface="Calibri" pitchFamily="34" charset="0"/>
              </a:rPr>
              <a:t>EN</a:t>
            </a:r>
            <a:r>
              <a:rPr lang="en-US" b="1" dirty="0">
                <a:solidFill>
                  <a:srgbClr val="002060"/>
                </a:solidFill>
                <a:ea typeface="MS PGothic" pitchFamily="34" charset="-128"/>
                <a:cs typeface="Calibri" pitchFamily="34" charset="0"/>
              </a:rPr>
              <a:t>T</a:t>
            </a:r>
            <a:r>
              <a:rPr lang="id-ID" b="1" dirty="0">
                <a:solidFill>
                  <a:srgbClr val="002060"/>
                </a:solidFill>
                <a:ea typeface="MS PGothic" pitchFamily="34" charset="-128"/>
                <a:cs typeface="Calibri" pitchFamily="34" charset="0"/>
              </a:rPr>
              <a:t>AN</a:t>
            </a:r>
            <a:r>
              <a:rPr lang="en-US" b="1" dirty="0">
                <a:solidFill>
                  <a:srgbClr val="002060"/>
                </a:solidFill>
                <a:ea typeface="MS PGothic" pitchFamily="34" charset="-128"/>
                <a:cs typeface="Calibri" pitchFamily="34" charset="0"/>
              </a:rPr>
              <a:t>G ADMINISTRASI KEPENDUDUKAN</a:t>
            </a:r>
          </a:p>
        </p:txBody>
      </p:sp>
      <p:sp>
        <p:nvSpPr>
          <p:cNvPr id="13" name="Rounded Rectangle 12"/>
          <p:cNvSpPr/>
          <p:nvPr/>
        </p:nvSpPr>
        <p:spPr>
          <a:xfrm>
            <a:off x="851270" y="5233245"/>
            <a:ext cx="3869558" cy="126759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847" tIns="41687" rIns="9847" bIns="41687" anchor="ctr"/>
          <a:lstStyle/>
          <a:p>
            <a:pPr algn="ctr" eaLnBrk="0" hangingPunct="0">
              <a:defRPr/>
            </a:pPr>
            <a:r>
              <a:rPr lang="en-US" sz="1900" b="1" dirty="0">
                <a:solidFill>
                  <a:srgbClr val="FFFF00"/>
                </a:solidFill>
                <a:ea typeface="MS PGothic" pitchFamily="34" charset="-128"/>
                <a:cs typeface="Calibri" pitchFamily="34" charset="0"/>
              </a:rPr>
              <a:t>PERPRES N</a:t>
            </a:r>
            <a:r>
              <a:rPr lang="id-ID" sz="1900" b="1" dirty="0">
                <a:solidFill>
                  <a:srgbClr val="FFFF00"/>
                </a:solidFill>
                <a:ea typeface="MS PGothic" pitchFamily="34" charset="-128"/>
                <a:cs typeface="Calibri" pitchFamily="34" charset="0"/>
              </a:rPr>
              <a:t>o</a:t>
            </a:r>
            <a:r>
              <a:rPr lang="en-US" sz="1900" b="1" dirty="0">
                <a:solidFill>
                  <a:srgbClr val="FFFF00"/>
                </a:solidFill>
                <a:ea typeface="MS PGothic" pitchFamily="34" charset="-128"/>
                <a:cs typeface="Calibri" pitchFamily="34" charset="0"/>
              </a:rPr>
              <a:t>. 112 Th. 2013</a:t>
            </a:r>
            <a:r>
              <a:rPr lang="id-ID" sz="1900" b="1" dirty="0">
                <a:solidFill>
                  <a:srgbClr val="FFFFFF"/>
                </a:solidFill>
                <a:ea typeface="MS PGothic" pitchFamily="34" charset="-128"/>
                <a:cs typeface="Calibri" pitchFamily="34" charset="0"/>
              </a:rPr>
              <a:t/>
            </a:r>
            <a:br>
              <a:rPr lang="id-ID" sz="1900" b="1" dirty="0">
                <a:solidFill>
                  <a:srgbClr val="FFFFFF"/>
                </a:solidFill>
                <a:ea typeface="MS PGothic" pitchFamily="34" charset="-128"/>
                <a:cs typeface="Calibri" pitchFamily="34" charset="0"/>
              </a:rPr>
            </a:br>
            <a:r>
              <a:rPr lang="id-ID" sz="1500" b="1" dirty="0">
                <a:solidFill>
                  <a:srgbClr val="FFFFFF"/>
                </a:solidFill>
                <a:ea typeface="MS PGothic" pitchFamily="34" charset="-128"/>
                <a:cs typeface="Calibri" pitchFamily="34" charset="0"/>
              </a:rPr>
              <a:t>Tentang  </a:t>
            </a:r>
            <a:r>
              <a:rPr lang="en-US" sz="1500" b="1" dirty="0" err="1">
                <a:solidFill>
                  <a:srgbClr val="FFFFFF"/>
                </a:solidFill>
                <a:ea typeface="MS PGothic" pitchFamily="34" charset="-128"/>
                <a:cs typeface="Calibri" pitchFamily="34" charset="0"/>
              </a:rPr>
              <a:t>Perubahan</a:t>
            </a:r>
            <a:r>
              <a:rPr lang="en-US" sz="1500" b="1" dirty="0">
                <a:solidFill>
                  <a:srgbClr val="FFFFFF"/>
                </a:solidFill>
                <a:ea typeface="MS PGothic" pitchFamily="34" charset="-128"/>
                <a:cs typeface="Calibri" pitchFamily="34" charset="0"/>
              </a:rPr>
              <a:t> </a:t>
            </a:r>
            <a:r>
              <a:rPr lang="en-US" sz="1500" b="1" dirty="0" err="1">
                <a:solidFill>
                  <a:srgbClr val="FFFFFF"/>
                </a:solidFill>
                <a:ea typeface="MS PGothic" pitchFamily="34" charset="-128"/>
                <a:cs typeface="Calibri" pitchFamily="34" charset="0"/>
              </a:rPr>
              <a:t>ke</a:t>
            </a:r>
            <a:r>
              <a:rPr lang="en-US" sz="1500" b="1" dirty="0">
                <a:solidFill>
                  <a:srgbClr val="FFFFFF"/>
                </a:solidFill>
                <a:ea typeface="MS PGothic" pitchFamily="34" charset="-128"/>
                <a:cs typeface="Calibri" pitchFamily="34" charset="0"/>
              </a:rPr>
              <a:t> IV  </a:t>
            </a:r>
            <a:r>
              <a:rPr lang="en-US" sz="1500" b="1" dirty="0" err="1">
                <a:solidFill>
                  <a:srgbClr val="FFFFFF"/>
                </a:solidFill>
                <a:ea typeface="MS PGothic" pitchFamily="34" charset="-128"/>
                <a:cs typeface="Calibri" pitchFamily="34" charset="0"/>
              </a:rPr>
              <a:t>Atas</a:t>
            </a:r>
            <a:r>
              <a:rPr lang="en-US" sz="1500" b="1" dirty="0">
                <a:solidFill>
                  <a:srgbClr val="FFFFFF"/>
                </a:solidFill>
                <a:ea typeface="MS PGothic" pitchFamily="34" charset="-128"/>
                <a:cs typeface="Calibri" pitchFamily="34" charset="0"/>
              </a:rPr>
              <a:t> </a:t>
            </a:r>
            <a:r>
              <a:rPr lang="en-US" sz="1500" b="1" dirty="0" err="1">
                <a:solidFill>
                  <a:srgbClr val="FFFFFF"/>
                </a:solidFill>
                <a:ea typeface="MS PGothic" pitchFamily="34" charset="-128"/>
                <a:cs typeface="Calibri" pitchFamily="34" charset="0"/>
              </a:rPr>
              <a:t>Perpres</a:t>
            </a:r>
            <a:r>
              <a:rPr lang="en-US" sz="1500" b="1" dirty="0">
                <a:solidFill>
                  <a:srgbClr val="FFFFFF"/>
                </a:solidFill>
                <a:ea typeface="MS PGothic" pitchFamily="34" charset="-128"/>
                <a:cs typeface="Calibri" pitchFamily="34" charset="0"/>
              </a:rPr>
              <a:t> No. 26 </a:t>
            </a:r>
            <a:r>
              <a:rPr lang="en-US" sz="1500" b="1" dirty="0" err="1">
                <a:solidFill>
                  <a:srgbClr val="FFFFFF"/>
                </a:solidFill>
                <a:ea typeface="MS PGothic" pitchFamily="34" charset="-128"/>
                <a:cs typeface="Calibri" pitchFamily="34" charset="0"/>
              </a:rPr>
              <a:t>Tahun</a:t>
            </a:r>
            <a:r>
              <a:rPr lang="en-US" sz="1500" b="1" dirty="0">
                <a:solidFill>
                  <a:srgbClr val="FFFFFF"/>
                </a:solidFill>
                <a:ea typeface="MS PGothic" pitchFamily="34" charset="-128"/>
                <a:cs typeface="Calibri" pitchFamily="34" charset="0"/>
              </a:rPr>
              <a:t> 2009</a:t>
            </a:r>
            <a:r>
              <a:rPr lang="id-ID" sz="1500" b="1" dirty="0">
                <a:solidFill>
                  <a:srgbClr val="FFFFFF"/>
                </a:solidFill>
                <a:ea typeface="MS PGothic" pitchFamily="34" charset="-128"/>
                <a:cs typeface="Calibri" pitchFamily="34" charset="0"/>
              </a:rPr>
              <a:t> ttg Penerapan KTP Berbasis NIK Secara nasional</a:t>
            </a:r>
            <a:endParaRPr lang="en-US" sz="1500" b="1" dirty="0">
              <a:solidFill>
                <a:srgbClr val="FFFFFF"/>
              </a:solidFill>
              <a:ea typeface="MS PGothic" pitchFamily="34" charset="-128"/>
              <a:cs typeface="Calibri" pitchFamily="34" charset="0"/>
            </a:endParaRPr>
          </a:p>
        </p:txBody>
      </p:sp>
      <p:sp>
        <p:nvSpPr>
          <p:cNvPr id="15" name="Rounded Rectangle 14"/>
          <p:cNvSpPr/>
          <p:nvPr/>
        </p:nvSpPr>
        <p:spPr>
          <a:xfrm>
            <a:off x="900866" y="3558494"/>
            <a:ext cx="3250406" cy="1219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anchor="ctr"/>
          <a:lstStyle/>
          <a:p>
            <a:pPr algn="ctr" eaLnBrk="0" hangingPunct="0">
              <a:defRPr/>
            </a:pPr>
            <a:r>
              <a:rPr lang="en-US" sz="1900" b="1" dirty="0">
                <a:solidFill>
                  <a:srgbClr val="FFFF00"/>
                </a:solidFill>
                <a:ea typeface="MS PGothic" pitchFamily="34" charset="-128"/>
                <a:cs typeface="Calibri" pitchFamily="34" charset="0"/>
              </a:rPr>
              <a:t>PP N</a:t>
            </a:r>
            <a:r>
              <a:rPr lang="id-ID" sz="1900" b="1" dirty="0">
                <a:solidFill>
                  <a:srgbClr val="FFFF00"/>
                </a:solidFill>
                <a:ea typeface="MS PGothic" pitchFamily="34" charset="-128"/>
                <a:cs typeface="Calibri" pitchFamily="34" charset="0"/>
              </a:rPr>
              <a:t>o</a:t>
            </a:r>
            <a:r>
              <a:rPr lang="en-US" sz="1900" b="1" dirty="0">
                <a:solidFill>
                  <a:srgbClr val="FFFF00"/>
                </a:solidFill>
                <a:ea typeface="MS PGothic" pitchFamily="34" charset="-128"/>
                <a:cs typeface="Calibri" pitchFamily="34" charset="0"/>
              </a:rPr>
              <a:t>. 37 TH 2007</a:t>
            </a:r>
            <a:r>
              <a:rPr lang="id-ID" sz="1900" b="1" dirty="0">
                <a:solidFill>
                  <a:srgbClr val="FFFFFF"/>
                </a:solidFill>
                <a:ea typeface="MS PGothic" pitchFamily="34" charset="-128"/>
                <a:cs typeface="Calibri" pitchFamily="34" charset="0"/>
              </a:rPr>
              <a:t/>
            </a:r>
            <a:br>
              <a:rPr lang="id-ID" sz="1900" b="1" dirty="0">
                <a:solidFill>
                  <a:srgbClr val="FFFFFF"/>
                </a:solidFill>
                <a:ea typeface="MS PGothic" pitchFamily="34" charset="-128"/>
                <a:cs typeface="Calibri" pitchFamily="34" charset="0"/>
              </a:rPr>
            </a:br>
            <a:r>
              <a:rPr lang="id-ID" sz="1400" b="1" dirty="0">
                <a:solidFill>
                  <a:srgbClr val="FFFFFF"/>
                </a:solidFill>
                <a:ea typeface="MS PGothic" pitchFamily="34" charset="-128"/>
                <a:cs typeface="Calibri" pitchFamily="34" charset="0"/>
              </a:rPr>
              <a:t>Ttg Pelaksanaan UU No.23 Tahun 2006</a:t>
            </a:r>
            <a:r>
              <a:rPr lang="en-US" sz="1400" b="1" dirty="0">
                <a:solidFill>
                  <a:srgbClr val="FFFFFF"/>
                </a:solidFill>
                <a:ea typeface="MS PGothic" pitchFamily="34" charset="-128"/>
                <a:cs typeface="Calibri" pitchFamily="34" charset="0"/>
              </a:rPr>
              <a:t> </a:t>
            </a:r>
            <a:r>
              <a:rPr lang="en-US" sz="1400" b="1" dirty="0" err="1">
                <a:solidFill>
                  <a:srgbClr val="FFFFFF"/>
                </a:solidFill>
                <a:ea typeface="MS PGothic" pitchFamily="34" charset="-128"/>
                <a:cs typeface="Calibri" pitchFamily="34" charset="0"/>
              </a:rPr>
              <a:t>ttg</a:t>
            </a:r>
            <a:r>
              <a:rPr lang="en-US" sz="1400" b="1" dirty="0">
                <a:solidFill>
                  <a:srgbClr val="FFFFFF"/>
                </a:solidFill>
                <a:ea typeface="MS PGothic" pitchFamily="34" charset="-128"/>
                <a:cs typeface="Calibri" pitchFamily="34" charset="0"/>
              </a:rPr>
              <a:t> </a:t>
            </a:r>
            <a:r>
              <a:rPr lang="en-US" sz="1400" b="1" dirty="0" err="1">
                <a:solidFill>
                  <a:srgbClr val="FFFFFF"/>
                </a:solidFill>
                <a:ea typeface="MS PGothic" pitchFamily="34" charset="-128"/>
                <a:cs typeface="Calibri" pitchFamily="34" charset="0"/>
              </a:rPr>
              <a:t>Adminduk</a:t>
            </a:r>
            <a:endParaRPr lang="en-US" sz="1400" b="1" dirty="0">
              <a:solidFill>
                <a:srgbClr val="FFFFFF"/>
              </a:solidFill>
              <a:ea typeface="MS PGothic" pitchFamily="34" charset="-128"/>
              <a:cs typeface="Calibri" pitchFamily="34" charset="0"/>
            </a:endParaRPr>
          </a:p>
        </p:txBody>
      </p:sp>
      <p:sp>
        <p:nvSpPr>
          <p:cNvPr id="16" name="Bent Arrow 15"/>
          <p:cNvSpPr/>
          <p:nvPr/>
        </p:nvSpPr>
        <p:spPr>
          <a:xfrm flipV="1">
            <a:off x="978251" y="1986876"/>
            <a:ext cx="653522" cy="517525"/>
          </a:xfrm>
          <a:prstGeom prst="bent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anchor="ctr"/>
          <a:lstStyle/>
          <a:p>
            <a:pPr algn="ctr" eaLnBrk="0" hangingPunct="0">
              <a:defRPr/>
            </a:pPr>
            <a:endParaRPr lang="id-ID">
              <a:solidFill>
                <a:prstClr val="black"/>
              </a:solidFill>
            </a:endParaRPr>
          </a:p>
        </p:txBody>
      </p:sp>
      <p:sp>
        <p:nvSpPr>
          <p:cNvPr id="17" name="Rounded Rectangle 16"/>
          <p:cNvSpPr/>
          <p:nvPr/>
        </p:nvSpPr>
        <p:spPr>
          <a:xfrm>
            <a:off x="617097" y="915316"/>
            <a:ext cx="4636558" cy="1071563"/>
          </a:xfrm>
          <a:prstGeom prst="roundRect">
            <a:avLst/>
          </a:prstGeom>
          <a:solidFill>
            <a:srgbClr val="00B050"/>
          </a:solidFill>
          <a:ln>
            <a:solidFill>
              <a:schemeClr val="bg1"/>
            </a:solidFill>
          </a:ln>
        </p:spPr>
        <p:style>
          <a:lnRef idx="1">
            <a:schemeClr val="accent2"/>
          </a:lnRef>
          <a:fillRef idx="2">
            <a:schemeClr val="accent2"/>
          </a:fillRef>
          <a:effectRef idx="1">
            <a:schemeClr val="accent2"/>
          </a:effectRef>
          <a:fontRef idx="minor">
            <a:schemeClr val="dk1"/>
          </a:fontRef>
        </p:style>
        <p:txBody>
          <a:bodyPr lIns="83377" tIns="41687" rIns="83377" bIns="41687" anchor="ctr"/>
          <a:lstStyle/>
          <a:p>
            <a:pPr algn="ctr" eaLnBrk="0" hangingPunct="0">
              <a:defRPr/>
            </a:pPr>
            <a:r>
              <a:rPr lang="en-US" sz="2000" b="1" dirty="0">
                <a:solidFill>
                  <a:prstClr val="white"/>
                </a:solidFill>
                <a:ea typeface="MS PGothic" pitchFamily="34" charset="-128"/>
                <a:cs typeface="Calibri" pitchFamily="34" charset="0"/>
              </a:rPr>
              <a:t>UNDANG </a:t>
            </a:r>
            <a:r>
              <a:rPr lang="en-US" sz="2000" b="1" dirty="0" err="1">
                <a:solidFill>
                  <a:prstClr val="white"/>
                </a:solidFill>
                <a:ea typeface="MS PGothic" pitchFamily="34" charset="-128"/>
                <a:cs typeface="Calibri" pitchFamily="34" charset="0"/>
              </a:rPr>
              <a:t>UNDANG</a:t>
            </a:r>
            <a:r>
              <a:rPr lang="en-US" sz="2000" b="1" dirty="0">
                <a:solidFill>
                  <a:prstClr val="white"/>
                </a:solidFill>
                <a:ea typeface="MS PGothic" pitchFamily="34" charset="-128"/>
                <a:cs typeface="Calibri" pitchFamily="34" charset="0"/>
              </a:rPr>
              <a:t> DASAR 1945 PASAL 26 AYAT (3)</a:t>
            </a:r>
          </a:p>
        </p:txBody>
      </p:sp>
      <p:sp>
        <p:nvSpPr>
          <p:cNvPr id="18" name="Right Arrow 17"/>
          <p:cNvSpPr/>
          <p:nvPr/>
        </p:nvSpPr>
        <p:spPr>
          <a:xfrm>
            <a:off x="5312126" y="1272494"/>
            <a:ext cx="405872" cy="457200"/>
          </a:xfrm>
          <a:prstGeom prst="right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anchor="ctr"/>
          <a:lstStyle/>
          <a:p>
            <a:pPr algn="ctr" eaLnBrk="0" hangingPunct="0">
              <a:defRPr/>
            </a:pPr>
            <a:endParaRPr lang="en-US">
              <a:solidFill>
                <a:prstClr val="white"/>
              </a:solidFill>
            </a:endParaRPr>
          </a:p>
        </p:txBody>
      </p:sp>
      <p:sp>
        <p:nvSpPr>
          <p:cNvPr id="19" name="Right Arrow 18"/>
          <p:cNvSpPr/>
          <p:nvPr/>
        </p:nvSpPr>
        <p:spPr>
          <a:xfrm rot="5400000">
            <a:off x="2521046" y="3016553"/>
            <a:ext cx="436563" cy="581290"/>
          </a:xfrm>
          <a:prstGeom prst="right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anchor="ctr"/>
          <a:lstStyle/>
          <a:p>
            <a:pPr algn="ctr" eaLnBrk="0" hangingPunct="0">
              <a:defRPr/>
            </a:pPr>
            <a:endParaRPr lang="en-US">
              <a:solidFill>
                <a:prstClr val="white"/>
              </a:solidFill>
            </a:endParaRPr>
          </a:p>
        </p:txBody>
      </p:sp>
      <p:sp>
        <p:nvSpPr>
          <p:cNvPr id="20" name="Rounded Rectangle 19"/>
          <p:cNvSpPr/>
          <p:nvPr/>
        </p:nvSpPr>
        <p:spPr>
          <a:xfrm>
            <a:off x="5494765" y="2129751"/>
            <a:ext cx="3637361" cy="1000125"/>
          </a:xfrm>
          <a:prstGeom prst="roundRect">
            <a:avLst/>
          </a:prstGeom>
          <a:solidFill>
            <a:srgbClr val="92D050"/>
          </a:solidFill>
          <a:ln>
            <a:solidFill>
              <a:schemeClr val="accent4">
                <a:lumMod val="75000"/>
              </a:schemeClr>
            </a:solidFill>
          </a:ln>
        </p:spPr>
        <p:style>
          <a:lnRef idx="1">
            <a:schemeClr val="accent1"/>
          </a:lnRef>
          <a:fillRef idx="2">
            <a:schemeClr val="accent1"/>
          </a:fillRef>
          <a:effectRef idx="1">
            <a:schemeClr val="accent1"/>
          </a:effectRef>
          <a:fontRef idx="minor">
            <a:schemeClr val="dk1"/>
          </a:fontRef>
        </p:style>
        <p:txBody>
          <a:bodyPr lIns="83377" tIns="41687" rIns="83377" bIns="41687" anchor="ctr"/>
          <a:lstStyle/>
          <a:p>
            <a:pPr algn="ctr" eaLnBrk="0" hangingPunct="0">
              <a:defRPr/>
            </a:pPr>
            <a:r>
              <a:rPr lang="en-US" b="1" dirty="0">
                <a:solidFill>
                  <a:srgbClr val="002060"/>
                </a:solidFill>
                <a:ea typeface="MS PGothic" pitchFamily="34" charset="-128"/>
                <a:cs typeface="Calibri" pitchFamily="34" charset="0"/>
              </a:rPr>
              <a:t>UNDANG-UNDANG N</a:t>
            </a:r>
            <a:r>
              <a:rPr lang="id-ID" b="1" dirty="0">
                <a:solidFill>
                  <a:srgbClr val="002060"/>
                </a:solidFill>
                <a:ea typeface="MS PGothic" pitchFamily="34" charset="-128"/>
                <a:cs typeface="Calibri" pitchFamily="34" charset="0"/>
              </a:rPr>
              <a:t>o</a:t>
            </a:r>
            <a:r>
              <a:rPr lang="en-US" b="1" dirty="0">
                <a:solidFill>
                  <a:srgbClr val="002060"/>
                </a:solidFill>
                <a:ea typeface="MS PGothic" pitchFamily="34" charset="-128"/>
                <a:cs typeface="Calibri" pitchFamily="34" charset="0"/>
              </a:rPr>
              <a:t>. 24 TH 2013 T</a:t>
            </a:r>
            <a:r>
              <a:rPr lang="id-ID" b="1" dirty="0">
                <a:solidFill>
                  <a:srgbClr val="002060"/>
                </a:solidFill>
                <a:ea typeface="MS PGothic" pitchFamily="34" charset="-128"/>
                <a:cs typeface="Calibri" pitchFamily="34" charset="0"/>
              </a:rPr>
              <a:t>EN</a:t>
            </a:r>
            <a:r>
              <a:rPr lang="en-US" b="1" dirty="0">
                <a:solidFill>
                  <a:srgbClr val="002060"/>
                </a:solidFill>
                <a:ea typeface="MS PGothic" pitchFamily="34" charset="-128"/>
                <a:cs typeface="Calibri" pitchFamily="34" charset="0"/>
              </a:rPr>
              <a:t>T</a:t>
            </a:r>
            <a:r>
              <a:rPr lang="id-ID" b="1" dirty="0">
                <a:solidFill>
                  <a:srgbClr val="002060"/>
                </a:solidFill>
                <a:ea typeface="MS PGothic" pitchFamily="34" charset="-128"/>
                <a:cs typeface="Calibri" pitchFamily="34" charset="0"/>
              </a:rPr>
              <a:t>AN</a:t>
            </a:r>
            <a:r>
              <a:rPr lang="en-US" b="1" dirty="0">
                <a:solidFill>
                  <a:srgbClr val="002060"/>
                </a:solidFill>
                <a:ea typeface="MS PGothic" pitchFamily="34" charset="-128"/>
                <a:cs typeface="Calibri" pitchFamily="34" charset="0"/>
              </a:rPr>
              <a:t>G PERUBAHAN UU NO. 23 TAHUN 2006</a:t>
            </a:r>
          </a:p>
        </p:txBody>
      </p:sp>
      <p:sp>
        <p:nvSpPr>
          <p:cNvPr id="21" name="Flowchart: Decision 20"/>
          <p:cNvSpPr/>
          <p:nvPr/>
        </p:nvSpPr>
        <p:spPr>
          <a:xfrm>
            <a:off x="5185203" y="2344066"/>
            <a:ext cx="386953" cy="612775"/>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anchor="ctr"/>
          <a:lstStyle/>
          <a:p>
            <a:pPr algn="ctr" eaLnBrk="0" hangingPunct="0">
              <a:defRPr/>
            </a:pPr>
            <a:endParaRPr lang="en-US">
              <a:solidFill>
                <a:prstClr val="white"/>
              </a:solidFill>
            </a:endParaRPr>
          </a:p>
        </p:txBody>
      </p:sp>
      <p:sp>
        <p:nvSpPr>
          <p:cNvPr id="22" name="Diamond 21"/>
          <p:cNvSpPr/>
          <p:nvPr/>
        </p:nvSpPr>
        <p:spPr>
          <a:xfrm>
            <a:off x="4720831" y="5404735"/>
            <a:ext cx="464344" cy="91440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anchor="ctr"/>
          <a:lstStyle/>
          <a:p>
            <a:pPr algn="ctr" eaLnBrk="0" hangingPunct="0">
              <a:defRPr/>
            </a:pPr>
            <a:endParaRPr lang="en-US">
              <a:solidFill>
                <a:prstClr val="white"/>
              </a:solidFill>
            </a:endParaRPr>
          </a:p>
        </p:txBody>
      </p:sp>
      <p:sp>
        <p:nvSpPr>
          <p:cNvPr id="23" name="Rounded Rectangle 22"/>
          <p:cNvSpPr/>
          <p:nvPr/>
        </p:nvSpPr>
        <p:spPr>
          <a:xfrm>
            <a:off x="5200899" y="5223580"/>
            <a:ext cx="3869557" cy="127725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2672" tIns="41687" rIns="42672" bIns="41687" anchor="ctr"/>
          <a:lstStyle/>
          <a:p>
            <a:pPr algn="ctr" eaLnBrk="0" hangingPunct="0">
              <a:defRPr/>
            </a:pPr>
            <a:r>
              <a:rPr lang="en-US" b="1" dirty="0">
                <a:solidFill>
                  <a:srgbClr val="FFFF00"/>
                </a:solidFill>
                <a:latin typeface="Tahoma" pitchFamily="34" charset="0"/>
                <a:ea typeface="Tahoma" pitchFamily="34" charset="0"/>
                <a:cs typeface="Tahoma" pitchFamily="34" charset="0"/>
              </a:rPr>
              <a:t>PERPRES N</a:t>
            </a:r>
            <a:r>
              <a:rPr lang="id-ID" b="1" dirty="0">
                <a:solidFill>
                  <a:srgbClr val="FFFF00"/>
                </a:solidFill>
                <a:latin typeface="Tahoma" pitchFamily="34" charset="0"/>
                <a:ea typeface="Tahoma" pitchFamily="34" charset="0"/>
                <a:cs typeface="Tahoma" pitchFamily="34" charset="0"/>
              </a:rPr>
              <a:t>o</a:t>
            </a:r>
            <a:r>
              <a:rPr lang="en-US" b="1" dirty="0">
                <a:solidFill>
                  <a:srgbClr val="FFFF00"/>
                </a:solidFill>
                <a:latin typeface="Tahoma" pitchFamily="34" charset="0"/>
                <a:ea typeface="Tahoma" pitchFamily="34" charset="0"/>
                <a:cs typeface="Tahoma" pitchFamily="34" charset="0"/>
              </a:rPr>
              <a:t>. 2</a:t>
            </a:r>
            <a:r>
              <a:rPr lang="id-ID" b="1" dirty="0">
                <a:solidFill>
                  <a:srgbClr val="FFFF00"/>
                </a:solidFill>
                <a:latin typeface="Tahoma" pitchFamily="34" charset="0"/>
                <a:ea typeface="Tahoma" pitchFamily="34" charset="0"/>
                <a:cs typeface="Tahoma" pitchFamily="34" charset="0"/>
              </a:rPr>
              <a:t>6</a:t>
            </a:r>
            <a:r>
              <a:rPr lang="en-US" b="1" dirty="0">
                <a:solidFill>
                  <a:srgbClr val="FFFF00"/>
                </a:solidFill>
                <a:latin typeface="Tahoma" pitchFamily="34" charset="0"/>
                <a:ea typeface="Tahoma" pitchFamily="34" charset="0"/>
                <a:cs typeface="Tahoma" pitchFamily="34" charset="0"/>
              </a:rPr>
              <a:t> TH 20</a:t>
            </a:r>
            <a:r>
              <a:rPr lang="id-ID" b="1" dirty="0">
                <a:solidFill>
                  <a:srgbClr val="FFFF00"/>
                </a:solidFill>
                <a:latin typeface="Tahoma" pitchFamily="34" charset="0"/>
                <a:ea typeface="Tahoma" pitchFamily="34" charset="0"/>
                <a:cs typeface="Tahoma" pitchFamily="34" charset="0"/>
              </a:rPr>
              <a:t>1</a:t>
            </a:r>
            <a:r>
              <a:rPr lang="en-US" b="1" dirty="0">
                <a:solidFill>
                  <a:srgbClr val="FFFF00"/>
                </a:solidFill>
                <a:latin typeface="Tahoma" pitchFamily="34" charset="0"/>
                <a:ea typeface="Tahoma" pitchFamily="34" charset="0"/>
                <a:cs typeface="Tahoma" pitchFamily="34" charset="0"/>
              </a:rPr>
              <a:t>8</a:t>
            </a:r>
            <a:r>
              <a:rPr lang="id-ID" b="1" dirty="0">
                <a:solidFill>
                  <a:srgbClr val="FFFFFF"/>
                </a:solidFill>
                <a:latin typeface="Tahoma" pitchFamily="34" charset="0"/>
                <a:ea typeface="Tahoma" pitchFamily="34" charset="0"/>
                <a:cs typeface="Tahoma" pitchFamily="34" charset="0"/>
              </a:rPr>
              <a:t/>
            </a:r>
            <a:br>
              <a:rPr lang="id-ID" b="1" dirty="0">
                <a:solidFill>
                  <a:srgbClr val="FFFFFF"/>
                </a:solidFill>
                <a:latin typeface="Tahoma" pitchFamily="34" charset="0"/>
                <a:ea typeface="Tahoma" pitchFamily="34" charset="0"/>
                <a:cs typeface="Tahoma" pitchFamily="34" charset="0"/>
              </a:rPr>
            </a:br>
            <a:r>
              <a:rPr lang="id-ID" sz="1500" b="1" dirty="0">
                <a:solidFill>
                  <a:srgbClr val="FFFFFF"/>
                </a:solidFill>
                <a:latin typeface="Tahoma" pitchFamily="34" charset="0"/>
                <a:ea typeface="Tahoma" pitchFamily="34" charset="0"/>
                <a:cs typeface="Tahoma" pitchFamily="34" charset="0"/>
              </a:rPr>
              <a:t>Ttg Pe</a:t>
            </a:r>
            <a:r>
              <a:rPr lang="en-US" sz="1500" b="1" dirty="0" err="1">
                <a:solidFill>
                  <a:srgbClr val="FFFFFF"/>
                </a:solidFill>
                <a:latin typeface="Tahoma" pitchFamily="34" charset="0"/>
                <a:ea typeface="Tahoma" pitchFamily="34" charset="0"/>
                <a:cs typeface="Tahoma" pitchFamily="34" charset="0"/>
              </a:rPr>
              <a:t>rsyaratan</a:t>
            </a:r>
            <a:r>
              <a:rPr lang="en-US" sz="1500" b="1" dirty="0">
                <a:solidFill>
                  <a:srgbClr val="FFFFFF"/>
                </a:solidFill>
                <a:latin typeface="Tahoma" pitchFamily="34" charset="0"/>
                <a:ea typeface="Tahoma" pitchFamily="34" charset="0"/>
                <a:cs typeface="Tahoma" pitchFamily="34" charset="0"/>
              </a:rPr>
              <a:t> </a:t>
            </a:r>
            <a:r>
              <a:rPr lang="en-US" sz="1500" b="1" dirty="0" err="1">
                <a:solidFill>
                  <a:srgbClr val="FFFFFF"/>
                </a:solidFill>
                <a:latin typeface="Tahoma" pitchFamily="34" charset="0"/>
                <a:ea typeface="Tahoma" pitchFamily="34" charset="0"/>
                <a:cs typeface="Tahoma" pitchFamily="34" charset="0"/>
              </a:rPr>
              <a:t>dan</a:t>
            </a:r>
            <a:r>
              <a:rPr lang="en-US" sz="1500" b="1" dirty="0">
                <a:solidFill>
                  <a:srgbClr val="FFFFFF"/>
                </a:solidFill>
                <a:latin typeface="Tahoma" pitchFamily="34" charset="0"/>
                <a:ea typeface="Tahoma" pitchFamily="34" charset="0"/>
                <a:cs typeface="Tahoma" pitchFamily="34" charset="0"/>
              </a:rPr>
              <a:t> Tata Cara  </a:t>
            </a:r>
            <a:r>
              <a:rPr lang="en-US" sz="1500" b="1" dirty="0" err="1">
                <a:solidFill>
                  <a:srgbClr val="FFFFFF"/>
                </a:solidFill>
                <a:latin typeface="Tahoma" pitchFamily="34" charset="0"/>
                <a:ea typeface="Tahoma" pitchFamily="34" charset="0"/>
                <a:cs typeface="Tahoma" pitchFamily="34" charset="0"/>
              </a:rPr>
              <a:t>Dafduk</a:t>
            </a:r>
            <a:r>
              <a:rPr lang="en-US" sz="1500" b="1" dirty="0">
                <a:solidFill>
                  <a:srgbClr val="FFFFFF"/>
                </a:solidFill>
                <a:latin typeface="Tahoma" pitchFamily="34" charset="0"/>
                <a:ea typeface="Tahoma" pitchFamily="34" charset="0"/>
                <a:cs typeface="Tahoma" pitchFamily="34" charset="0"/>
              </a:rPr>
              <a:t> </a:t>
            </a:r>
            <a:r>
              <a:rPr lang="en-US" sz="1500" b="1" dirty="0" err="1">
                <a:solidFill>
                  <a:srgbClr val="FFFFFF"/>
                </a:solidFill>
                <a:latin typeface="Tahoma" pitchFamily="34" charset="0"/>
                <a:ea typeface="Tahoma" pitchFamily="34" charset="0"/>
                <a:cs typeface="Tahoma" pitchFamily="34" charset="0"/>
              </a:rPr>
              <a:t>dan</a:t>
            </a:r>
            <a:r>
              <a:rPr lang="en-US" sz="1500" b="1" dirty="0">
                <a:solidFill>
                  <a:srgbClr val="FFFFFF"/>
                </a:solidFill>
                <a:latin typeface="Tahoma" pitchFamily="34" charset="0"/>
                <a:ea typeface="Tahoma" pitchFamily="34" charset="0"/>
                <a:cs typeface="Tahoma" pitchFamily="34" charset="0"/>
              </a:rPr>
              <a:t> </a:t>
            </a:r>
            <a:r>
              <a:rPr lang="en-US" sz="1500" b="1" dirty="0" err="1">
                <a:solidFill>
                  <a:srgbClr val="FFFFFF"/>
                </a:solidFill>
                <a:latin typeface="Tahoma" pitchFamily="34" charset="0"/>
                <a:ea typeface="Tahoma" pitchFamily="34" charset="0"/>
                <a:cs typeface="Tahoma" pitchFamily="34" charset="0"/>
              </a:rPr>
              <a:t>Capil</a:t>
            </a:r>
            <a:r>
              <a:rPr lang="en-US" sz="1500" b="1" dirty="0">
                <a:solidFill>
                  <a:srgbClr val="FFFFFF"/>
                </a:solidFill>
                <a:latin typeface="Tahoma" pitchFamily="34" charset="0"/>
                <a:ea typeface="Tahoma" pitchFamily="34" charset="0"/>
                <a:cs typeface="Tahoma" pitchFamily="34" charset="0"/>
              </a:rPr>
              <a:t> </a:t>
            </a:r>
            <a:r>
              <a:rPr lang="id-ID" sz="1500" b="1" dirty="0">
                <a:solidFill>
                  <a:srgbClr val="FFFFFF"/>
                </a:solidFill>
                <a:latin typeface="Tahoma" pitchFamily="34" charset="0"/>
                <a:ea typeface="Tahoma" pitchFamily="34" charset="0"/>
                <a:cs typeface="Tahoma" pitchFamily="34" charset="0"/>
              </a:rPr>
              <a:t> </a:t>
            </a:r>
            <a:br>
              <a:rPr lang="id-ID" sz="1500" b="1" dirty="0">
                <a:solidFill>
                  <a:srgbClr val="FFFFFF"/>
                </a:solidFill>
                <a:latin typeface="Tahoma" pitchFamily="34" charset="0"/>
                <a:ea typeface="Tahoma" pitchFamily="34" charset="0"/>
                <a:cs typeface="Tahoma" pitchFamily="34" charset="0"/>
              </a:rPr>
            </a:br>
            <a:r>
              <a:rPr lang="id-ID" sz="1500" b="1" dirty="0">
                <a:solidFill>
                  <a:srgbClr val="FFFFFF"/>
                </a:solidFill>
                <a:latin typeface="Tahoma" pitchFamily="34" charset="0"/>
                <a:ea typeface="Tahoma" pitchFamily="34" charset="0"/>
                <a:cs typeface="Tahoma" pitchFamily="34" charset="0"/>
              </a:rPr>
              <a:t>(Diundangkan 18 Oktober 2018)</a:t>
            </a:r>
            <a:endParaRPr lang="en-US" sz="1500" b="1" dirty="0">
              <a:solidFill>
                <a:srgbClr val="FFFFFF"/>
              </a:solidFill>
              <a:latin typeface="Tahoma" pitchFamily="34" charset="0"/>
              <a:ea typeface="Tahoma" pitchFamily="34" charset="0"/>
              <a:cs typeface="Tahoma" pitchFamily="34" charset="0"/>
            </a:endParaRPr>
          </a:p>
        </p:txBody>
      </p:sp>
      <p:sp>
        <p:nvSpPr>
          <p:cNvPr id="24" name="Down Arrow 23"/>
          <p:cNvSpPr/>
          <p:nvPr/>
        </p:nvSpPr>
        <p:spPr>
          <a:xfrm>
            <a:off x="2476473" y="4786323"/>
            <a:ext cx="524536" cy="428625"/>
          </a:xfrm>
          <a:prstGeom prst="downArrow">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anchor="ctr"/>
          <a:lstStyle/>
          <a:p>
            <a:pPr algn="ctr" eaLnBrk="0" hangingPunct="0">
              <a:defRPr/>
            </a:pPr>
            <a:endParaRPr lang="en-US">
              <a:solidFill>
                <a:prstClr val="white"/>
              </a:solidFill>
            </a:endParaRPr>
          </a:p>
        </p:txBody>
      </p:sp>
      <p:sp>
        <p:nvSpPr>
          <p:cNvPr id="25" name="Flowchart: Decision 24"/>
          <p:cNvSpPr/>
          <p:nvPr/>
        </p:nvSpPr>
        <p:spPr>
          <a:xfrm>
            <a:off x="3966051" y="3806151"/>
            <a:ext cx="386953" cy="612775"/>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anchor="ctr"/>
          <a:lstStyle/>
          <a:p>
            <a:pPr algn="ctr" eaLnBrk="0" hangingPunct="0">
              <a:defRPr/>
            </a:pPr>
            <a:endParaRPr lang="en-US">
              <a:solidFill>
                <a:prstClr val="white"/>
              </a:solidFill>
            </a:endParaRPr>
          </a:p>
        </p:txBody>
      </p:sp>
      <p:sp>
        <p:nvSpPr>
          <p:cNvPr id="26" name="Title 1"/>
          <p:cNvSpPr txBox="1"/>
          <p:nvPr/>
        </p:nvSpPr>
        <p:spPr>
          <a:xfrm>
            <a:off x="2" y="214314"/>
            <a:ext cx="9906000" cy="642918"/>
          </a:xfrm>
          <a:prstGeom prst="rect">
            <a:avLst/>
          </a:prstGeom>
          <a:noFill/>
        </p:spPr>
        <p:txBody>
          <a:bodyPr lIns="83377" tIns="41687" rIns="83377" bIns="41687"/>
          <a:lstStyle/>
          <a:p>
            <a:pPr algn="ctr" eaLnBrk="0" hangingPunct="0">
              <a:defRPr/>
            </a:pPr>
            <a:r>
              <a:rPr lang="id-ID" sz="4000" b="1" dirty="0">
                <a:ln w="6350">
                  <a:noFill/>
                </a:ln>
                <a:solidFill>
                  <a:prstClr val="black"/>
                </a:solidFill>
                <a:effectLst>
                  <a:outerShdw blurRad="38100" dist="38100" dir="2700000" algn="tl">
                    <a:srgbClr val="000000">
                      <a:alpha val="43137"/>
                    </a:srgbClr>
                  </a:outerShdw>
                </a:effectLst>
                <a:cs typeface="Arial" charset="0"/>
              </a:rPr>
              <a:t>C. </a:t>
            </a:r>
            <a:r>
              <a:rPr lang="en-US" sz="4000" b="1" dirty="0">
                <a:ln w="6350">
                  <a:noFill/>
                </a:ln>
                <a:solidFill>
                  <a:prstClr val="black"/>
                </a:solidFill>
                <a:effectLst>
                  <a:outerShdw blurRad="38100" dist="38100" dir="2700000" algn="tl">
                    <a:srgbClr val="000000">
                      <a:alpha val="43137"/>
                    </a:srgbClr>
                  </a:outerShdw>
                </a:effectLst>
                <a:cs typeface="Arial" charset="0"/>
              </a:rPr>
              <a:t>DASAR </a:t>
            </a:r>
            <a:r>
              <a:rPr lang="id-ID" sz="4000" b="1" dirty="0">
                <a:ln w="6350">
                  <a:noFill/>
                </a:ln>
                <a:solidFill>
                  <a:prstClr val="black"/>
                </a:solidFill>
                <a:effectLst>
                  <a:outerShdw blurRad="38100" dist="38100" dir="2700000" algn="tl">
                    <a:srgbClr val="000000">
                      <a:alpha val="43137"/>
                    </a:srgbClr>
                  </a:outerShdw>
                </a:effectLst>
                <a:cs typeface="Arial" charset="0"/>
              </a:rPr>
              <a:t> </a:t>
            </a:r>
            <a:r>
              <a:rPr lang="en-US" sz="4000" b="1" dirty="0">
                <a:ln w="6350">
                  <a:noFill/>
                </a:ln>
                <a:solidFill>
                  <a:prstClr val="black"/>
                </a:solidFill>
                <a:effectLst>
                  <a:outerShdw blurRad="38100" dist="38100" dir="2700000" algn="tl">
                    <a:srgbClr val="000000">
                      <a:alpha val="43137"/>
                    </a:srgbClr>
                  </a:outerShdw>
                </a:effectLst>
                <a:cs typeface="Arial" charset="0"/>
              </a:rPr>
              <a:t>HUKUM</a:t>
            </a:r>
          </a:p>
        </p:txBody>
      </p:sp>
      <p:sp>
        <p:nvSpPr>
          <p:cNvPr id="27" name="TextBox 26"/>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28" name="Straight Connector 27"/>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6</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7" name="Rectangle 36">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9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rtlCol="0" anchor="ctr"/>
          <a:lstStyle/>
          <a:p>
            <a:pPr algn="ctr"/>
            <a:endParaRPr lang="en-US"/>
          </a:p>
        </p:txBody>
      </p:sp>
      <p:sp>
        <p:nvSpPr>
          <p:cNvPr id="68" name="Rectangle 38">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9905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rtlCol="0" anchor="ctr"/>
          <a:lstStyle/>
          <a:p>
            <a:pPr algn="ctr"/>
            <a:endParaRPr lang="en-US"/>
          </a:p>
        </p:txBody>
      </p:sp>
      <p:pic>
        <p:nvPicPr>
          <p:cNvPr id="41" name="Picture 40">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1" y="0"/>
            <a:ext cx="9906000" cy="6858000"/>
          </a:xfrm>
          <a:prstGeom prst="rect">
            <a:avLst/>
          </a:prstGeom>
        </p:spPr>
      </p:pic>
      <p:sp>
        <p:nvSpPr>
          <p:cNvPr id="2" name="Title 1"/>
          <p:cNvSpPr>
            <a:spLocks noGrp="1"/>
          </p:cNvSpPr>
          <p:nvPr>
            <p:ph type="title"/>
          </p:nvPr>
        </p:nvSpPr>
        <p:spPr>
          <a:xfrm>
            <a:off x="520068" y="2053641"/>
            <a:ext cx="2981193" cy="2760098"/>
          </a:xfrm>
        </p:spPr>
        <p:txBody>
          <a:bodyPr>
            <a:normAutofit fontScale="90000"/>
          </a:bodyPr>
          <a:lstStyle/>
          <a:p>
            <a:r>
              <a:rPr lang="en-US" b="1" dirty="0">
                <a:solidFill>
                  <a:srgbClr val="FFFFFF"/>
                </a:solidFill>
              </a:rPr>
              <a:t>DASAR HUKUM PENERAPAN TTE</a:t>
            </a:r>
          </a:p>
        </p:txBody>
      </p:sp>
      <p:sp>
        <p:nvSpPr>
          <p:cNvPr id="28" name="Content Placeholder 2"/>
          <p:cNvSpPr>
            <a:spLocks noGrp="1"/>
          </p:cNvSpPr>
          <p:nvPr>
            <p:ph idx="1"/>
          </p:nvPr>
        </p:nvSpPr>
        <p:spPr>
          <a:xfrm>
            <a:off x="4948593" y="801871"/>
            <a:ext cx="4311193" cy="5530893"/>
          </a:xfrm>
        </p:spPr>
        <p:txBody>
          <a:bodyPr anchor="ctr">
            <a:normAutofit fontScale="92500" lnSpcReduction="10000"/>
          </a:bodyPr>
          <a:lstStyle/>
          <a:p>
            <a:pPr marL="468986" indent="-468986">
              <a:buFont typeface="+mj-lt"/>
              <a:buAutoNum type="arabicPeriod"/>
            </a:pPr>
            <a:r>
              <a:rPr lang="en-US" sz="2200" dirty="0" err="1">
                <a:solidFill>
                  <a:srgbClr val="000000"/>
                </a:solidFill>
              </a:rPr>
              <a:t>Undang-Undang</a:t>
            </a:r>
            <a:r>
              <a:rPr lang="en-US" sz="2200" dirty="0">
                <a:solidFill>
                  <a:srgbClr val="000000"/>
                </a:solidFill>
              </a:rPr>
              <a:t> </a:t>
            </a:r>
            <a:r>
              <a:rPr lang="en-US" sz="2200" dirty="0" err="1">
                <a:solidFill>
                  <a:srgbClr val="000000"/>
                </a:solidFill>
              </a:rPr>
              <a:t>Nomor</a:t>
            </a:r>
            <a:r>
              <a:rPr lang="en-US" sz="2200" dirty="0">
                <a:solidFill>
                  <a:srgbClr val="000000"/>
                </a:solidFill>
              </a:rPr>
              <a:t> 11 </a:t>
            </a:r>
            <a:r>
              <a:rPr lang="en-US" sz="2200" dirty="0" err="1">
                <a:solidFill>
                  <a:srgbClr val="000000"/>
                </a:solidFill>
              </a:rPr>
              <a:t>Tahun</a:t>
            </a:r>
            <a:r>
              <a:rPr lang="en-US" sz="2200" dirty="0">
                <a:solidFill>
                  <a:srgbClr val="000000"/>
                </a:solidFill>
              </a:rPr>
              <a:t> 2008 </a:t>
            </a:r>
            <a:r>
              <a:rPr lang="en-US" sz="2200" dirty="0" err="1">
                <a:solidFill>
                  <a:srgbClr val="000000"/>
                </a:solidFill>
              </a:rPr>
              <a:t>Tentang</a:t>
            </a:r>
            <a:r>
              <a:rPr lang="en-US" sz="2200" dirty="0">
                <a:solidFill>
                  <a:srgbClr val="000000"/>
                </a:solidFill>
              </a:rPr>
              <a:t> </a:t>
            </a:r>
            <a:r>
              <a:rPr lang="en-US" sz="2200" dirty="0" err="1">
                <a:solidFill>
                  <a:srgbClr val="000000"/>
                </a:solidFill>
              </a:rPr>
              <a:t>Informasi</a:t>
            </a:r>
            <a:r>
              <a:rPr lang="en-US" sz="2200" dirty="0">
                <a:solidFill>
                  <a:srgbClr val="000000"/>
                </a:solidFill>
              </a:rPr>
              <a:t> dan </a:t>
            </a:r>
            <a:r>
              <a:rPr lang="en-US" sz="2200" dirty="0" err="1">
                <a:solidFill>
                  <a:srgbClr val="000000"/>
                </a:solidFill>
              </a:rPr>
              <a:t>Transaksi</a:t>
            </a:r>
            <a:r>
              <a:rPr lang="en-US" sz="2200" dirty="0">
                <a:solidFill>
                  <a:srgbClr val="000000"/>
                </a:solidFill>
              </a:rPr>
              <a:t> </a:t>
            </a:r>
            <a:r>
              <a:rPr lang="en-US" sz="2200" dirty="0" err="1">
                <a:solidFill>
                  <a:srgbClr val="000000"/>
                </a:solidFill>
              </a:rPr>
              <a:t>Elekronik</a:t>
            </a:r>
            <a:r>
              <a:rPr lang="en-US" sz="2200" dirty="0">
                <a:solidFill>
                  <a:srgbClr val="000000"/>
                </a:solidFill>
              </a:rPr>
              <a:t> yang </a:t>
            </a:r>
            <a:r>
              <a:rPr lang="en-US" sz="2200" dirty="0" err="1">
                <a:solidFill>
                  <a:srgbClr val="000000"/>
                </a:solidFill>
              </a:rPr>
              <a:t>kemudian</a:t>
            </a:r>
            <a:r>
              <a:rPr lang="en-US" sz="2200" dirty="0">
                <a:solidFill>
                  <a:srgbClr val="000000"/>
                </a:solidFill>
              </a:rPr>
              <a:t> </a:t>
            </a:r>
            <a:r>
              <a:rPr lang="en-US" sz="2200" dirty="0" err="1">
                <a:solidFill>
                  <a:srgbClr val="000000"/>
                </a:solidFill>
              </a:rPr>
              <a:t>dilakukan</a:t>
            </a:r>
            <a:r>
              <a:rPr lang="en-US" sz="2200" dirty="0">
                <a:solidFill>
                  <a:srgbClr val="000000"/>
                </a:solidFill>
              </a:rPr>
              <a:t> </a:t>
            </a:r>
            <a:r>
              <a:rPr lang="en-US" sz="2200" dirty="0" err="1">
                <a:solidFill>
                  <a:srgbClr val="000000"/>
                </a:solidFill>
              </a:rPr>
              <a:t>perubahan</a:t>
            </a:r>
            <a:r>
              <a:rPr lang="en-US" sz="2200" dirty="0">
                <a:solidFill>
                  <a:srgbClr val="000000"/>
                </a:solidFill>
              </a:rPr>
              <a:t> </a:t>
            </a:r>
            <a:r>
              <a:rPr lang="en-US" sz="2200" dirty="0" err="1">
                <a:solidFill>
                  <a:srgbClr val="000000"/>
                </a:solidFill>
              </a:rPr>
              <a:t>menjadi</a:t>
            </a:r>
            <a:r>
              <a:rPr lang="en-US" sz="2200" dirty="0">
                <a:solidFill>
                  <a:srgbClr val="000000"/>
                </a:solidFill>
              </a:rPr>
              <a:t> </a:t>
            </a:r>
            <a:r>
              <a:rPr lang="en-US" sz="2200" dirty="0" err="1">
                <a:solidFill>
                  <a:srgbClr val="000000"/>
                </a:solidFill>
              </a:rPr>
              <a:t>Undang-Undang</a:t>
            </a:r>
            <a:r>
              <a:rPr lang="en-US" sz="2200" dirty="0">
                <a:solidFill>
                  <a:srgbClr val="000000"/>
                </a:solidFill>
              </a:rPr>
              <a:t> </a:t>
            </a:r>
            <a:r>
              <a:rPr lang="en-US" sz="2200" dirty="0" err="1">
                <a:solidFill>
                  <a:srgbClr val="000000"/>
                </a:solidFill>
              </a:rPr>
              <a:t>Nomor</a:t>
            </a:r>
            <a:r>
              <a:rPr lang="en-US" sz="2200" dirty="0">
                <a:solidFill>
                  <a:srgbClr val="000000"/>
                </a:solidFill>
              </a:rPr>
              <a:t> 19 </a:t>
            </a:r>
            <a:r>
              <a:rPr lang="en-US" sz="2200" dirty="0" err="1">
                <a:solidFill>
                  <a:srgbClr val="000000"/>
                </a:solidFill>
              </a:rPr>
              <a:t>Tahun</a:t>
            </a:r>
            <a:r>
              <a:rPr lang="en-US" sz="2200" dirty="0">
                <a:solidFill>
                  <a:srgbClr val="000000"/>
                </a:solidFill>
              </a:rPr>
              <a:t> 2016 </a:t>
            </a:r>
            <a:r>
              <a:rPr lang="en-US" sz="2200" dirty="0" err="1">
                <a:solidFill>
                  <a:srgbClr val="000000"/>
                </a:solidFill>
              </a:rPr>
              <a:t>Tentang</a:t>
            </a:r>
            <a:r>
              <a:rPr lang="en-US" sz="2200" dirty="0">
                <a:solidFill>
                  <a:srgbClr val="000000"/>
                </a:solidFill>
              </a:rPr>
              <a:t> </a:t>
            </a:r>
            <a:r>
              <a:rPr lang="en-US" sz="2200" dirty="0" err="1">
                <a:solidFill>
                  <a:srgbClr val="000000"/>
                </a:solidFill>
              </a:rPr>
              <a:t>Perubahan</a:t>
            </a:r>
            <a:r>
              <a:rPr lang="en-US" sz="2200" dirty="0">
                <a:solidFill>
                  <a:srgbClr val="000000"/>
                </a:solidFill>
              </a:rPr>
              <a:t> </a:t>
            </a:r>
            <a:r>
              <a:rPr lang="en-US" sz="2200" dirty="0" err="1">
                <a:solidFill>
                  <a:srgbClr val="000000"/>
                </a:solidFill>
              </a:rPr>
              <a:t>atas</a:t>
            </a:r>
            <a:r>
              <a:rPr lang="en-US" sz="2200" dirty="0">
                <a:solidFill>
                  <a:srgbClr val="000000"/>
                </a:solidFill>
              </a:rPr>
              <a:t> UU No 11 </a:t>
            </a:r>
            <a:r>
              <a:rPr lang="en-US" sz="2200" dirty="0" err="1">
                <a:solidFill>
                  <a:srgbClr val="000000"/>
                </a:solidFill>
              </a:rPr>
              <a:t>Tahun</a:t>
            </a:r>
            <a:r>
              <a:rPr lang="en-US" sz="2200" dirty="0">
                <a:solidFill>
                  <a:srgbClr val="000000"/>
                </a:solidFill>
              </a:rPr>
              <a:t> 2008 </a:t>
            </a:r>
            <a:r>
              <a:rPr lang="en-US" sz="2200" dirty="0" err="1">
                <a:solidFill>
                  <a:srgbClr val="000000"/>
                </a:solidFill>
              </a:rPr>
              <a:t>Tentang</a:t>
            </a:r>
            <a:r>
              <a:rPr lang="en-US" sz="2200" dirty="0">
                <a:solidFill>
                  <a:srgbClr val="000000"/>
                </a:solidFill>
              </a:rPr>
              <a:t> </a:t>
            </a:r>
            <a:r>
              <a:rPr lang="en-US" sz="2200" dirty="0" err="1">
                <a:solidFill>
                  <a:srgbClr val="000000"/>
                </a:solidFill>
              </a:rPr>
              <a:t>Informasi</a:t>
            </a:r>
            <a:r>
              <a:rPr lang="en-US" sz="2200" dirty="0">
                <a:solidFill>
                  <a:srgbClr val="000000"/>
                </a:solidFill>
              </a:rPr>
              <a:t> dan </a:t>
            </a:r>
            <a:r>
              <a:rPr lang="en-US" sz="2200" dirty="0" err="1">
                <a:solidFill>
                  <a:srgbClr val="000000"/>
                </a:solidFill>
              </a:rPr>
              <a:t>Transaksi</a:t>
            </a:r>
            <a:r>
              <a:rPr lang="en-US" sz="2200" dirty="0">
                <a:solidFill>
                  <a:srgbClr val="000000"/>
                </a:solidFill>
              </a:rPr>
              <a:t> </a:t>
            </a:r>
            <a:r>
              <a:rPr lang="en-US" sz="2200" dirty="0" err="1">
                <a:solidFill>
                  <a:srgbClr val="000000"/>
                </a:solidFill>
              </a:rPr>
              <a:t>Elektronik</a:t>
            </a:r>
            <a:r>
              <a:rPr lang="en-US" sz="2200" dirty="0">
                <a:solidFill>
                  <a:srgbClr val="000000"/>
                </a:solidFill>
              </a:rPr>
              <a:t>.</a:t>
            </a:r>
          </a:p>
          <a:p>
            <a:pPr marL="468986" indent="-468986">
              <a:buFont typeface="+mj-lt"/>
              <a:buAutoNum type="arabicPeriod"/>
            </a:pPr>
            <a:r>
              <a:rPr lang="en-US" sz="2200" dirty="0" err="1">
                <a:solidFill>
                  <a:srgbClr val="000000"/>
                </a:solidFill>
              </a:rPr>
              <a:t>Peraturan</a:t>
            </a:r>
            <a:r>
              <a:rPr lang="en-US" sz="2200" dirty="0">
                <a:solidFill>
                  <a:srgbClr val="000000"/>
                </a:solidFill>
              </a:rPr>
              <a:t> </a:t>
            </a:r>
            <a:r>
              <a:rPr lang="en-US" sz="2200" dirty="0" err="1">
                <a:solidFill>
                  <a:srgbClr val="000000"/>
                </a:solidFill>
              </a:rPr>
              <a:t>Pemerintah</a:t>
            </a:r>
            <a:r>
              <a:rPr lang="en-US" sz="2200" dirty="0">
                <a:solidFill>
                  <a:srgbClr val="000000"/>
                </a:solidFill>
              </a:rPr>
              <a:t> </a:t>
            </a:r>
            <a:r>
              <a:rPr lang="en-US" sz="2200" dirty="0" err="1">
                <a:solidFill>
                  <a:srgbClr val="000000"/>
                </a:solidFill>
              </a:rPr>
              <a:t>Nomor</a:t>
            </a:r>
            <a:r>
              <a:rPr lang="en-US" sz="2200" dirty="0">
                <a:solidFill>
                  <a:srgbClr val="000000"/>
                </a:solidFill>
              </a:rPr>
              <a:t> 82 </a:t>
            </a:r>
            <a:r>
              <a:rPr lang="en-US" sz="2200" dirty="0" err="1">
                <a:solidFill>
                  <a:srgbClr val="000000"/>
                </a:solidFill>
              </a:rPr>
              <a:t>Tahun</a:t>
            </a:r>
            <a:r>
              <a:rPr lang="en-US" sz="2200" dirty="0">
                <a:solidFill>
                  <a:srgbClr val="000000"/>
                </a:solidFill>
              </a:rPr>
              <a:t> 2012 </a:t>
            </a:r>
            <a:r>
              <a:rPr lang="en-US" sz="2200" dirty="0" err="1">
                <a:solidFill>
                  <a:srgbClr val="000000"/>
                </a:solidFill>
              </a:rPr>
              <a:t>Ttg</a:t>
            </a:r>
            <a:r>
              <a:rPr lang="en-US" sz="2200" dirty="0">
                <a:solidFill>
                  <a:srgbClr val="000000"/>
                </a:solidFill>
              </a:rPr>
              <a:t> </a:t>
            </a:r>
            <a:r>
              <a:rPr lang="en-US" sz="2200" dirty="0" err="1">
                <a:solidFill>
                  <a:srgbClr val="000000"/>
                </a:solidFill>
              </a:rPr>
              <a:t>Penyelenggaraan</a:t>
            </a:r>
            <a:r>
              <a:rPr lang="en-US" sz="2200" dirty="0">
                <a:solidFill>
                  <a:srgbClr val="000000"/>
                </a:solidFill>
              </a:rPr>
              <a:t> </a:t>
            </a:r>
            <a:r>
              <a:rPr lang="en-US" sz="2200" dirty="0" err="1">
                <a:solidFill>
                  <a:srgbClr val="000000"/>
                </a:solidFill>
              </a:rPr>
              <a:t>Sistem</a:t>
            </a:r>
            <a:r>
              <a:rPr lang="en-US" sz="2200" dirty="0">
                <a:solidFill>
                  <a:srgbClr val="000000"/>
                </a:solidFill>
              </a:rPr>
              <a:t> dan </a:t>
            </a:r>
            <a:r>
              <a:rPr lang="en-US" sz="2200" dirty="0" err="1">
                <a:solidFill>
                  <a:srgbClr val="000000"/>
                </a:solidFill>
              </a:rPr>
              <a:t>Transaksi</a:t>
            </a:r>
            <a:r>
              <a:rPr lang="en-US" sz="2200" dirty="0">
                <a:solidFill>
                  <a:srgbClr val="000000"/>
                </a:solidFill>
              </a:rPr>
              <a:t> </a:t>
            </a:r>
            <a:r>
              <a:rPr lang="en-US" sz="2200" dirty="0" err="1">
                <a:solidFill>
                  <a:srgbClr val="000000"/>
                </a:solidFill>
              </a:rPr>
              <a:t>Elektronik</a:t>
            </a:r>
            <a:endParaRPr lang="en-US" sz="2200" dirty="0">
              <a:solidFill>
                <a:srgbClr val="000000"/>
              </a:solidFill>
            </a:endParaRPr>
          </a:p>
          <a:p>
            <a:pPr marL="468986" indent="-468986">
              <a:buFont typeface="+mj-lt"/>
              <a:buAutoNum type="arabicPeriod"/>
            </a:pPr>
            <a:r>
              <a:rPr lang="en-US" sz="2200" dirty="0" err="1">
                <a:solidFill>
                  <a:srgbClr val="000000"/>
                </a:solidFill>
              </a:rPr>
              <a:t>Perkominfo</a:t>
            </a:r>
            <a:r>
              <a:rPr lang="en-US" sz="2200" dirty="0">
                <a:solidFill>
                  <a:srgbClr val="000000"/>
                </a:solidFill>
              </a:rPr>
              <a:t> </a:t>
            </a:r>
            <a:r>
              <a:rPr lang="en-US" sz="2200" dirty="0" err="1">
                <a:solidFill>
                  <a:srgbClr val="000000"/>
                </a:solidFill>
              </a:rPr>
              <a:t>Nomor</a:t>
            </a:r>
            <a:r>
              <a:rPr lang="en-US" sz="2200" dirty="0">
                <a:solidFill>
                  <a:srgbClr val="000000"/>
                </a:solidFill>
              </a:rPr>
              <a:t> 11 </a:t>
            </a:r>
            <a:r>
              <a:rPr lang="en-US" sz="2200" dirty="0" err="1">
                <a:solidFill>
                  <a:srgbClr val="000000"/>
                </a:solidFill>
              </a:rPr>
              <a:t>Tahun</a:t>
            </a:r>
            <a:r>
              <a:rPr lang="en-US" sz="2200" dirty="0">
                <a:solidFill>
                  <a:srgbClr val="000000"/>
                </a:solidFill>
              </a:rPr>
              <a:t> 2018 </a:t>
            </a:r>
            <a:r>
              <a:rPr lang="en-US" sz="2200" dirty="0" err="1">
                <a:solidFill>
                  <a:srgbClr val="000000"/>
                </a:solidFill>
              </a:rPr>
              <a:t>Ttg</a:t>
            </a:r>
            <a:r>
              <a:rPr lang="en-US" sz="2200" dirty="0">
                <a:solidFill>
                  <a:srgbClr val="000000"/>
                </a:solidFill>
              </a:rPr>
              <a:t> </a:t>
            </a:r>
            <a:r>
              <a:rPr lang="en-US" sz="2200" dirty="0" err="1">
                <a:solidFill>
                  <a:srgbClr val="000000"/>
                </a:solidFill>
              </a:rPr>
              <a:t>Penyelenggaraan</a:t>
            </a:r>
            <a:r>
              <a:rPr lang="en-US" sz="2200" dirty="0">
                <a:solidFill>
                  <a:srgbClr val="000000"/>
                </a:solidFill>
              </a:rPr>
              <a:t> </a:t>
            </a:r>
            <a:r>
              <a:rPr lang="en-US" sz="2200" dirty="0" err="1">
                <a:solidFill>
                  <a:srgbClr val="000000"/>
                </a:solidFill>
              </a:rPr>
              <a:t>Sertifikasi</a:t>
            </a:r>
            <a:r>
              <a:rPr lang="en-US" sz="2200" dirty="0">
                <a:solidFill>
                  <a:srgbClr val="000000"/>
                </a:solidFill>
              </a:rPr>
              <a:t> </a:t>
            </a:r>
            <a:r>
              <a:rPr lang="en-US" sz="2200" dirty="0" err="1">
                <a:solidFill>
                  <a:srgbClr val="000000"/>
                </a:solidFill>
              </a:rPr>
              <a:t>Elektronik</a:t>
            </a:r>
            <a:endParaRPr lang="en-US" sz="2200" dirty="0">
              <a:solidFill>
                <a:srgbClr val="000000"/>
              </a:solidFill>
            </a:endParaRPr>
          </a:p>
          <a:p>
            <a:pPr marL="468986" indent="-468986">
              <a:buFont typeface="+mj-lt"/>
              <a:buAutoNum type="arabicPeriod"/>
            </a:pPr>
            <a:r>
              <a:rPr lang="en-US" sz="2200" dirty="0" err="1">
                <a:solidFill>
                  <a:srgbClr val="000000"/>
                </a:solidFill>
              </a:rPr>
              <a:t>Permendagri</a:t>
            </a:r>
            <a:r>
              <a:rPr lang="en-US" sz="2200" dirty="0">
                <a:solidFill>
                  <a:srgbClr val="000000"/>
                </a:solidFill>
              </a:rPr>
              <a:t> </a:t>
            </a:r>
            <a:r>
              <a:rPr lang="en-US" sz="2200" dirty="0" err="1">
                <a:solidFill>
                  <a:srgbClr val="000000"/>
                </a:solidFill>
              </a:rPr>
              <a:t>Nomor</a:t>
            </a:r>
            <a:r>
              <a:rPr lang="en-US" sz="2200" dirty="0">
                <a:solidFill>
                  <a:srgbClr val="000000"/>
                </a:solidFill>
              </a:rPr>
              <a:t> 7 </a:t>
            </a:r>
            <a:r>
              <a:rPr lang="en-US" sz="2200" dirty="0" err="1">
                <a:solidFill>
                  <a:srgbClr val="000000"/>
                </a:solidFill>
              </a:rPr>
              <a:t>Tahun</a:t>
            </a:r>
            <a:r>
              <a:rPr lang="en-US" sz="2200" dirty="0">
                <a:solidFill>
                  <a:srgbClr val="000000"/>
                </a:solidFill>
              </a:rPr>
              <a:t> 2019 </a:t>
            </a:r>
            <a:r>
              <a:rPr lang="en-US" sz="2200" dirty="0" err="1">
                <a:solidFill>
                  <a:srgbClr val="000000"/>
                </a:solidFill>
              </a:rPr>
              <a:t>Ttg</a:t>
            </a:r>
            <a:r>
              <a:rPr lang="en-US" sz="2200" dirty="0">
                <a:solidFill>
                  <a:srgbClr val="000000"/>
                </a:solidFill>
              </a:rPr>
              <a:t> </a:t>
            </a:r>
            <a:r>
              <a:rPr lang="en-US" sz="2200" dirty="0" err="1">
                <a:solidFill>
                  <a:srgbClr val="000000"/>
                </a:solidFill>
              </a:rPr>
              <a:t>Pelayanan</a:t>
            </a:r>
            <a:r>
              <a:rPr lang="en-US" sz="2200" dirty="0">
                <a:solidFill>
                  <a:srgbClr val="000000"/>
                </a:solidFill>
              </a:rPr>
              <a:t> </a:t>
            </a:r>
            <a:r>
              <a:rPr lang="en-US" sz="2200" dirty="0" err="1">
                <a:solidFill>
                  <a:srgbClr val="000000"/>
                </a:solidFill>
              </a:rPr>
              <a:t>Administrasi</a:t>
            </a:r>
            <a:r>
              <a:rPr lang="en-US" sz="2200" dirty="0">
                <a:solidFill>
                  <a:srgbClr val="000000"/>
                </a:solidFill>
              </a:rPr>
              <a:t> </a:t>
            </a:r>
            <a:r>
              <a:rPr lang="en-US" sz="2200" dirty="0" err="1">
                <a:solidFill>
                  <a:srgbClr val="000000"/>
                </a:solidFill>
              </a:rPr>
              <a:t>Kependudukan</a:t>
            </a:r>
            <a:r>
              <a:rPr lang="en-US" sz="2200" dirty="0">
                <a:solidFill>
                  <a:srgbClr val="000000"/>
                </a:solidFill>
              </a:rPr>
              <a:t> </a:t>
            </a:r>
            <a:r>
              <a:rPr lang="en-US" sz="2200" dirty="0" err="1">
                <a:solidFill>
                  <a:srgbClr val="000000"/>
                </a:solidFill>
              </a:rPr>
              <a:t>secara</a:t>
            </a:r>
            <a:r>
              <a:rPr lang="en-US" sz="2200" dirty="0">
                <a:solidFill>
                  <a:srgbClr val="000000"/>
                </a:solidFill>
              </a:rPr>
              <a:t> Daring.</a:t>
            </a:r>
          </a:p>
          <a:p>
            <a:pPr marL="0" indent="0">
              <a:buNone/>
            </a:pPr>
            <a:endParaRPr lang="en-US" sz="1800" dirty="0">
              <a:solidFill>
                <a:srgbClr val="000000"/>
              </a:solidFill>
            </a:endParaRPr>
          </a:p>
        </p:txBody>
      </p:sp>
      <p:sp>
        <p:nvSpPr>
          <p:cNvPr id="13" name="TextBox 12"/>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4" name="Straight Connector 13"/>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7</a:t>
            </a:r>
            <a:endParaRPr lang="en-US" sz="1300" b="1" dirty="0">
              <a:solidFill>
                <a:srgbClr val="FFFF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530260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836712"/>
            <a:ext cx="8915401" cy="5040560"/>
          </a:xfrm>
        </p:spPr>
        <p:txBody>
          <a:bodyPr>
            <a:normAutofit/>
          </a:bodyPr>
          <a:lstStyle/>
          <a:p>
            <a:pPr algn="just">
              <a:buNone/>
            </a:pPr>
            <a:r>
              <a:rPr lang="id-ID" b="1" dirty="0"/>
              <a:t>D. </a:t>
            </a:r>
            <a:r>
              <a:rPr lang="en-US" b="1" dirty="0" err="1"/>
              <a:t>Tujuan</a:t>
            </a:r>
            <a:endParaRPr lang="id-ID" b="1" dirty="0"/>
          </a:p>
          <a:p>
            <a:pPr algn="just">
              <a:buNone/>
            </a:pPr>
            <a:r>
              <a:rPr lang="id-ID" sz="1800" dirty="0"/>
              <a:t>	</a:t>
            </a:r>
            <a:r>
              <a:rPr lang="en-US" sz="1800" dirty="0" err="1"/>
              <a:t>Tujuan</a:t>
            </a:r>
            <a:r>
              <a:rPr lang="en-US" sz="1800" dirty="0"/>
              <a:t> </a:t>
            </a:r>
            <a:r>
              <a:rPr lang="en-US" sz="1800" dirty="0" err="1"/>
              <a:t>penyusunan</a:t>
            </a:r>
            <a:r>
              <a:rPr lang="en-US" sz="1800" dirty="0"/>
              <a:t> </a:t>
            </a:r>
            <a:r>
              <a:rPr lang="en-US" sz="1800" dirty="0" err="1"/>
              <a:t>profil</a:t>
            </a:r>
            <a:r>
              <a:rPr lang="en-US" sz="1800" dirty="0"/>
              <a:t> </a:t>
            </a:r>
            <a:r>
              <a:rPr lang="en-US" sz="1800" dirty="0" err="1"/>
              <a:t>perkembangan</a:t>
            </a:r>
            <a:r>
              <a:rPr lang="en-US" sz="1800" dirty="0"/>
              <a:t> </a:t>
            </a:r>
            <a:r>
              <a:rPr lang="en-US" sz="1800" dirty="0" err="1"/>
              <a:t>kependudukan</a:t>
            </a:r>
            <a:r>
              <a:rPr lang="en-US" sz="1800" dirty="0"/>
              <a:t> </a:t>
            </a:r>
            <a:r>
              <a:rPr lang="en-US" sz="1800" dirty="0" err="1"/>
              <a:t>ini</a:t>
            </a:r>
            <a:r>
              <a:rPr lang="en-US" sz="1800" dirty="0"/>
              <a:t> </a:t>
            </a:r>
            <a:r>
              <a:rPr lang="en-US" sz="1800" dirty="0" err="1"/>
              <a:t>adalah</a:t>
            </a:r>
            <a:r>
              <a:rPr lang="en-US" sz="1800" dirty="0"/>
              <a:t> </a:t>
            </a:r>
            <a:r>
              <a:rPr lang="en-US" sz="1800" dirty="0" err="1"/>
              <a:t>memberikan</a:t>
            </a:r>
            <a:r>
              <a:rPr lang="en-US" sz="1800" dirty="0"/>
              <a:t> </a:t>
            </a:r>
            <a:r>
              <a:rPr lang="en-US" sz="1800" dirty="0" err="1"/>
              <a:t>gambaran</a:t>
            </a:r>
            <a:r>
              <a:rPr lang="en-US" sz="1800" dirty="0"/>
              <a:t> </a:t>
            </a:r>
            <a:r>
              <a:rPr lang="en-US" sz="1800" dirty="0" err="1"/>
              <a:t>informasi</a:t>
            </a:r>
            <a:r>
              <a:rPr lang="en-US" sz="1800" dirty="0"/>
              <a:t> yang </a:t>
            </a:r>
            <a:r>
              <a:rPr lang="en-US" sz="1800" dirty="0" err="1"/>
              <a:t>akurat</a:t>
            </a:r>
            <a:r>
              <a:rPr lang="en-US" sz="1800" dirty="0"/>
              <a:t> </a:t>
            </a:r>
            <a:r>
              <a:rPr lang="en-US" sz="1800" dirty="0" err="1"/>
              <a:t>berkaitan</a:t>
            </a:r>
            <a:r>
              <a:rPr lang="en-US" sz="1800" dirty="0"/>
              <a:t> </a:t>
            </a:r>
            <a:r>
              <a:rPr lang="en-US" sz="1800" dirty="0" err="1"/>
              <a:t>dengan</a:t>
            </a:r>
            <a:r>
              <a:rPr lang="en-US" sz="1800" dirty="0"/>
              <a:t> </a:t>
            </a:r>
            <a:r>
              <a:rPr lang="en-US" sz="1800" dirty="0" err="1"/>
              <a:t>demografi</a:t>
            </a:r>
            <a:r>
              <a:rPr lang="en-US" sz="1800" dirty="0"/>
              <a:t> </a:t>
            </a:r>
            <a:r>
              <a:rPr lang="en-US" sz="1800" dirty="0" err="1"/>
              <a:t>kependudukan</a:t>
            </a:r>
            <a:r>
              <a:rPr lang="en-US" sz="1800" dirty="0"/>
              <a:t> </a:t>
            </a:r>
            <a:r>
              <a:rPr lang="en-US" sz="1800" dirty="0" err="1"/>
              <a:t>serta</a:t>
            </a:r>
            <a:r>
              <a:rPr lang="en-US" sz="1800" dirty="0"/>
              <a:t> </a:t>
            </a:r>
            <a:r>
              <a:rPr lang="en-US" sz="1800" dirty="0" err="1"/>
              <a:t>perkembangan</a:t>
            </a:r>
            <a:r>
              <a:rPr lang="en-US" sz="1800" dirty="0"/>
              <a:t> </a:t>
            </a:r>
            <a:r>
              <a:rPr lang="en-US" sz="1800" dirty="0" err="1"/>
              <a:t>kependududukan</a:t>
            </a:r>
            <a:r>
              <a:rPr lang="en-US" sz="1800" dirty="0"/>
              <a:t> </a:t>
            </a:r>
            <a:r>
              <a:rPr lang="en-US" sz="1800" dirty="0" err="1"/>
              <a:t>di</a:t>
            </a:r>
            <a:r>
              <a:rPr lang="en-US" sz="1800" dirty="0"/>
              <a:t> </a:t>
            </a:r>
            <a:r>
              <a:rPr lang="en-US" sz="1800" dirty="0" err="1"/>
              <a:t>Kabupaten</a:t>
            </a:r>
            <a:r>
              <a:rPr lang="en-US" sz="1800" dirty="0"/>
              <a:t> </a:t>
            </a:r>
            <a:r>
              <a:rPr lang="en-US" sz="1800" dirty="0" err="1"/>
              <a:t>Banggai</a:t>
            </a:r>
            <a:r>
              <a:rPr lang="en-US" sz="1800" dirty="0"/>
              <a:t> </a:t>
            </a:r>
            <a:r>
              <a:rPr lang="en-US" sz="1800" dirty="0" err="1"/>
              <a:t>Propinsi</a:t>
            </a:r>
            <a:r>
              <a:rPr lang="en-US" sz="1800" dirty="0"/>
              <a:t> </a:t>
            </a:r>
            <a:r>
              <a:rPr lang="en-US" sz="1800" dirty="0" err="1"/>
              <a:t>Sulawsi</a:t>
            </a:r>
            <a:r>
              <a:rPr lang="en-US" sz="1800" dirty="0"/>
              <a:t> Tengah </a:t>
            </a:r>
            <a:r>
              <a:rPr lang="en-US" sz="1800" dirty="0" err="1"/>
              <a:t>sampai</a:t>
            </a:r>
            <a:r>
              <a:rPr lang="en-US" sz="1800" dirty="0"/>
              <a:t> </a:t>
            </a:r>
            <a:r>
              <a:rPr lang="en-US" sz="1800" dirty="0" err="1"/>
              <a:t>dengan</a:t>
            </a:r>
            <a:r>
              <a:rPr lang="en-US" sz="1800" dirty="0"/>
              <a:t> </a:t>
            </a:r>
            <a:r>
              <a:rPr lang="en-US" sz="1800" dirty="0" err="1"/>
              <a:t>tahun</a:t>
            </a:r>
            <a:r>
              <a:rPr lang="en-US" sz="1800" dirty="0"/>
              <a:t> 2018 </a:t>
            </a:r>
            <a:r>
              <a:rPr lang="en-US" sz="1800" dirty="0" err="1"/>
              <a:t>bagi</a:t>
            </a:r>
            <a:r>
              <a:rPr lang="en-US" sz="1800" dirty="0"/>
              <a:t> </a:t>
            </a:r>
            <a:r>
              <a:rPr lang="en-US" sz="1800" dirty="0" err="1"/>
              <a:t>pihak</a:t>
            </a:r>
            <a:r>
              <a:rPr lang="en-US" sz="1800" dirty="0"/>
              <a:t> - </a:t>
            </a:r>
            <a:r>
              <a:rPr lang="en-US" sz="1800" dirty="0" err="1"/>
              <a:t>pihak</a:t>
            </a:r>
            <a:r>
              <a:rPr lang="en-US" sz="1800" dirty="0"/>
              <a:t> yang </a:t>
            </a:r>
            <a:r>
              <a:rPr lang="en-US" sz="1800" dirty="0" err="1"/>
              <a:t>terkait</a:t>
            </a:r>
            <a:r>
              <a:rPr lang="en-US" sz="1800" dirty="0"/>
              <a:t> </a:t>
            </a:r>
            <a:r>
              <a:rPr lang="en-US" sz="1800" dirty="0" err="1"/>
              <a:t>dan</a:t>
            </a:r>
            <a:r>
              <a:rPr lang="en-US" sz="1800" dirty="0"/>
              <a:t> </a:t>
            </a:r>
            <a:r>
              <a:rPr lang="en-US" sz="1800" dirty="0" err="1"/>
              <a:t>masyarakat</a:t>
            </a:r>
            <a:r>
              <a:rPr lang="en-US" sz="1800" dirty="0"/>
              <a:t> </a:t>
            </a:r>
            <a:r>
              <a:rPr lang="en-US" sz="1800" dirty="0" err="1"/>
              <a:t>pada</a:t>
            </a:r>
            <a:r>
              <a:rPr lang="en-US" sz="1800" dirty="0"/>
              <a:t> </a:t>
            </a:r>
            <a:r>
              <a:rPr lang="en-US" sz="1800" dirty="0" err="1"/>
              <a:t>umumnya</a:t>
            </a:r>
            <a:r>
              <a:rPr lang="en-US" sz="1800" dirty="0"/>
              <a:t>. </a:t>
            </a:r>
            <a:r>
              <a:rPr lang="en-US" sz="1800" dirty="0" err="1"/>
              <a:t>Sedangkan</a:t>
            </a:r>
            <a:r>
              <a:rPr lang="en-US" sz="1800" dirty="0"/>
              <a:t> </a:t>
            </a:r>
            <a:r>
              <a:rPr lang="en-US" sz="1800" dirty="0" err="1"/>
              <a:t>tujuan</a:t>
            </a:r>
            <a:r>
              <a:rPr lang="en-US" sz="1800" dirty="0"/>
              <a:t> </a:t>
            </a:r>
            <a:r>
              <a:rPr lang="en-US" sz="1800" dirty="0" err="1"/>
              <a:t>khususnya</a:t>
            </a:r>
            <a:r>
              <a:rPr lang="en-US" sz="1800" dirty="0"/>
              <a:t> </a:t>
            </a:r>
            <a:r>
              <a:rPr lang="en-US" sz="1800" dirty="0" err="1"/>
              <a:t>adalah</a:t>
            </a:r>
            <a:r>
              <a:rPr lang="en-US" sz="1800" dirty="0"/>
              <a:t> :</a:t>
            </a:r>
            <a:endParaRPr lang="id-ID" sz="1800" dirty="0"/>
          </a:p>
          <a:p>
            <a:pPr marL="802438" lvl="1" indent="-468986" algn="just">
              <a:buFont typeface="+mj-lt"/>
              <a:buAutoNum type="alphaUcPeriod"/>
            </a:pPr>
            <a:r>
              <a:rPr lang="en-US" sz="1800" dirty="0" err="1"/>
              <a:t>Mendiskripsikan</a:t>
            </a:r>
            <a:r>
              <a:rPr lang="en-US" sz="1800" dirty="0"/>
              <a:t> </a:t>
            </a:r>
            <a:r>
              <a:rPr lang="en-US" sz="1800" dirty="0" err="1"/>
              <a:t>aspek</a:t>
            </a:r>
            <a:r>
              <a:rPr lang="en-US" sz="1800" dirty="0"/>
              <a:t> </a:t>
            </a:r>
            <a:r>
              <a:rPr lang="en-US" sz="1800" dirty="0" err="1"/>
              <a:t>kualitas</a:t>
            </a:r>
            <a:r>
              <a:rPr lang="en-US" sz="1800" dirty="0"/>
              <a:t> </a:t>
            </a:r>
            <a:r>
              <a:rPr lang="en-US" sz="1800" dirty="0" err="1"/>
              <a:t>penduduk</a:t>
            </a:r>
            <a:r>
              <a:rPr lang="en-US" sz="1800" dirty="0"/>
              <a:t> </a:t>
            </a:r>
            <a:r>
              <a:rPr lang="en-US" sz="1800" dirty="0" err="1"/>
              <a:t>kabupaen</a:t>
            </a:r>
            <a:r>
              <a:rPr lang="en-US" sz="1800" dirty="0"/>
              <a:t> </a:t>
            </a:r>
            <a:r>
              <a:rPr lang="en-US" sz="1800" dirty="0" err="1"/>
              <a:t>Banggai</a:t>
            </a:r>
            <a:r>
              <a:rPr lang="en-US" sz="1800" dirty="0"/>
              <a:t> </a:t>
            </a:r>
            <a:r>
              <a:rPr lang="en-US" sz="1800" dirty="0" err="1"/>
              <a:t>Propinsi</a:t>
            </a:r>
            <a:r>
              <a:rPr lang="en-US" sz="1800" dirty="0"/>
              <a:t> Sulawesi Tengah, </a:t>
            </a:r>
            <a:r>
              <a:rPr lang="en-US" sz="1800" dirty="0" err="1"/>
              <a:t>yaitu</a:t>
            </a:r>
            <a:r>
              <a:rPr lang="en-US" sz="1800" dirty="0"/>
              <a:t> </a:t>
            </a:r>
            <a:r>
              <a:rPr lang="en-US" sz="1800" dirty="0" err="1"/>
              <a:t>jumlah</a:t>
            </a:r>
            <a:r>
              <a:rPr lang="en-US" sz="1800" dirty="0"/>
              <a:t>, </a:t>
            </a:r>
            <a:r>
              <a:rPr lang="en-US" sz="1800" dirty="0" err="1"/>
              <a:t>komposisi</a:t>
            </a:r>
            <a:r>
              <a:rPr lang="en-US" sz="1800" dirty="0"/>
              <a:t> </a:t>
            </a:r>
            <a:r>
              <a:rPr lang="en-US" sz="1800" dirty="0" err="1"/>
              <a:t>dan</a:t>
            </a:r>
            <a:r>
              <a:rPr lang="en-US" sz="1800" dirty="0"/>
              <a:t> </a:t>
            </a:r>
            <a:r>
              <a:rPr lang="en-US" sz="1800" dirty="0" err="1"/>
              <a:t>distribusi</a:t>
            </a:r>
            <a:r>
              <a:rPr lang="en-US" sz="1800" dirty="0"/>
              <a:t> </a:t>
            </a:r>
            <a:r>
              <a:rPr lang="en-US" sz="1800" dirty="0" err="1"/>
              <a:t>penduduk</a:t>
            </a:r>
            <a:r>
              <a:rPr lang="en-US" sz="1800" dirty="0"/>
              <a:t>.</a:t>
            </a:r>
            <a:endParaRPr lang="id-ID" sz="1800" dirty="0"/>
          </a:p>
          <a:p>
            <a:pPr marL="802438" lvl="1" indent="-468986" algn="just">
              <a:buFont typeface="+mj-lt"/>
              <a:buAutoNum type="alphaUcPeriod"/>
            </a:pPr>
            <a:r>
              <a:rPr lang="en-US" sz="1800" dirty="0" err="1"/>
              <a:t>Mendiskripsikan</a:t>
            </a:r>
            <a:r>
              <a:rPr lang="en-US" sz="1800" dirty="0"/>
              <a:t> </a:t>
            </a:r>
            <a:r>
              <a:rPr lang="en-US" sz="1800" dirty="0" err="1"/>
              <a:t>aspek</a:t>
            </a:r>
            <a:r>
              <a:rPr lang="en-US" sz="1800" dirty="0"/>
              <a:t> </a:t>
            </a:r>
            <a:r>
              <a:rPr lang="en-US" sz="1800" dirty="0" err="1"/>
              <a:t>faktor-faktor</a:t>
            </a:r>
            <a:r>
              <a:rPr lang="en-US" sz="1800" dirty="0"/>
              <a:t> yang </a:t>
            </a:r>
            <a:r>
              <a:rPr lang="en-US" sz="1800" dirty="0" err="1"/>
              <a:t>berkaitan</a:t>
            </a:r>
            <a:r>
              <a:rPr lang="en-US" sz="1800" dirty="0"/>
              <a:t> </a:t>
            </a:r>
            <a:r>
              <a:rPr lang="en-US" sz="1800" dirty="0" err="1"/>
              <a:t>dengan</a:t>
            </a:r>
            <a:r>
              <a:rPr lang="en-US" sz="1800" dirty="0"/>
              <a:t> </a:t>
            </a:r>
            <a:r>
              <a:rPr lang="en-US" sz="1800" dirty="0" err="1"/>
              <a:t>jumlah</a:t>
            </a:r>
            <a:r>
              <a:rPr lang="en-US" sz="1800" dirty="0"/>
              <a:t>, </a:t>
            </a:r>
            <a:r>
              <a:rPr lang="en-US" sz="1800" dirty="0" err="1"/>
              <a:t>komposisi</a:t>
            </a:r>
            <a:r>
              <a:rPr lang="en-US" sz="1800" dirty="0"/>
              <a:t> </a:t>
            </a:r>
            <a:r>
              <a:rPr lang="en-US" sz="1800" dirty="0" err="1"/>
              <a:t>dan</a:t>
            </a:r>
            <a:r>
              <a:rPr lang="en-US" sz="1800" dirty="0"/>
              <a:t> </a:t>
            </a:r>
            <a:r>
              <a:rPr lang="en-US" sz="1800" dirty="0" err="1"/>
              <a:t>distribusi</a:t>
            </a:r>
            <a:r>
              <a:rPr lang="en-US" sz="1800" dirty="0"/>
              <a:t> </a:t>
            </a:r>
            <a:r>
              <a:rPr lang="en-US" sz="1800" dirty="0" err="1"/>
              <a:t>penduduk</a:t>
            </a:r>
            <a:r>
              <a:rPr lang="en-US" sz="1800" dirty="0"/>
              <a:t> </a:t>
            </a:r>
            <a:r>
              <a:rPr lang="en-US" sz="1800" dirty="0" err="1"/>
              <a:t>Kabupaten</a:t>
            </a:r>
            <a:r>
              <a:rPr lang="en-US" sz="1800" dirty="0"/>
              <a:t> </a:t>
            </a:r>
            <a:r>
              <a:rPr lang="en-US" sz="1800" dirty="0" err="1"/>
              <a:t>Banggai</a:t>
            </a:r>
            <a:r>
              <a:rPr lang="en-US" sz="1800" dirty="0"/>
              <a:t> </a:t>
            </a:r>
            <a:r>
              <a:rPr lang="en-US" sz="1800" dirty="0" err="1"/>
              <a:t>Propinsi</a:t>
            </a:r>
            <a:r>
              <a:rPr lang="en-US" sz="1800" dirty="0"/>
              <a:t> Sulawesi Tengah </a:t>
            </a:r>
            <a:r>
              <a:rPr lang="en-US" sz="1800" dirty="0" err="1"/>
              <a:t>yaitu</a:t>
            </a:r>
            <a:r>
              <a:rPr lang="en-US" sz="1800" dirty="0"/>
              <a:t> </a:t>
            </a:r>
            <a:r>
              <a:rPr lang="en-US" sz="1800" dirty="0" err="1"/>
              <a:t>kelahiran</a:t>
            </a:r>
            <a:r>
              <a:rPr lang="en-US" sz="1800" dirty="0"/>
              <a:t>, </a:t>
            </a:r>
            <a:r>
              <a:rPr lang="en-US" sz="1800" dirty="0" err="1"/>
              <a:t>kematian</a:t>
            </a:r>
            <a:r>
              <a:rPr lang="en-US" sz="1800" dirty="0"/>
              <a:t> </a:t>
            </a:r>
            <a:r>
              <a:rPr lang="en-US" sz="1800" dirty="0" err="1"/>
              <a:t>dan</a:t>
            </a:r>
            <a:r>
              <a:rPr lang="en-US" sz="1800" dirty="0"/>
              <a:t> </a:t>
            </a:r>
            <a:r>
              <a:rPr lang="en-US" sz="1800" dirty="0" err="1"/>
              <a:t>migrasi</a:t>
            </a:r>
            <a:r>
              <a:rPr lang="en-US" sz="1800" dirty="0"/>
              <a:t>.</a:t>
            </a:r>
            <a:endParaRPr lang="id-ID" sz="1800" dirty="0"/>
          </a:p>
          <a:p>
            <a:pPr marL="802438" lvl="1" indent="-468986" algn="just">
              <a:buFont typeface="+mj-lt"/>
              <a:buAutoNum type="alphaUcPeriod"/>
            </a:pPr>
            <a:r>
              <a:rPr lang="en-US" sz="1800" dirty="0" err="1"/>
              <a:t>Mendiskripsikan</a:t>
            </a:r>
            <a:r>
              <a:rPr lang="en-US" sz="1800" dirty="0"/>
              <a:t> </a:t>
            </a:r>
            <a:r>
              <a:rPr lang="en-US" sz="1800" dirty="0" err="1"/>
              <a:t>aspek-aspek</a:t>
            </a:r>
            <a:r>
              <a:rPr lang="en-US" sz="1800" dirty="0"/>
              <a:t> </a:t>
            </a:r>
            <a:r>
              <a:rPr lang="en-US" sz="1800" dirty="0" err="1"/>
              <a:t>kependudukan</a:t>
            </a:r>
            <a:r>
              <a:rPr lang="en-US" sz="1800" dirty="0"/>
              <a:t> yang </a:t>
            </a:r>
            <a:r>
              <a:rPr lang="en-US" sz="1800" dirty="0" err="1"/>
              <a:t>berkaitan</a:t>
            </a:r>
            <a:r>
              <a:rPr lang="en-US" sz="1800" dirty="0"/>
              <a:t> </a:t>
            </a:r>
            <a:r>
              <a:rPr lang="en-US" sz="1800" dirty="0" err="1"/>
              <a:t>dengan</a:t>
            </a:r>
            <a:r>
              <a:rPr lang="en-US" sz="1800" dirty="0"/>
              <a:t> </a:t>
            </a:r>
            <a:r>
              <a:rPr lang="en-US" sz="1800" dirty="0" err="1"/>
              <a:t>kualitas</a:t>
            </a:r>
            <a:r>
              <a:rPr lang="id-ID" sz="1800" dirty="0"/>
              <a:t> </a:t>
            </a:r>
            <a:r>
              <a:rPr lang="en-US" sz="1800" dirty="0" err="1"/>
              <a:t>penduduk</a:t>
            </a:r>
            <a:r>
              <a:rPr lang="en-US" sz="1800" dirty="0"/>
              <a:t> </a:t>
            </a:r>
            <a:r>
              <a:rPr lang="en-US" sz="1800" dirty="0" err="1"/>
              <a:t>kabupaten</a:t>
            </a:r>
            <a:r>
              <a:rPr lang="en-US" sz="1800" dirty="0"/>
              <a:t> </a:t>
            </a:r>
            <a:r>
              <a:rPr lang="en-US" sz="1800" dirty="0" err="1"/>
              <a:t>Banggai</a:t>
            </a:r>
            <a:r>
              <a:rPr lang="en-US" sz="1800" dirty="0"/>
              <a:t> </a:t>
            </a:r>
            <a:r>
              <a:rPr lang="en-US" sz="1800" dirty="0" err="1"/>
              <a:t>Propinsi</a:t>
            </a:r>
            <a:r>
              <a:rPr lang="en-US" sz="1800" dirty="0"/>
              <a:t> Sulawesi Tengah </a:t>
            </a:r>
            <a:r>
              <a:rPr lang="en-US" sz="1800" dirty="0" err="1"/>
              <a:t>seperti</a:t>
            </a:r>
            <a:r>
              <a:rPr lang="en-US" sz="1800" dirty="0"/>
              <a:t> </a:t>
            </a:r>
            <a:r>
              <a:rPr lang="en-US" sz="1800" dirty="0" err="1"/>
              <a:t>kesehatan</a:t>
            </a:r>
            <a:r>
              <a:rPr lang="en-US" sz="1800" dirty="0"/>
              <a:t>, </a:t>
            </a:r>
            <a:r>
              <a:rPr lang="en-US" sz="1800" dirty="0" err="1"/>
              <a:t>pendidikan</a:t>
            </a:r>
            <a:r>
              <a:rPr lang="en-US" sz="1800" dirty="0"/>
              <a:t>, </a:t>
            </a:r>
            <a:r>
              <a:rPr lang="en-US" sz="1800" dirty="0" err="1"/>
              <a:t>tingkat</a:t>
            </a:r>
            <a:r>
              <a:rPr lang="en-US" sz="1800" dirty="0"/>
              <a:t> </a:t>
            </a:r>
            <a:r>
              <a:rPr lang="en-US" sz="1800" dirty="0" err="1"/>
              <a:t>kesejahteraan</a:t>
            </a:r>
            <a:r>
              <a:rPr lang="en-US" sz="1800" dirty="0"/>
              <a:t>, </a:t>
            </a:r>
            <a:r>
              <a:rPr lang="en-US" sz="1800" dirty="0" err="1"/>
              <a:t>ketenagakerjaan</a:t>
            </a:r>
            <a:r>
              <a:rPr lang="en-US" sz="1800" dirty="0"/>
              <a:t>, </a:t>
            </a:r>
            <a:r>
              <a:rPr lang="en-US" sz="1800" dirty="0" err="1"/>
              <a:t>indeks</a:t>
            </a:r>
            <a:r>
              <a:rPr lang="en-US" sz="1800" dirty="0"/>
              <a:t> </a:t>
            </a:r>
            <a:r>
              <a:rPr lang="en-US" sz="1800" dirty="0" err="1"/>
              <a:t>pembangumnan</a:t>
            </a:r>
            <a:r>
              <a:rPr lang="en-US" sz="1800" dirty="0"/>
              <a:t> </a:t>
            </a:r>
            <a:r>
              <a:rPr lang="en-US" sz="1800" dirty="0" err="1"/>
              <a:t>manusia</a:t>
            </a:r>
            <a:r>
              <a:rPr lang="en-US" sz="1800" dirty="0"/>
              <a:t> </a:t>
            </a:r>
            <a:r>
              <a:rPr lang="en-US" sz="1800" dirty="0" err="1"/>
              <a:t>dan</a:t>
            </a:r>
            <a:r>
              <a:rPr lang="en-US" sz="1800" dirty="0"/>
              <a:t> </a:t>
            </a:r>
            <a:r>
              <a:rPr lang="en-US" sz="1800" dirty="0" err="1"/>
              <a:t>sebagainya</a:t>
            </a:r>
            <a:r>
              <a:rPr lang="en-US" sz="1800" dirty="0"/>
              <a:t>.</a:t>
            </a:r>
            <a:endParaRPr lang="id-ID" sz="1800" dirty="0"/>
          </a:p>
          <a:p>
            <a:pPr>
              <a:buNone/>
            </a:pPr>
            <a:endParaRPr lang="id-ID" dirty="0"/>
          </a:p>
        </p:txBody>
      </p:sp>
      <p:sp>
        <p:nvSpPr>
          <p:cNvPr id="7" name="TextBox 6"/>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2" name="Straight Connector 11"/>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8</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443" y="1196751"/>
            <a:ext cx="8645578" cy="5313302"/>
          </a:xfrm>
          <a:prstGeom prst="rect">
            <a:avLst/>
          </a:prstGeom>
          <a:noFill/>
        </p:spPr>
        <p:txBody>
          <a:bodyPr wrap="square" lIns="80316" tIns="40158" rIns="80316" bIns="40158" rtlCol="0">
            <a:spAutoFit/>
          </a:bodyPr>
          <a:lstStyle/>
          <a:p>
            <a:pPr algn="just"/>
            <a:r>
              <a:rPr lang="id-ID" dirty="0"/>
              <a:t>Kabupaten Banggai merupakan salah satu daerah otonom dan masuk dalam wilayah Provinsi Sulawesi Tengah beribukota di Luwuk, terletak pada titik koordinat antara 122</a:t>
            </a:r>
            <a:r>
              <a:rPr lang="id-ID" baseline="30000" dirty="0"/>
              <a:t>0</a:t>
            </a:r>
            <a:r>
              <a:rPr lang="id-ID" dirty="0"/>
              <a:t>23’ dan 124</a:t>
            </a:r>
            <a:r>
              <a:rPr lang="id-ID" baseline="30000" dirty="0"/>
              <a:t>0</a:t>
            </a:r>
            <a:r>
              <a:rPr lang="id-ID" dirty="0"/>
              <a:t>20’ Bujur Timur, serta 0</a:t>
            </a:r>
            <a:r>
              <a:rPr lang="id-ID" baseline="30000" dirty="0"/>
              <a:t>0</a:t>
            </a:r>
            <a:r>
              <a:rPr lang="id-ID" dirty="0"/>
              <a:t>30’ dan 2</a:t>
            </a:r>
            <a:r>
              <a:rPr lang="id-ID" baseline="30000" dirty="0"/>
              <a:t>0</a:t>
            </a:r>
            <a:r>
              <a:rPr lang="id-ID" dirty="0"/>
              <a:t>20’ Lintang Selatan, memiliki Luas wilayah daratan ± 9.672,70 Km² atau sekitar 14,22 % dari luas Provinsi Sulawesi Tengah dan luas laut ± 20.309,68 Km² dengan garis pantai sepanjang 613,25 km. Wilayah Kabupaten Banggai berbatasan dengan :</a:t>
            </a:r>
          </a:p>
          <a:p>
            <a:pPr algn="just">
              <a:buFont typeface="Wingdings" pitchFamily="2" charset="2"/>
              <a:buChar char="q"/>
            </a:pPr>
            <a:r>
              <a:rPr lang="id-ID" dirty="0"/>
              <a:t>Sebelah Utara berbatasan dengan Teluk Tomini</a:t>
            </a:r>
          </a:p>
          <a:p>
            <a:pPr algn="just">
              <a:buFont typeface="Wingdings" pitchFamily="2" charset="2"/>
              <a:buChar char="q"/>
            </a:pPr>
            <a:r>
              <a:rPr lang="id-ID" dirty="0"/>
              <a:t>Sebelah Timur berbatasan dengan Laut Maluku dan Kabupaten Banggai Kepulauan</a:t>
            </a:r>
          </a:p>
          <a:p>
            <a:pPr algn="just">
              <a:buFont typeface="Wingdings" pitchFamily="2" charset="2"/>
              <a:buChar char="q"/>
            </a:pPr>
            <a:r>
              <a:rPr lang="id-ID" dirty="0"/>
              <a:t>Sebelah Selatan berbatasan dengan Selat Peling dan Kabupaten Banggai Kepulauan</a:t>
            </a:r>
          </a:p>
          <a:p>
            <a:pPr algn="just">
              <a:buFont typeface="Wingdings" pitchFamily="2" charset="2"/>
              <a:buChar char="q"/>
            </a:pPr>
            <a:r>
              <a:rPr lang="id-ID" dirty="0"/>
              <a:t>Sebelah Barat berbatasan dengan Kabupaten Tojo Una-una dan Kabupaten Morowali Utara</a:t>
            </a:r>
          </a:p>
          <a:p>
            <a:pPr algn="just"/>
            <a:r>
              <a:rPr lang="id-ID" dirty="0"/>
              <a:t>Secara administratif wilayah Kabupaten Banggai terbagi atas 23 kecamatan, 291 desa serta 46 kelurahan.</a:t>
            </a:r>
          </a:p>
          <a:p>
            <a:pPr algn="just"/>
            <a:r>
              <a:rPr lang="id-ID" dirty="0"/>
              <a:t>Daerah Kabupaten Banggai resmi berdiri berdasarkan Undang-Undang Nomor 29 Tahun 1959 (Lembaran Negara RI Nomor 74, Tambahan Lembaran Negara RI Nomor 1822) tanggal 1 April 1959 tentang Pembentukan Daerah Tingkat II di Sulawesi, selajutnya dengan ditetapkan Undang-Undang Nomor 51 Tahun 1999 (Lembaran Negara RI Nomor 179, Tambahan Lembaran Negara RI Nomor 3900), tentang Pembentukan Kabupaten Buol, Kabupaten Morowali, dan Kabupaten Banggai Kepulauan maka secara yuridis wilayah Kabupaten Banggai telah terpisah dengan Kabupaten Banggai Kepulauan.</a:t>
            </a:r>
          </a:p>
        </p:txBody>
      </p:sp>
      <p:sp>
        <p:nvSpPr>
          <p:cNvPr id="5" name="Rounded Rectangle 4"/>
          <p:cNvSpPr/>
          <p:nvPr/>
        </p:nvSpPr>
        <p:spPr>
          <a:xfrm>
            <a:off x="704337" y="404664"/>
            <a:ext cx="4824728" cy="4218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rtlCol="0" anchor="ctr"/>
          <a:lstStyle/>
          <a:p>
            <a:r>
              <a:rPr lang="id-ID" sz="1800" b="1" dirty="0"/>
              <a:t>E. Gambaran Umum Kabupaten Banggai</a:t>
            </a:r>
            <a:endParaRPr lang="id-ID" dirty="0"/>
          </a:p>
        </p:txBody>
      </p:sp>
      <p:sp>
        <p:nvSpPr>
          <p:cNvPr id="10" name="TextBox 9"/>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1" name="Straight Connector 10"/>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9</a:t>
            </a:r>
            <a:endParaRPr lang="en-US" sz="1300" b="1" dirty="0">
              <a:solidFill>
                <a:srgbClr val="FFFFFF"/>
              </a:solidFill>
              <a:latin typeface="Tahoma" pitchFamily="34" charset="0"/>
              <a:ea typeface="Tahoma" pitchFamily="34" charset="0"/>
              <a:cs typeface="Tahoma" pitchFamily="34" charset="0"/>
            </a:endParaRPr>
          </a:p>
        </p:txBody>
      </p:sp>
      <p:sp>
        <p:nvSpPr>
          <p:cNvPr id="8" name="TextBox 7"/>
          <p:cNvSpPr txBox="1"/>
          <p:nvPr/>
        </p:nvSpPr>
        <p:spPr>
          <a:xfrm>
            <a:off x="797182" y="908720"/>
            <a:ext cx="2419037" cy="342710"/>
          </a:xfrm>
          <a:prstGeom prst="rect">
            <a:avLst/>
          </a:prstGeom>
          <a:noFill/>
        </p:spPr>
        <p:txBody>
          <a:bodyPr wrap="none" lIns="80316" tIns="40158" rIns="80316" bIns="40158" rtlCol="0">
            <a:spAutoFit/>
          </a:bodyPr>
          <a:lstStyle/>
          <a:p>
            <a:r>
              <a:rPr lang="id-ID" b="1" i="1" dirty="0"/>
              <a:t>1. Letak dan Geografis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TA ADMINISTRASI KABUPATEN BANGGAI PURWA.jpg"/>
          <p:cNvPicPr>
            <a:picLocks noChangeAspect="1"/>
          </p:cNvPicPr>
          <p:nvPr/>
        </p:nvPicPr>
        <p:blipFill>
          <a:blip r:embed="rId2" cstate="print"/>
          <a:stretch>
            <a:fillRect/>
          </a:stretch>
        </p:blipFill>
        <p:spPr>
          <a:xfrm>
            <a:off x="1280592" y="541311"/>
            <a:ext cx="7985152" cy="5912025"/>
          </a:xfrm>
          <a:prstGeom prst="rect">
            <a:avLst/>
          </a:prstGeom>
        </p:spPr>
      </p:pic>
      <p:sp>
        <p:nvSpPr>
          <p:cNvPr id="8" name="TextBox 7"/>
          <p:cNvSpPr txBox="1"/>
          <p:nvPr/>
        </p:nvSpPr>
        <p:spPr>
          <a:xfrm>
            <a:off x="3560677" y="205962"/>
            <a:ext cx="3491702" cy="342710"/>
          </a:xfrm>
          <a:prstGeom prst="rect">
            <a:avLst/>
          </a:prstGeom>
          <a:noFill/>
        </p:spPr>
        <p:txBody>
          <a:bodyPr wrap="none" lIns="80316" tIns="40158" rIns="80316" bIns="40158" rtlCol="0">
            <a:spAutoFit/>
          </a:bodyPr>
          <a:lstStyle/>
          <a:p>
            <a:r>
              <a:rPr lang="id-ID" dirty="0"/>
              <a:t>Gambar 1.1 Peta Kabupaten Banggai</a:t>
            </a:r>
          </a:p>
        </p:txBody>
      </p:sp>
      <p:sp>
        <p:nvSpPr>
          <p:cNvPr id="9" name="TextBox 8"/>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0" name="Straight Connector 9"/>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10</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482" y="480104"/>
            <a:ext cx="3677196" cy="749772"/>
          </a:xfrm>
        </p:spPr>
        <p:txBody>
          <a:bodyPr>
            <a:normAutofit fontScale="90000"/>
          </a:bodyPr>
          <a:lstStyle/>
          <a:p>
            <a:r>
              <a:rPr lang="id-ID" dirty="0"/>
              <a:t>Kata Pengantar</a:t>
            </a:r>
          </a:p>
        </p:txBody>
      </p:sp>
      <p:sp>
        <p:nvSpPr>
          <p:cNvPr id="6" name="Content Placeholder 2"/>
          <p:cNvSpPr>
            <a:spLocks noGrp="1"/>
          </p:cNvSpPr>
          <p:nvPr>
            <p:ph idx="1"/>
          </p:nvPr>
        </p:nvSpPr>
        <p:spPr>
          <a:xfrm>
            <a:off x="750288" y="1714572"/>
            <a:ext cx="6183990" cy="4663375"/>
          </a:xfrm>
        </p:spPr>
        <p:txBody>
          <a:bodyPr>
            <a:noAutofit/>
          </a:bodyPr>
          <a:lstStyle/>
          <a:p>
            <a:pPr algn="just">
              <a:buNone/>
            </a:pPr>
            <a:r>
              <a:rPr lang="id-ID" sz="1800" dirty="0"/>
              <a:t>	Segala puji dan syukur kami panjatkan kehadirat Allah SWT yang telah melimpahkan rahmat dan hidayah-Nya kepada kita semua. Shalawat serta salam semoga tercurah kepada Rasulullah SAW beserta keluarganya.</a:t>
            </a:r>
          </a:p>
          <a:p>
            <a:pPr algn="just">
              <a:buNone/>
            </a:pPr>
            <a:r>
              <a:rPr lang="id-ID" sz="1800" dirty="0"/>
              <a:t>	Penulisan “Profil Data Agregat Kependudukan” ini bertujuan untuk memberikan gambaran Data Kependudukan dalam pemetaan-pemetaan data sebagai bahan acuan untuk peningkatan pembangunan Daerah Kabupaten Banggai.</a:t>
            </a:r>
          </a:p>
          <a:p>
            <a:pPr algn="just">
              <a:buNone/>
            </a:pPr>
            <a:r>
              <a:rPr lang="id-ID" sz="1800" dirty="0"/>
              <a:t>	Dalam penyusunan Profil ini, kami menyadari sepenuhnya bahwa Profil ini masih jauh dari kesempurnaan karena pengalaman dan pengetahuan penulis yang terbatas. </a:t>
            </a:r>
          </a:p>
        </p:txBody>
      </p:sp>
      <p:sp>
        <p:nvSpPr>
          <p:cNvPr id="8" name="Content Placeholder 2"/>
          <p:cNvSpPr txBox="1">
            <a:spLocks/>
          </p:cNvSpPr>
          <p:nvPr/>
        </p:nvSpPr>
        <p:spPr>
          <a:xfrm>
            <a:off x="750288" y="5428032"/>
            <a:ext cx="8885733" cy="1097312"/>
          </a:xfrm>
          <a:prstGeom prst="rect">
            <a:avLst/>
          </a:prstGeom>
        </p:spPr>
        <p:txBody>
          <a:bodyPr vert="horz" lIns="83364" tIns="41680" rIns="83364" bIns="41680">
            <a:noAutofit/>
          </a:bodyPr>
          <a:lstStyle/>
          <a:p>
            <a:pPr marL="250089" indent="-250089" algn="just" defTabSz="803154">
              <a:spcBef>
                <a:spcPct val="20000"/>
              </a:spcBef>
              <a:buClr>
                <a:schemeClr val="accent3"/>
              </a:buClr>
              <a:buSzPct val="95000"/>
            </a:pPr>
            <a:r>
              <a:rPr lang="id-ID" sz="1600" dirty="0"/>
              <a:t>	</a:t>
            </a:r>
            <a:r>
              <a:rPr lang="id-ID" sz="1800" dirty="0"/>
              <a:t>Oleh karena itu, kritik dan saran dari semua pihak sangat kami harapkan demi terciptanya Profil yang lebih baik lagi untuk masa mendatang.</a:t>
            </a:r>
          </a:p>
        </p:txBody>
      </p:sp>
      <p:sp>
        <p:nvSpPr>
          <p:cNvPr id="23" name="TextBox 22"/>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24" name="Straight Connector 23"/>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i</a:t>
            </a:r>
            <a:endParaRPr lang="en-US" sz="1300" b="1" dirty="0">
              <a:solidFill>
                <a:srgbClr val="FFFFFF"/>
              </a:solidFill>
              <a:latin typeface="Tahoma" pitchFamily="34" charset="0"/>
              <a:ea typeface="Tahoma" pitchFamily="34" charset="0"/>
              <a:cs typeface="Tahoma" pitchFamily="34" charset="0"/>
            </a:endParaRPr>
          </a:p>
        </p:txBody>
      </p:sp>
      <p:pic>
        <p:nvPicPr>
          <p:cNvPr id="4" name="Picture 3">
            <a:extLst>
              <a:ext uri="{FF2B5EF4-FFF2-40B4-BE49-F238E27FC236}">
                <a16:creationId xmlns="" xmlns:a16="http://schemas.microsoft.com/office/drawing/2014/main" id="{0FBB67A1-9B95-45B7-B001-2D24FDAEFB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23716" y="1484784"/>
            <a:ext cx="2437796" cy="3068959"/>
          </a:xfrm>
          <a:prstGeom prst="rect">
            <a:avLst/>
          </a:prstGeom>
        </p:spPr>
      </p:pic>
      <p:sp>
        <p:nvSpPr>
          <p:cNvPr id="5" name="Rectangle 4">
            <a:extLst>
              <a:ext uri="{FF2B5EF4-FFF2-40B4-BE49-F238E27FC236}">
                <a16:creationId xmlns="" xmlns:a16="http://schemas.microsoft.com/office/drawing/2014/main" id="{D893A08C-7F01-4D6B-A9D0-B775F1E0A009}"/>
              </a:ext>
            </a:extLst>
          </p:cNvPr>
          <p:cNvSpPr/>
          <p:nvPr/>
        </p:nvSpPr>
        <p:spPr>
          <a:xfrm>
            <a:off x="6867476" y="4524589"/>
            <a:ext cx="2937087"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Britannic Bold" panose="020B0903060703020204" pitchFamily="34" charset="0"/>
              </a:rPr>
              <a:t>Drs. MOH. YORY NTOI</a:t>
            </a:r>
            <a:endParaRPr lang="en-US" sz="2000" b="0" cap="none" spc="0"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ndParaRPr>
          </a:p>
        </p:txBody>
      </p:sp>
      <p:sp>
        <p:nvSpPr>
          <p:cNvPr id="13" name="Rectangle 12">
            <a:extLst>
              <a:ext uri="{FF2B5EF4-FFF2-40B4-BE49-F238E27FC236}">
                <a16:creationId xmlns="" xmlns:a16="http://schemas.microsoft.com/office/drawing/2014/main" id="{7D88620C-0A20-4991-AD3F-0F02347B659A}"/>
              </a:ext>
            </a:extLst>
          </p:cNvPr>
          <p:cNvSpPr/>
          <p:nvPr/>
        </p:nvSpPr>
        <p:spPr>
          <a:xfrm>
            <a:off x="7153029" y="4787860"/>
            <a:ext cx="2379176" cy="369332"/>
          </a:xfrm>
          <a:prstGeom prst="rect">
            <a:avLst/>
          </a:prstGeom>
          <a:noFill/>
        </p:spPr>
        <p:txBody>
          <a:bodyPr wrap="none" lIns="91440" tIns="45720" rIns="91440" bIns="45720">
            <a:spAutoFit/>
          </a:bodyPr>
          <a:lstStyle/>
          <a:p>
            <a:pPr algn="ctr"/>
            <a:r>
              <a:rPr lang="en-US" sz="1800" dirty="0">
                <a:ln w="0"/>
                <a:effectLst>
                  <a:outerShdw blurRad="38100" dist="19050" dir="2700000" algn="tl" rotWithShape="0">
                    <a:schemeClr val="dk1">
                      <a:alpha val="40000"/>
                    </a:schemeClr>
                  </a:outerShdw>
                </a:effectLst>
                <a:latin typeface="Bahnschrift SemiBold SemiConden" panose="020B0502040204020203" pitchFamily="34" charset="0"/>
              </a:rPr>
              <a:t>NIP. 19661101 199303 1 011</a:t>
            </a:r>
            <a:endParaRPr lang="en-US" sz="1800" b="0" cap="none" spc="0" dirty="0">
              <a:ln w="0"/>
              <a:solidFill>
                <a:schemeClr val="tx1"/>
              </a:solidFill>
              <a:effectLst>
                <a:outerShdw blurRad="38100" dist="19050" dir="2700000" algn="tl" rotWithShape="0">
                  <a:schemeClr val="dk1">
                    <a:alpha val="40000"/>
                  </a:schemeClr>
                </a:outerShdw>
              </a:effectLst>
              <a:latin typeface="Bahnschrift SemiBold SemiConden" panose="020B0502040204020203" pitchFamily="34" charset="0"/>
            </a:endParaRPr>
          </a:p>
        </p:txBody>
      </p:sp>
      <p:cxnSp>
        <p:nvCxnSpPr>
          <p:cNvPr id="10" name="Straight Connector 9">
            <a:extLst>
              <a:ext uri="{FF2B5EF4-FFF2-40B4-BE49-F238E27FC236}">
                <a16:creationId xmlns="" xmlns:a16="http://schemas.microsoft.com/office/drawing/2014/main" id="{EAF5FDDB-ABC4-41CC-A9E1-C1077882E6B1}"/>
              </a:ext>
            </a:extLst>
          </p:cNvPr>
          <p:cNvCxnSpPr>
            <a:cxnSpLocks/>
          </p:cNvCxnSpPr>
          <p:nvPr/>
        </p:nvCxnSpPr>
        <p:spPr>
          <a:xfrm>
            <a:off x="7153029" y="4869160"/>
            <a:ext cx="2379176"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0560" y="891017"/>
            <a:ext cx="8174928" cy="3220421"/>
          </a:xfrm>
          <a:prstGeom prst="rect">
            <a:avLst/>
          </a:prstGeom>
          <a:noFill/>
        </p:spPr>
        <p:txBody>
          <a:bodyPr wrap="square" lIns="80316" tIns="40158" rIns="80316" bIns="40158" rtlCol="0">
            <a:spAutoFit/>
          </a:bodyPr>
          <a:lstStyle/>
          <a:p>
            <a:r>
              <a:rPr lang="id-ID" dirty="0"/>
              <a:t>Wilayah Kabupaten Banggai sebagian besar merupakan pegunungan dan perbukitan serta dataran rendah yang umumnya terdapat di kaki pegunungan dan pesisir.</a:t>
            </a:r>
          </a:p>
          <a:p>
            <a:pPr algn="just"/>
            <a:r>
              <a:rPr lang="id-ID" dirty="0"/>
              <a:t>Kondisi topografi Kabupaten Banggai didominasi oleh kawasan perbukitan dengan kategori kemiringan lereng curam (25-40%) hingga sangat curam (&gt;40%) sebesar ±395.094,96 Ha atau sekitar ±40.83 % dari luas wilayah. Sedangkan untuk kemiringan lereng yang termasuk kategori landai – agak curam – curam (15-25%) sebesar ±213,856.75 Ha atau sekitar 22,10% dari luas wilayah. Kemiringan lereng yang termasuk kategori datar – landai (8-15%) seluas ±167,901.22 Ha atau sekitar 17,35 % dari luas wilayah. Terakhir, yang termasuk kategori sangat datar (0-8%) seluas ±190,874.07 Ha atau sekitar 19,72 % dari luas wilayah. Berdasarkan kondisi topografi tersebut, dapat diketahui bahwa lahan datar di Kabupaten Banggai terbatas sehingga lahan yang dapat dijadikan kawasan budidaya juga menjadi terbatas.</a:t>
            </a:r>
          </a:p>
        </p:txBody>
      </p:sp>
      <p:sp>
        <p:nvSpPr>
          <p:cNvPr id="5" name="TextBox 4"/>
          <p:cNvSpPr txBox="1"/>
          <p:nvPr/>
        </p:nvSpPr>
        <p:spPr>
          <a:xfrm>
            <a:off x="990443" y="566002"/>
            <a:ext cx="1268273" cy="342710"/>
          </a:xfrm>
          <a:prstGeom prst="rect">
            <a:avLst/>
          </a:prstGeom>
          <a:noFill/>
        </p:spPr>
        <p:txBody>
          <a:bodyPr wrap="none" lIns="80316" tIns="40158" rIns="80316" bIns="40158" rtlCol="0">
            <a:spAutoFit/>
          </a:bodyPr>
          <a:lstStyle/>
          <a:p>
            <a:r>
              <a:rPr lang="id-ID" b="1" i="1" dirty="0"/>
              <a:t>2. Topologi</a:t>
            </a:r>
          </a:p>
        </p:txBody>
      </p:sp>
      <p:sp>
        <p:nvSpPr>
          <p:cNvPr id="6" name="TextBox 5"/>
          <p:cNvSpPr txBox="1"/>
          <p:nvPr/>
        </p:nvSpPr>
        <p:spPr>
          <a:xfrm>
            <a:off x="1149957" y="4869162"/>
            <a:ext cx="8285346" cy="1389151"/>
          </a:xfrm>
          <a:prstGeom prst="rect">
            <a:avLst/>
          </a:prstGeom>
          <a:noFill/>
        </p:spPr>
        <p:txBody>
          <a:bodyPr wrap="square" lIns="80316" tIns="40158" rIns="80316" bIns="40158" rtlCol="0">
            <a:spAutoFit/>
          </a:bodyPr>
          <a:lstStyle/>
          <a:p>
            <a:pPr algn="just"/>
            <a:r>
              <a:rPr lang="id-ID" dirty="0"/>
              <a:t>Kondisi morfologi Kabupaten Banggai memiliki keanekagaraman kondisi alam, dimana terdapat pegunungan, sungai-sungai yang masih sangat jernih serta pulau-pulau kecil yang tersebar mengelilingi wilayah kabupaten. Desa-desa di Kabupaten Banggai pada umumnya terletak pada ketinggian kurang dari 500 m di atas permukaan laut dengan bentuk permukaan tanah didominasi oleh daratan dan perbukitan.</a:t>
            </a:r>
          </a:p>
        </p:txBody>
      </p:sp>
      <p:sp>
        <p:nvSpPr>
          <p:cNvPr id="7" name="TextBox 6"/>
          <p:cNvSpPr txBox="1"/>
          <p:nvPr/>
        </p:nvSpPr>
        <p:spPr>
          <a:xfrm>
            <a:off x="930406" y="4526442"/>
            <a:ext cx="1394910" cy="342710"/>
          </a:xfrm>
          <a:prstGeom prst="rect">
            <a:avLst/>
          </a:prstGeom>
          <a:noFill/>
        </p:spPr>
        <p:txBody>
          <a:bodyPr wrap="none" lIns="80316" tIns="40158" rIns="80316" bIns="40158" rtlCol="0">
            <a:spAutoFit/>
          </a:bodyPr>
          <a:lstStyle/>
          <a:p>
            <a:r>
              <a:rPr lang="id-ID" b="1" i="1" dirty="0"/>
              <a:t>3. Morfologi</a:t>
            </a:r>
          </a:p>
        </p:txBody>
      </p:sp>
      <p:sp>
        <p:nvSpPr>
          <p:cNvPr id="13" name="TextBox 12"/>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4" name="Straight Connector 13"/>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11</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0559" y="342945"/>
            <a:ext cx="8285346" cy="1650761"/>
          </a:xfrm>
          <a:prstGeom prst="rect">
            <a:avLst/>
          </a:prstGeom>
          <a:noFill/>
        </p:spPr>
        <p:txBody>
          <a:bodyPr wrap="square" lIns="80316" tIns="40158" rIns="80316" bIns="40158" rtlCol="0">
            <a:spAutoFit/>
          </a:bodyPr>
          <a:lstStyle/>
          <a:p>
            <a:pPr algn="just"/>
            <a:r>
              <a:rPr lang="id-ID" dirty="0"/>
              <a:t>Pada desa tersebut terdapat juga pegunungan, namun dengan jumlah persentase yang lebih kecil dibandingkan dengan daratan dan perbukitan. Desa yang terletak pada ketinggian 500–700 m di atas permukaan laut, pada umumnya didominasi oleh bentuk permukaan tanah yang terdiri dari perbukitan atau pegunungan. Sedangkan untuk desa yang terletak pada ketinggian lebih besar dari 700 m di atas permukaan laut, pada umumnya memiliki bentuk permukaan tanah yang didominasi oleh pegunungan.</a:t>
            </a:r>
          </a:p>
        </p:txBody>
      </p:sp>
      <p:sp>
        <p:nvSpPr>
          <p:cNvPr id="6" name="TextBox 5"/>
          <p:cNvSpPr txBox="1"/>
          <p:nvPr/>
        </p:nvSpPr>
        <p:spPr>
          <a:xfrm>
            <a:off x="1170559" y="2276873"/>
            <a:ext cx="8285346" cy="4264904"/>
          </a:xfrm>
          <a:prstGeom prst="rect">
            <a:avLst/>
          </a:prstGeom>
          <a:noFill/>
        </p:spPr>
        <p:txBody>
          <a:bodyPr wrap="square" lIns="80316" tIns="40158" rIns="80316" bIns="40158" rtlCol="0">
            <a:spAutoFit/>
          </a:bodyPr>
          <a:lstStyle/>
          <a:p>
            <a:pPr algn="just"/>
            <a:r>
              <a:rPr lang="id-ID" dirty="0"/>
              <a:t>Untuk menuju ke Kabupaten Banggai dapat ditempuh melalui transportasi darat, laut maupun udara. Dari Kota Palu ibukota Provinsi, menuju Luwuk ibukota Kabupaten Banggai dapat ditempuh melalui jalan darat memakai sarana perhubungan kendaraan umum yaitu bus-bus kecil dan sedang, atau dengan kendaraan carteran, menempuh jarak  Palu – Luwuk sekitar 610 km, demikian pula dari Kota Makassar dapat ditempuh melalui jalur darat.</a:t>
            </a:r>
          </a:p>
          <a:p>
            <a:pPr algn="just"/>
            <a:r>
              <a:rPr lang="id-ID" dirty="0"/>
              <a:t>Melalui transportasi udara terdapat 4 perusahaan penerbangan (Garuda, Sriwijaya Air, Wings Air dan Express Air) yang melayani rute-rute penerbangan reguler setiap hari menuju Luwuk dari Palu, Makassar dan Manado.</a:t>
            </a:r>
          </a:p>
          <a:p>
            <a:pPr algn="just"/>
            <a:r>
              <a:rPr lang="id-ID" dirty="0"/>
              <a:t>Sedangkan pintu masuk melalui laut adalah melalui Pelabuhan Luwuk yang dilayani oleh kapal Pelni (KM.Tilong Kabila) dengan rute Luwuk ke Makassar dan Luwuk ke Bitung (Manado), serta melalui Pelabuhan Pagimana yang dilayani dengan kapal penyeberangan ASDP dengan rute Pagimana-Gorontalo. Luwuk juga menjadi akses poin utama bagi transportasi lanjutan menuju ke Kabupaten Banggai Kepulauan dan Kabupaten Banggai Laut yang dilayani dengan kapal penyeberangan maupun kapal angkutan rakyat yang tersedia setiap hari.</a:t>
            </a:r>
          </a:p>
        </p:txBody>
      </p:sp>
      <p:sp>
        <p:nvSpPr>
          <p:cNvPr id="7" name="TextBox 6"/>
          <p:cNvSpPr txBox="1"/>
          <p:nvPr/>
        </p:nvSpPr>
        <p:spPr>
          <a:xfrm>
            <a:off x="990443" y="1988840"/>
            <a:ext cx="1683836" cy="342710"/>
          </a:xfrm>
          <a:prstGeom prst="rect">
            <a:avLst/>
          </a:prstGeom>
          <a:noFill/>
        </p:spPr>
        <p:txBody>
          <a:bodyPr wrap="none" lIns="80316" tIns="40158" rIns="80316" bIns="40158" rtlCol="0">
            <a:spAutoFit/>
          </a:bodyPr>
          <a:lstStyle/>
          <a:p>
            <a:r>
              <a:rPr lang="id-ID" b="1" i="1" dirty="0"/>
              <a:t>4. Aksesibilitas</a:t>
            </a:r>
          </a:p>
        </p:txBody>
      </p:sp>
      <p:sp>
        <p:nvSpPr>
          <p:cNvPr id="9" name="TextBox 8"/>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0" name="Straight Connector 9"/>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12</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0288" y="141804"/>
            <a:ext cx="6844416" cy="749772"/>
          </a:xfrm>
        </p:spPr>
        <p:txBody>
          <a:bodyPr>
            <a:normAutofit/>
          </a:bodyPr>
          <a:lstStyle/>
          <a:p>
            <a:r>
              <a:rPr lang="id-ID" sz="3500" b="1" dirty="0">
                <a:latin typeface="Lucida Handwriting" pitchFamily="66" charset="0"/>
              </a:rPr>
              <a:t>BAB II PEMBAHASAN</a:t>
            </a:r>
            <a:endParaRPr lang="id-ID" sz="3500" dirty="0"/>
          </a:p>
        </p:txBody>
      </p:sp>
      <p:sp>
        <p:nvSpPr>
          <p:cNvPr id="3" name="Content Placeholder 2"/>
          <p:cNvSpPr>
            <a:spLocks noGrp="1"/>
          </p:cNvSpPr>
          <p:nvPr>
            <p:ph idx="1"/>
          </p:nvPr>
        </p:nvSpPr>
        <p:spPr>
          <a:xfrm>
            <a:off x="495300" y="1303049"/>
            <a:ext cx="8915401" cy="5143429"/>
          </a:xfrm>
        </p:spPr>
        <p:txBody>
          <a:bodyPr>
            <a:normAutofit fontScale="77500" lnSpcReduction="20000"/>
          </a:bodyPr>
          <a:lstStyle/>
          <a:p>
            <a:pPr algn="just">
              <a:buNone/>
            </a:pPr>
            <a:r>
              <a:rPr lang="id-ID" sz="2000" dirty="0"/>
              <a:t>	</a:t>
            </a:r>
            <a:r>
              <a:rPr lang="en-US" sz="2000" dirty="0" err="1"/>
              <a:t>Ruang</a:t>
            </a:r>
            <a:r>
              <a:rPr lang="en-US" sz="2000" dirty="0"/>
              <a:t> </a:t>
            </a:r>
            <a:r>
              <a:rPr lang="en-US" sz="2000" dirty="0" err="1"/>
              <a:t>lingkup</a:t>
            </a:r>
            <a:r>
              <a:rPr lang="en-US" sz="2000" dirty="0"/>
              <a:t> </a:t>
            </a:r>
            <a:r>
              <a:rPr lang="en-US" sz="2000" dirty="0" err="1"/>
              <a:t>dari</a:t>
            </a:r>
            <a:r>
              <a:rPr lang="en-US" sz="2000" dirty="0"/>
              <a:t> </a:t>
            </a:r>
            <a:r>
              <a:rPr lang="en-US" sz="2000" dirty="0" err="1"/>
              <a:t>Profil</a:t>
            </a:r>
            <a:r>
              <a:rPr lang="en-US" sz="2000" dirty="0"/>
              <a:t> </a:t>
            </a:r>
            <a:r>
              <a:rPr lang="en-US" sz="2000" dirty="0" err="1"/>
              <a:t>Perkembangan</a:t>
            </a:r>
            <a:r>
              <a:rPr lang="en-US" sz="2000" dirty="0"/>
              <a:t> </a:t>
            </a:r>
            <a:r>
              <a:rPr lang="en-US" sz="2000" dirty="0" err="1"/>
              <a:t>Kependudukan</a:t>
            </a:r>
            <a:r>
              <a:rPr lang="en-US" sz="2000" dirty="0"/>
              <a:t> </a:t>
            </a:r>
            <a:r>
              <a:rPr lang="en-US" sz="2000" dirty="0" err="1"/>
              <a:t>Kabupaten</a:t>
            </a:r>
            <a:r>
              <a:rPr lang="en-US" sz="2000" dirty="0"/>
              <a:t> </a:t>
            </a:r>
            <a:r>
              <a:rPr lang="en-US" sz="2000" dirty="0" err="1"/>
              <a:t>Banggai</a:t>
            </a:r>
            <a:r>
              <a:rPr lang="en-US" sz="2000" dirty="0"/>
              <a:t> </a:t>
            </a:r>
            <a:r>
              <a:rPr lang="en-US" sz="2000" dirty="0" err="1"/>
              <a:t>Propinsi</a:t>
            </a:r>
            <a:r>
              <a:rPr lang="en-US" sz="2000" dirty="0"/>
              <a:t> Sulawesi Tengah </a:t>
            </a:r>
            <a:r>
              <a:rPr lang="en-US" sz="2000" dirty="0" err="1"/>
              <a:t>ini</a:t>
            </a:r>
            <a:r>
              <a:rPr lang="en-US" sz="2000" dirty="0"/>
              <a:t> </a:t>
            </a:r>
            <a:r>
              <a:rPr lang="en-US" sz="2000" dirty="0" err="1"/>
              <a:t>meliputi</a:t>
            </a:r>
            <a:r>
              <a:rPr lang="en-US" sz="2000" dirty="0"/>
              <a:t> </a:t>
            </a:r>
            <a:r>
              <a:rPr lang="en-US" sz="2000" dirty="0" err="1"/>
              <a:t>pendahuluan</a:t>
            </a:r>
            <a:r>
              <a:rPr lang="en-US" sz="2000" dirty="0"/>
              <a:t> , </a:t>
            </a:r>
            <a:r>
              <a:rPr lang="en-US" sz="2000" dirty="0" err="1"/>
              <a:t>gambaran</a:t>
            </a:r>
            <a:r>
              <a:rPr lang="en-US" sz="2000" dirty="0"/>
              <a:t> </a:t>
            </a:r>
            <a:r>
              <a:rPr lang="en-US" sz="2000" dirty="0" err="1"/>
              <a:t>umum</a:t>
            </a:r>
            <a:r>
              <a:rPr lang="en-US" sz="2000" dirty="0"/>
              <a:t> </a:t>
            </a:r>
            <a:r>
              <a:rPr lang="en-US" sz="2000" dirty="0" err="1"/>
              <a:t>daerah</a:t>
            </a:r>
            <a:r>
              <a:rPr lang="en-US" sz="2000" dirty="0"/>
              <a:t>, </a:t>
            </a:r>
            <a:r>
              <a:rPr lang="en-US" sz="2000" dirty="0" err="1"/>
              <a:t>sumber</a:t>
            </a:r>
            <a:r>
              <a:rPr lang="en-US" sz="2000" dirty="0"/>
              <a:t> data, </a:t>
            </a:r>
            <a:r>
              <a:rPr lang="en-US" sz="2000" dirty="0" err="1"/>
              <a:t>perkembangan</a:t>
            </a:r>
            <a:r>
              <a:rPr lang="en-US" sz="2000" dirty="0"/>
              <a:t> </a:t>
            </a:r>
            <a:r>
              <a:rPr lang="en-US" sz="2000" dirty="0" err="1"/>
              <a:t>kependudukan</a:t>
            </a:r>
            <a:r>
              <a:rPr lang="en-US" sz="2000" dirty="0"/>
              <a:t>, </a:t>
            </a:r>
            <a:r>
              <a:rPr lang="en-US" sz="2000" dirty="0" err="1"/>
              <a:t>kepemilikan</a:t>
            </a:r>
            <a:r>
              <a:rPr lang="en-US" sz="2000" dirty="0"/>
              <a:t> </a:t>
            </a:r>
            <a:r>
              <a:rPr lang="en-US" sz="2000" dirty="0" err="1"/>
              <a:t>dokumen</a:t>
            </a:r>
            <a:r>
              <a:rPr lang="en-US" sz="2000" dirty="0"/>
              <a:t> </a:t>
            </a:r>
            <a:r>
              <a:rPr lang="en-US" sz="2000" dirty="0" err="1"/>
              <a:t>kependudukan</a:t>
            </a:r>
            <a:r>
              <a:rPr lang="en-US" sz="2000" dirty="0"/>
              <a:t> </a:t>
            </a:r>
            <a:r>
              <a:rPr lang="en-US" sz="2000" dirty="0" err="1"/>
              <a:t>dan</a:t>
            </a:r>
            <a:r>
              <a:rPr lang="en-US" sz="2000" dirty="0"/>
              <a:t> </a:t>
            </a:r>
            <a:r>
              <a:rPr lang="en-US" sz="2000" dirty="0" err="1"/>
              <a:t>kesimpulan</a:t>
            </a:r>
            <a:r>
              <a:rPr lang="en-US" sz="2000" dirty="0"/>
              <a:t>.</a:t>
            </a:r>
            <a:endParaRPr lang="id-ID" sz="2000" dirty="0"/>
          </a:p>
          <a:p>
            <a:pPr lvl="0" algn="just">
              <a:buNone/>
            </a:pPr>
            <a:r>
              <a:rPr lang="id-ID" sz="2000" dirty="0"/>
              <a:t>	</a:t>
            </a:r>
            <a:r>
              <a:rPr lang="en-US" sz="2000" dirty="0" err="1"/>
              <a:t>Pendahuluan</a:t>
            </a:r>
            <a:r>
              <a:rPr lang="en-US" sz="2000" dirty="0"/>
              <a:t> </a:t>
            </a:r>
            <a:r>
              <a:rPr lang="en-US" sz="2000" dirty="0" err="1"/>
              <a:t>berisi</a:t>
            </a:r>
            <a:r>
              <a:rPr lang="en-US" sz="2000" dirty="0"/>
              <a:t> </a:t>
            </a:r>
            <a:r>
              <a:rPr lang="en-US" sz="2000" dirty="0" err="1"/>
              <a:t>tentang</a:t>
            </a:r>
            <a:r>
              <a:rPr lang="en-US" sz="2000" dirty="0"/>
              <a:t> </a:t>
            </a:r>
            <a:r>
              <a:rPr lang="en-US" sz="2000" dirty="0" err="1"/>
              <a:t>latar</a:t>
            </a:r>
            <a:r>
              <a:rPr lang="en-US" sz="2000" dirty="0"/>
              <a:t> </a:t>
            </a:r>
            <a:r>
              <a:rPr lang="en-US" sz="2000" dirty="0" err="1"/>
              <a:t>belakang</a:t>
            </a:r>
            <a:r>
              <a:rPr lang="en-US" sz="2000" dirty="0"/>
              <a:t> </a:t>
            </a:r>
            <a:r>
              <a:rPr lang="en-US" sz="2000" dirty="0" err="1"/>
              <a:t>penyusunan</a:t>
            </a:r>
            <a:r>
              <a:rPr lang="en-US" sz="2000" dirty="0"/>
              <a:t>, </a:t>
            </a:r>
            <a:r>
              <a:rPr lang="en-US" sz="2000" dirty="0" err="1"/>
              <a:t>tujuan</a:t>
            </a:r>
            <a:r>
              <a:rPr lang="en-US" sz="2000" dirty="0"/>
              <a:t>, </a:t>
            </a:r>
            <a:r>
              <a:rPr lang="en-US" sz="2000" dirty="0" err="1"/>
              <a:t>ruang</a:t>
            </a:r>
            <a:r>
              <a:rPr lang="en-US" sz="2000" dirty="0"/>
              <a:t> </a:t>
            </a:r>
            <a:r>
              <a:rPr lang="en-US" sz="2000" dirty="0" err="1"/>
              <a:t>lingkup</a:t>
            </a:r>
            <a:r>
              <a:rPr lang="en-US" sz="2000" dirty="0"/>
              <a:t> </a:t>
            </a:r>
            <a:r>
              <a:rPr lang="en-US" sz="2000" dirty="0" err="1"/>
              <a:t>dan</a:t>
            </a:r>
            <a:r>
              <a:rPr lang="en-US" sz="2000" dirty="0"/>
              <a:t> </a:t>
            </a:r>
            <a:r>
              <a:rPr lang="en-US" sz="2000" dirty="0" err="1"/>
              <a:t>pengertian</a:t>
            </a:r>
            <a:r>
              <a:rPr lang="en-US" sz="2000" dirty="0"/>
              <a:t> </a:t>
            </a:r>
            <a:r>
              <a:rPr lang="en-US" sz="2000" dirty="0" err="1"/>
              <a:t>umum</a:t>
            </a:r>
            <a:r>
              <a:rPr lang="en-US" sz="2000" dirty="0"/>
              <a:t> </a:t>
            </a:r>
            <a:r>
              <a:rPr lang="en-US" sz="2000" dirty="0" err="1"/>
              <a:t>terhadap</a:t>
            </a:r>
            <a:r>
              <a:rPr lang="en-US" sz="2000" dirty="0"/>
              <a:t> </a:t>
            </a:r>
            <a:r>
              <a:rPr lang="en-US" sz="2000" dirty="0" err="1"/>
              <a:t>istilah</a:t>
            </a:r>
            <a:r>
              <a:rPr lang="en-US" sz="2000" dirty="0"/>
              <a:t> yang </a:t>
            </a:r>
            <a:r>
              <a:rPr lang="en-US" sz="2000" dirty="0" err="1"/>
              <a:t>digunakan</a:t>
            </a:r>
            <a:r>
              <a:rPr lang="en-US" sz="2000" dirty="0"/>
              <a:t> </a:t>
            </a:r>
            <a:r>
              <a:rPr lang="en-US" sz="2000" dirty="0" err="1"/>
              <a:t>dalam</a:t>
            </a:r>
            <a:r>
              <a:rPr lang="en-US" sz="2000" dirty="0"/>
              <a:t> </a:t>
            </a:r>
            <a:r>
              <a:rPr lang="en-US" sz="2000" dirty="0" err="1"/>
              <a:t>profil</a:t>
            </a:r>
            <a:r>
              <a:rPr lang="en-US" sz="2000" dirty="0"/>
              <a:t> </a:t>
            </a:r>
            <a:r>
              <a:rPr lang="en-US" sz="2000" dirty="0" err="1"/>
              <a:t>perkembangan</a:t>
            </a:r>
            <a:r>
              <a:rPr lang="en-US" sz="2000" dirty="0"/>
              <a:t> </a:t>
            </a:r>
            <a:r>
              <a:rPr lang="en-US" sz="2000" dirty="0" err="1"/>
              <a:t>kependudukan</a:t>
            </a:r>
            <a:r>
              <a:rPr lang="en-US" sz="2000" dirty="0"/>
              <a:t>.</a:t>
            </a:r>
            <a:endParaRPr lang="id-ID" sz="2000" dirty="0"/>
          </a:p>
          <a:p>
            <a:pPr lvl="0" algn="just">
              <a:buNone/>
            </a:pPr>
            <a:r>
              <a:rPr lang="id-ID" sz="2000" dirty="0"/>
              <a:t>	</a:t>
            </a:r>
            <a:r>
              <a:rPr lang="en-US" sz="2000" dirty="0" err="1"/>
              <a:t>Gambaran</a:t>
            </a:r>
            <a:r>
              <a:rPr lang="en-US" sz="2000" dirty="0"/>
              <a:t> </a:t>
            </a:r>
            <a:r>
              <a:rPr lang="en-US" sz="2000" dirty="0" err="1"/>
              <a:t>umum</a:t>
            </a:r>
            <a:r>
              <a:rPr lang="en-US" sz="2000" dirty="0"/>
              <a:t> </a:t>
            </a:r>
            <a:r>
              <a:rPr lang="en-US" sz="2000" dirty="0" err="1"/>
              <a:t>daerah</a:t>
            </a:r>
            <a:r>
              <a:rPr lang="en-US" sz="2000" dirty="0"/>
              <a:t> </a:t>
            </a:r>
            <a:r>
              <a:rPr lang="en-US" sz="2000" dirty="0" err="1"/>
              <a:t>memuat</a:t>
            </a:r>
            <a:r>
              <a:rPr lang="en-US" sz="2000" dirty="0"/>
              <a:t> </a:t>
            </a:r>
            <a:r>
              <a:rPr lang="en-US" sz="2000" dirty="0" err="1"/>
              <a:t>letak</a:t>
            </a:r>
            <a:r>
              <a:rPr lang="en-US" sz="2000" dirty="0"/>
              <a:t> </a:t>
            </a:r>
            <a:r>
              <a:rPr lang="en-US" sz="2000" dirty="0" err="1"/>
              <a:t>geografis</a:t>
            </a:r>
            <a:r>
              <a:rPr lang="en-US" sz="2000" dirty="0"/>
              <a:t> </a:t>
            </a:r>
            <a:r>
              <a:rPr lang="en-US" sz="2000" dirty="0" err="1"/>
              <a:t>daerah</a:t>
            </a:r>
            <a:r>
              <a:rPr lang="en-US" sz="2000" dirty="0"/>
              <a:t>, </a:t>
            </a:r>
            <a:r>
              <a:rPr lang="en-US" sz="2000" dirty="0" err="1"/>
              <a:t>kondisi</a:t>
            </a:r>
            <a:r>
              <a:rPr lang="en-US" sz="2000" dirty="0"/>
              <a:t> </a:t>
            </a:r>
            <a:r>
              <a:rPr lang="en-US" sz="2000" dirty="0" err="1"/>
              <a:t>demografis</a:t>
            </a:r>
            <a:r>
              <a:rPr lang="en-US" sz="2000" dirty="0"/>
              <a:t> </a:t>
            </a:r>
            <a:r>
              <a:rPr lang="en-US" sz="2000" dirty="0" err="1"/>
              <a:t>daerah</a:t>
            </a:r>
            <a:r>
              <a:rPr lang="en-US" sz="2000" dirty="0"/>
              <a:t>, </a:t>
            </a:r>
            <a:r>
              <a:rPr lang="en-US" sz="2000" dirty="0" err="1"/>
              <a:t>gambaran</a:t>
            </a:r>
            <a:r>
              <a:rPr lang="en-US" sz="2000" dirty="0"/>
              <a:t> </a:t>
            </a:r>
            <a:r>
              <a:rPr lang="en-US" sz="2000" dirty="0" err="1"/>
              <a:t>ekonomi</a:t>
            </a:r>
            <a:r>
              <a:rPr lang="en-US" sz="2000" dirty="0"/>
              <a:t> </a:t>
            </a:r>
            <a:r>
              <a:rPr lang="en-US" sz="2000" dirty="0" err="1"/>
              <a:t>daerah</a:t>
            </a:r>
            <a:r>
              <a:rPr lang="en-US" sz="2000" dirty="0"/>
              <a:t> </a:t>
            </a:r>
            <a:r>
              <a:rPr lang="en-US" sz="2000" dirty="0" err="1"/>
              <a:t>dan</a:t>
            </a:r>
            <a:r>
              <a:rPr lang="en-US" sz="2000" dirty="0"/>
              <a:t> </a:t>
            </a:r>
            <a:r>
              <a:rPr lang="en-US" sz="2000" dirty="0" err="1"/>
              <a:t>potensi</a:t>
            </a:r>
            <a:r>
              <a:rPr lang="en-US" sz="2000" dirty="0"/>
              <a:t> </a:t>
            </a:r>
            <a:r>
              <a:rPr lang="en-US" sz="2000" dirty="0" err="1"/>
              <a:t>daerah</a:t>
            </a:r>
            <a:r>
              <a:rPr lang="en-US" sz="2000" dirty="0"/>
              <a:t>.</a:t>
            </a:r>
            <a:endParaRPr lang="id-ID" sz="2000" dirty="0"/>
          </a:p>
          <a:p>
            <a:pPr lvl="0" algn="just">
              <a:buNone/>
            </a:pPr>
            <a:r>
              <a:rPr lang="id-ID" sz="2000" dirty="0"/>
              <a:t>	</a:t>
            </a:r>
            <a:r>
              <a:rPr lang="en-US" sz="2000" dirty="0" err="1"/>
              <a:t>Perkembangan</a:t>
            </a:r>
            <a:r>
              <a:rPr lang="en-US" sz="2000" dirty="0"/>
              <a:t> </a:t>
            </a:r>
            <a:r>
              <a:rPr lang="en-US" sz="2000" dirty="0" err="1"/>
              <a:t>kependudukan</a:t>
            </a:r>
            <a:r>
              <a:rPr lang="en-US" sz="2000" dirty="0"/>
              <a:t> </a:t>
            </a:r>
            <a:r>
              <a:rPr lang="en-US" sz="2000" dirty="0" err="1"/>
              <a:t>memuat</a:t>
            </a:r>
            <a:r>
              <a:rPr lang="en-US" sz="2000" dirty="0"/>
              <a:t> </a:t>
            </a:r>
            <a:r>
              <a:rPr lang="en-US" sz="2000" dirty="0" err="1"/>
              <a:t>kualitas</a:t>
            </a:r>
            <a:r>
              <a:rPr lang="en-US" sz="2000" dirty="0"/>
              <a:t> </a:t>
            </a:r>
            <a:r>
              <a:rPr lang="en-US" sz="2000" dirty="0" err="1"/>
              <a:t>penduduk</a:t>
            </a:r>
            <a:r>
              <a:rPr lang="en-US" sz="2000" dirty="0"/>
              <a:t>, </a:t>
            </a:r>
            <a:r>
              <a:rPr lang="en-US" sz="2000" dirty="0" err="1"/>
              <a:t>kuantitas</a:t>
            </a:r>
            <a:r>
              <a:rPr lang="en-US" sz="2000" dirty="0"/>
              <a:t> </a:t>
            </a:r>
            <a:r>
              <a:rPr lang="en-US" sz="2000" dirty="0" err="1"/>
              <a:t>penduduk</a:t>
            </a:r>
            <a:r>
              <a:rPr lang="en-US" sz="2000" dirty="0"/>
              <a:t>, </a:t>
            </a:r>
            <a:r>
              <a:rPr lang="en-US" sz="2000" dirty="0" err="1"/>
              <a:t>dan</a:t>
            </a:r>
            <a:r>
              <a:rPr lang="en-US" sz="2000" dirty="0"/>
              <a:t> </a:t>
            </a:r>
            <a:r>
              <a:rPr lang="en-US" sz="2000" dirty="0" err="1"/>
              <a:t>mobilitas</a:t>
            </a:r>
            <a:r>
              <a:rPr lang="en-US" sz="2000" dirty="0"/>
              <a:t> </a:t>
            </a:r>
            <a:r>
              <a:rPr lang="en-US" sz="2000" dirty="0" err="1"/>
              <a:t>penduduk</a:t>
            </a:r>
            <a:r>
              <a:rPr lang="en-US" sz="2000" dirty="0"/>
              <a:t>.</a:t>
            </a:r>
            <a:endParaRPr lang="id-ID" sz="2000" dirty="0"/>
          </a:p>
          <a:p>
            <a:pPr marL="802438" lvl="1" indent="-468986" algn="just">
              <a:buFont typeface="+mj-lt"/>
              <a:buAutoNum type="alphaUcPeriod"/>
            </a:pPr>
            <a:r>
              <a:rPr lang="en-US" sz="2000" b="1" dirty="0" err="1"/>
              <a:t>Kuantitas</a:t>
            </a:r>
            <a:r>
              <a:rPr lang="en-US" sz="2000" b="1" dirty="0"/>
              <a:t> </a:t>
            </a:r>
            <a:r>
              <a:rPr lang="en-US" sz="2000" b="1" dirty="0" err="1"/>
              <a:t>penduduk</a:t>
            </a:r>
            <a:r>
              <a:rPr lang="en-US" sz="2000" b="1" dirty="0"/>
              <a:t> </a:t>
            </a:r>
            <a:r>
              <a:rPr lang="en-US" sz="2000" b="1" dirty="0" err="1"/>
              <a:t>meliputi</a:t>
            </a:r>
            <a:endParaRPr lang="id-ID" sz="2000" dirty="0"/>
          </a:p>
          <a:p>
            <a:pPr lvl="2" algn="just"/>
            <a:r>
              <a:rPr lang="en-US" sz="2000" dirty="0" err="1"/>
              <a:t>Jumlah</a:t>
            </a:r>
            <a:r>
              <a:rPr lang="en-US" sz="2000" dirty="0"/>
              <a:t> </a:t>
            </a:r>
            <a:r>
              <a:rPr lang="en-US" sz="2000" dirty="0" err="1"/>
              <a:t>dan</a:t>
            </a:r>
            <a:r>
              <a:rPr lang="en-US" sz="2000" dirty="0"/>
              <a:t> </a:t>
            </a:r>
            <a:r>
              <a:rPr lang="en-US" sz="2000" dirty="0" err="1"/>
              <a:t>persebaran</a:t>
            </a:r>
            <a:r>
              <a:rPr lang="en-US" sz="2000" dirty="0"/>
              <a:t> </a:t>
            </a:r>
            <a:r>
              <a:rPr lang="en-US" sz="2000" dirty="0" err="1"/>
              <a:t>penduduk</a:t>
            </a:r>
            <a:r>
              <a:rPr lang="en-US" sz="2000" dirty="0"/>
              <a:t> (</a:t>
            </a:r>
            <a:r>
              <a:rPr lang="en-US" sz="2000" dirty="0" err="1"/>
              <a:t>jumlah</a:t>
            </a:r>
            <a:r>
              <a:rPr lang="en-US" sz="2000" dirty="0"/>
              <a:t> </a:t>
            </a:r>
            <a:r>
              <a:rPr lang="en-US" sz="2000" dirty="0" err="1"/>
              <a:t>dan</a:t>
            </a:r>
            <a:r>
              <a:rPr lang="en-US" sz="2000" dirty="0"/>
              <a:t> </a:t>
            </a:r>
            <a:r>
              <a:rPr lang="en-US" sz="2000" dirty="0" err="1"/>
              <a:t>proporsi</a:t>
            </a:r>
            <a:r>
              <a:rPr lang="en-US" sz="2000" dirty="0"/>
              <a:t> </a:t>
            </a:r>
            <a:r>
              <a:rPr lang="en-US" sz="2000" dirty="0" err="1"/>
              <a:t>penduduk</a:t>
            </a:r>
            <a:r>
              <a:rPr lang="en-US" sz="2000" dirty="0"/>
              <a:t> </a:t>
            </a:r>
            <a:r>
              <a:rPr lang="en-US" sz="2000" dirty="0" err="1"/>
              <a:t>menurut</a:t>
            </a:r>
            <a:r>
              <a:rPr lang="en-US" sz="2000" dirty="0"/>
              <a:t> </a:t>
            </a:r>
            <a:r>
              <a:rPr lang="en-US" sz="2000" dirty="0" err="1"/>
              <a:t>umur</a:t>
            </a:r>
            <a:r>
              <a:rPr lang="en-US" sz="2000" dirty="0"/>
              <a:t> </a:t>
            </a:r>
            <a:r>
              <a:rPr lang="en-US" sz="2000" dirty="0" err="1"/>
              <a:t>dan</a:t>
            </a:r>
            <a:r>
              <a:rPr lang="en-US" sz="2000" dirty="0"/>
              <a:t> </a:t>
            </a:r>
            <a:r>
              <a:rPr lang="en-US" sz="2000" dirty="0" err="1"/>
              <a:t>jenis</a:t>
            </a:r>
            <a:r>
              <a:rPr lang="en-US" sz="2000" dirty="0"/>
              <a:t> </a:t>
            </a:r>
            <a:r>
              <a:rPr lang="en-US" sz="2000" dirty="0" err="1"/>
              <a:t>kelamin</a:t>
            </a:r>
            <a:r>
              <a:rPr lang="en-US" sz="2000" dirty="0"/>
              <a:t> </a:t>
            </a:r>
            <a:r>
              <a:rPr lang="en-US" sz="2000" dirty="0" err="1"/>
              <a:t>perkecamatan</a:t>
            </a:r>
            <a:r>
              <a:rPr lang="en-US" sz="2000" dirty="0"/>
              <a:t> </a:t>
            </a:r>
            <a:r>
              <a:rPr lang="en-US" sz="2000" dirty="0" err="1"/>
              <a:t>perdesa</a:t>
            </a:r>
            <a:r>
              <a:rPr lang="en-US" sz="2000" dirty="0"/>
              <a:t>, </a:t>
            </a:r>
            <a:r>
              <a:rPr lang="en-US" sz="2000" dirty="0" err="1"/>
              <a:t>kepadatan</a:t>
            </a:r>
            <a:r>
              <a:rPr lang="en-US" sz="2000" dirty="0"/>
              <a:t> </a:t>
            </a:r>
            <a:r>
              <a:rPr lang="en-US" sz="2000" dirty="0" err="1"/>
              <a:t>penduduk</a:t>
            </a:r>
            <a:r>
              <a:rPr lang="en-US" sz="2000" dirty="0"/>
              <a:t> </a:t>
            </a:r>
            <a:r>
              <a:rPr lang="en-US" sz="2000" dirty="0" err="1"/>
              <a:t>dan</a:t>
            </a:r>
            <a:r>
              <a:rPr lang="en-US" sz="2000" dirty="0"/>
              <a:t> </a:t>
            </a:r>
            <a:r>
              <a:rPr lang="en-US" sz="2000" dirty="0" err="1"/>
              <a:t>laju</a:t>
            </a:r>
            <a:r>
              <a:rPr lang="en-US" sz="2000" dirty="0"/>
              <a:t> </a:t>
            </a:r>
            <a:r>
              <a:rPr lang="en-US" sz="2000" dirty="0" err="1"/>
              <a:t>pertumbuhan</a:t>
            </a:r>
            <a:r>
              <a:rPr lang="en-US" sz="2000" dirty="0"/>
              <a:t> </a:t>
            </a:r>
            <a:r>
              <a:rPr lang="en-US" sz="2000" dirty="0" err="1"/>
              <a:t>penduduk</a:t>
            </a:r>
            <a:r>
              <a:rPr lang="en-US" sz="2000" dirty="0"/>
              <a:t>).</a:t>
            </a:r>
            <a:endParaRPr lang="id-ID" sz="2000" dirty="0"/>
          </a:p>
          <a:p>
            <a:pPr lvl="2" algn="just"/>
            <a:r>
              <a:rPr lang="en-US" sz="2000" dirty="0" err="1"/>
              <a:t>Penduduk</a:t>
            </a:r>
            <a:r>
              <a:rPr lang="en-US" sz="2000" dirty="0"/>
              <a:t> </a:t>
            </a:r>
            <a:r>
              <a:rPr lang="en-US" sz="2000" dirty="0" err="1"/>
              <a:t>menurut</a:t>
            </a:r>
            <a:r>
              <a:rPr lang="en-US" sz="2000" dirty="0"/>
              <a:t> </a:t>
            </a:r>
            <a:r>
              <a:rPr lang="en-US" sz="2000" dirty="0" err="1"/>
              <a:t>karakteristik</a:t>
            </a:r>
            <a:r>
              <a:rPr lang="en-US" sz="2000" dirty="0"/>
              <a:t> </a:t>
            </a:r>
            <a:r>
              <a:rPr lang="en-US" sz="2000" dirty="0" err="1"/>
              <a:t>demografi</a:t>
            </a:r>
            <a:r>
              <a:rPr lang="en-US" sz="2000" dirty="0"/>
              <a:t> (</a:t>
            </a:r>
            <a:r>
              <a:rPr lang="en-US" sz="2000" dirty="0" err="1"/>
              <a:t>jumlah</a:t>
            </a:r>
            <a:r>
              <a:rPr lang="en-US" sz="2000" dirty="0"/>
              <a:t> </a:t>
            </a:r>
            <a:r>
              <a:rPr lang="en-US" sz="2000" dirty="0" err="1"/>
              <a:t>dan</a:t>
            </a:r>
            <a:r>
              <a:rPr lang="en-US" sz="2000" dirty="0"/>
              <a:t> </a:t>
            </a:r>
            <a:r>
              <a:rPr lang="en-US" sz="2000" dirty="0" err="1"/>
              <a:t>proporsi</a:t>
            </a:r>
            <a:r>
              <a:rPr lang="en-US" sz="2000" dirty="0"/>
              <a:t> </a:t>
            </a:r>
            <a:r>
              <a:rPr lang="en-US" sz="2000" dirty="0" err="1"/>
              <a:t>penduduk</a:t>
            </a:r>
            <a:r>
              <a:rPr lang="en-US" sz="2000" dirty="0"/>
              <a:t> </a:t>
            </a:r>
            <a:r>
              <a:rPr lang="en-US" sz="2000" dirty="0" err="1"/>
              <a:t>menurut</a:t>
            </a:r>
            <a:r>
              <a:rPr lang="en-US" sz="2000" dirty="0"/>
              <a:t> </a:t>
            </a:r>
            <a:r>
              <a:rPr lang="en-US" sz="2000" dirty="0" err="1"/>
              <a:t>umur</a:t>
            </a:r>
            <a:r>
              <a:rPr lang="en-US" sz="2000" dirty="0"/>
              <a:t> </a:t>
            </a:r>
            <a:r>
              <a:rPr lang="en-US" sz="2000" dirty="0" err="1"/>
              <a:t>dan</a:t>
            </a:r>
            <a:r>
              <a:rPr lang="en-US" sz="2000" dirty="0"/>
              <a:t> </a:t>
            </a:r>
            <a:r>
              <a:rPr lang="en-US" sz="2000" dirty="0" err="1"/>
              <a:t>jenis</a:t>
            </a:r>
            <a:r>
              <a:rPr lang="en-US" sz="2000" dirty="0"/>
              <a:t> </a:t>
            </a:r>
            <a:r>
              <a:rPr lang="en-US" sz="2000" dirty="0" err="1"/>
              <a:t>kelamin,jumlah</a:t>
            </a:r>
            <a:r>
              <a:rPr lang="en-US" sz="2000" dirty="0"/>
              <a:t> </a:t>
            </a:r>
            <a:r>
              <a:rPr lang="en-US" sz="2000" dirty="0" err="1"/>
              <a:t>proporsi</a:t>
            </a:r>
            <a:r>
              <a:rPr lang="en-US" sz="2000" dirty="0"/>
              <a:t> </a:t>
            </a:r>
            <a:r>
              <a:rPr lang="en-US" sz="2000" dirty="0" err="1"/>
              <a:t>penduduk</a:t>
            </a:r>
            <a:r>
              <a:rPr lang="en-US" sz="2000" dirty="0"/>
              <a:t> </a:t>
            </a:r>
            <a:r>
              <a:rPr lang="en-US" sz="2000" dirty="0" err="1"/>
              <a:t>menurut</a:t>
            </a:r>
            <a:r>
              <a:rPr lang="en-US" sz="2000" dirty="0"/>
              <a:t> status</a:t>
            </a:r>
            <a:r>
              <a:rPr lang="id-ID" sz="2000" dirty="0"/>
              <a:t> </a:t>
            </a:r>
            <a:r>
              <a:rPr lang="en-US" sz="2000" dirty="0" err="1"/>
              <a:t>kawin</a:t>
            </a:r>
            <a:r>
              <a:rPr lang="en-US" sz="2000" dirty="0"/>
              <a:t>, </a:t>
            </a:r>
            <a:r>
              <a:rPr lang="en-US" sz="2000" dirty="0" err="1"/>
              <a:t>ke</a:t>
            </a:r>
            <a:r>
              <a:rPr lang="id-ID" sz="2000" dirty="0"/>
              <a:t>l</a:t>
            </a:r>
            <a:r>
              <a:rPr lang="en-US" sz="2000" dirty="0" err="1"/>
              <a:t>uarga</a:t>
            </a:r>
            <a:r>
              <a:rPr lang="en-US" sz="2000" dirty="0"/>
              <a:t>, </a:t>
            </a:r>
            <a:r>
              <a:rPr lang="en-US" sz="2000" dirty="0" err="1"/>
              <a:t>penduduk</a:t>
            </a:r>
            <a:r>
              <a:rPr lang="en-US" sz="2000" dirty="0"/>
              <a:t> </a:t>
            </a:r>
            <a:r>
              <a:rPr lang="en-US" sz="2000" dirty="0" err="1"/>
              <a:t>menurut</a:t>
            </a:r>
            <a:r>
              <a:rPr lang="en-US" sz="2000" dirty="0"/>
              <a:t> </a:t>
            </a:r>
            <a:r>
              <a:rPr lang="en-US" sz="2000" dirty="0" err="1"/>
              <a:t>karakteristik</a:t>
            </a:r>
            <a:r>
              <a:rPr lang="en-US" sz="2000" dirty="0"/>
              <a:t> </a:t>
            </a:r>
            <a:r>
              <a:rPr lang="en-US" sz="2000" dirty="0" err="1"/>
              <a:t>social,kelahiran</a:t>
            </a:r>
            <a:r>
              <a:rPr lang="en-US" sz="2000" dirty="0"/>
              <a:t> </a:t>
            </a:r>
            <a:r>
              <a:rPr lang="en-US" sz="2000" dirty="0" err="1"/>
              <a:t>dan</a:t>
            </a:r>
            <a:r>
              <a:rPr lang="en-US" sz="2000" dirty="0"/>
              <a:t> </a:t>
            </a:r>
            <a:r>
              <a:rPr lang="en-US" sz="2000" dirty="0" err="1"/>
              <a:t>kematian</a:t>
            </a:r>
            <a:r>
              <a:rPr lang="en-US" sz="2000" dirty="0"/>
              <a:t>).</a:t>
            </a:r>
            <a:endParaRPr lang="id-ID" sz="2000" dirty="0"/>
          </a:p>
          <a:p>
            <a:pPr marL="802438" lvl="1" indent="-468986" algn="just">
              <a:buFont typeface="+mj-lt"/>
              <a:buAutoNum type="alphaUcPeriod"/>
            </a:pPr>
            <a:r>
              <a:rPr lang="en-US" sz="2000" b="1" dirty="0" err="1"/>
              <a:t>Kualitas</a:t>
            </a:r>
            <a:r>
              <a:rPr lang="en-US" sz="2000" b="1" dirty="0"/>
              <a:t> </a:t>
            </a:r>
            <a:r>
              <a:rPr lang="en-US" sz="2000" b="1" dirty="0" err="1"/>
              <a:t>penduduk</a:t>
            </a:r>
            <a:r>
              <a:rPr lang="en-US" sz="2000" b="1" dirty="0"/>
              <a:t> </a:t>
            </a:r>
            <a:r>
              <a:rPr lang="en-US" sz="2000" b="1" dirty="0" err="1"/>
              <a:t>meliputi</a:t>
            </a:r>
            <a:endParaRPr lang="id-ID" sz="2000" dirty="0"/>
          </a:p>
          <a:p>
            <a:pPr lvl="2" algn="just"/>
            <a:r>
              <a:rPr lang="en-US" sz="2000" dirty="0" err="1"/>
              <a:t>kelahiran</a:t>
            </a:r>
            <a:r>
              <a:rPr lang="en-US" sz="2000" dirty="0"/>
              <a:t>, </a:t>
            </a:r>
            <a:r>
              <a:rPr lang="en-US" sz="2000" dirty="0" err="1"/>
              <a:t>kematian</a:t>
            </a:r>
            <a:r>
              <a:rPr lang="en-US" sz="2000" dirty="0"/>
              <a:t>, </a:t>
            </a:r>
            <a:r>
              <a:rPr lang="en-US" sz="2000" dirty="0" err="1"/>
              <a:t>pendidikan,ekonomi</a:t>
            </a:r>
            <a:r>
              <a:rPr lang="en-US" sz="2000" dirty="0"/>
              <a:t> </a:t>
            </a:r>
            <a:r>
              <a:rPr lang="en-US" sz="2000" dirty="0" err="1"/>
              <a:t>dan</a:t>
            </a:r>
            <a:r>
              <a:rPr lang="en-US" sz="2000" dirty="0"/>
              <a:t> </a:t>
            </a:r>
            <a:r>
              <a:rPr lang="en-US" sz="2000" dirty="0" err="1"/>
              <a:t>sosial</a:t>
            </a:r>
            <a:endParaRPr lang="id-ID" sz="2000" dirty="0"/>
          </a:p>
          <a:p>
            <a:pPr marL="802438" lvl="1" indent="-468986" algn="just">
              <a:buFont typeface="+mj-lt"/>
              <a:buAutoNum type="alphaUcPeriod"/>
            </a:pPr>
            <a:r>
              <a:rPr lang="en-US" sz="2000" b="1" dirty="0" err="1"/>
              <a:t>Sedangkan</a:t>
            </a:r>
            <a:r>
              <a:rPr lang="en-US" sz="2000" b="1" dirty="0"/>
              <a:t> data </a:t>
            </a:r>
            <a:r>
              <a:rPr lang="en-US" sz="2000" b="1" dirty="0" err="1"/>
              <a:t>mobilitas</a:t>
            </a:r>
            <a:r>
              <a:rPr lang="en-US" sz="2000" b="1" dirty="0"/>
              <a:t> </a:t>
            </a:r>
            <a:r>
              <a:rPr lang="en-US" sz="2000" b="1" dirty="0" err="1"/>
              <a:t>penduduk</a:t>
            </a:r>
            <a:r>
              <a:rPr lang="en-US" sz="2000" b="1" dirty="0"/>
              <a:t> </a:t>
            </a:r>
            <a:r>
              <a:rPr lang="en-US" sz="2000" b="1" dirty="0" err="1"/>
              <a:t>meliputi</a:t>
            </a:r>
            <a:r>
              <a:rPr lang="en-US" sz="2000" b="1" dirty="0"/>
              <a:t> :</a:t>
            </a:r>
            <a:endParaRPr lang="id-ID" sz="2000" dirty="0"/>
          </a:p>
          <a:p>
            <a:pPr lvl="2" algn="just"/>
            <a:r>
              <a:rPr lang="en-US" sz="2000" dirty="0" err="1"/>
              <a:t>Kepemilikan</a:t>
            </a:r>
            <a:r>
              <a:rPr lang="en-US" sz="2000" dirty="0"/>
              <a:t> </a:t>
            </a:r>
            <a:r>
              <a:rPr lang="en-US" sz="2000" dirty="0" err="1"/>
              <a:t>dokumen</a:t>
            </a:r>
            <a:r>
              <a:rPr lang="en-US" sz="2000" dirty="0"/>
              <a:t> </a:t>
            </a:r>
            <a:r>
              <a:rPr lang="en-US" sz="2000" dirty="0" err="1"/>
              <a:t>kependudukan</a:t>
            </a:r>
            <a:r>
              <a:rPr lang="en-US" sz="2000" dirty="0"/>
              <a:t> </a:t>
            </a:r>
            <a:r>
              <a:rPr lang="en-US" sz="2000" dirty="0" err="1"/>
              <a:t>memuat</a:t>
            </a:r>
            <a:r>
              <a:rPr lang="en-US" sz="2000" dirty="0"/>
              <a:t> </a:t>
            </a:r>
            <a:r>
              <a:rPr lang="en-US" sz="2000" dirty="0" err="1"/>
              <a:t>tentang</a:t>
            </a:r>
            <a:r>
              <a:rPr lang="en-US" sz="2000" dirty="0"/>
              <a:t> : </a:t>
            </a:r>
            <a:r>
              <a:rPr lang="en-US" sz="2000" dirty="0" err="1"/>
              <a:t>kepemilikan</a:t>
            </a:r>
            <a:r>
              <a:rPr lang="en-US" sz="2000" dirty="0"/>
              <a:t> </a:t>
            </a:r>
            <a:r>
              <a:rPr lang="en-US" sz="2000" dirty="0" err="1"/>
              <a:t>Kartu</a:t>
            </a:r>
            <a:r>
              <a:rPr lang="en-US" sz="2000" dirty="0"/>
              <a:t> </a:t>
            </a:r>
            <a:r>
              <a:rPr lang="en-US" sz="2000" dirty="0" err="1"/>
              <a:t>keluarga</a:t>
            </a:r>
            <a:r>
              <a:rPr lang="en-US" sz="2000" dirty="0"/>
              <a:t>, </a:t>
            </a:r>
            <a:r>
              <a:rPr lang="en-US" sz="2000" dirty="0" err="1"/>
              <a:t>KartuTanda</a:t>
            </a:r>
            <a:r>
              <a:rPr lang="en-US" sz="2000" dirty="0"/>
              <a:t> </a:t>
            </a:r>
            <a:r>
              <a:rPr lang="en-US" sz="2000" dirty="0" err="1"/>
              <a:t>Penduduk</a:t>
            </a:r>
            <a:r>
              <a:rPr lang="en-US" sz="2000" dirty="0"/>
              <a:t>, </a:t>
            </a:r>
            <a:r>
              <a:rPr lang="en-US" sz="2000" dirty="0" err="1"/>
              <a:t>Kepemilikan</a:t>
            </a:r>
            <a:r>
              <a:rPr lang="en-US" sz="2000" dirty="0"/>
              <a:t> </a:t>
            </a:r>
            <a:r>
              <a:rPr lang="en-US" sz="2000" dirty="0" err="1"/>
              <a:t>akta</a:t>
            </a:r>
            <a:r>
              <a:rPr lang="en-US" sz="2000" dirty="0"/>
              <a:t> </a:t>
            </a:r>
            <a:r>
              <a:rPr lang="en-US" sz="2000" dirty="0" err="1"/>
              <a:t>dan</a:t>
            </a:r>
            <a:r>
              <a:rPr lang="en-US" sz="2000" dirty="0"/>
              <a:t> </a:t>
            </a:r>
            <a:r>
              <a:rPr lang="en-US" sz="2000" dirty="0" err="1"/>
              <a:t>kepemilikan</a:t>
            </a:r>
            <a:r>
              <a:rPr lang="en-US" sz="2000" dirty="0"/>
              <a:t> </a:t>
            </a:r>
            <a:r>
              <a:rPr lang="en-US" sz="2000" dirty="0" err="1"/>
              <a:t>surat</a:t>
            </a:r>
            <a:r>
              <a:rPr lang="en-US" sz="2000" dirty="0"/>
              <a:t> </a:t>
            </a:r>
            <a:r>
              <a:rPr lang="en-US" sz="2000" dirty="0" err="1"/>
              <a:t>keterangan</a:t>
            </a:r>
            <a:r>
              <a:rPr lang="en-US" sz="2000" dirty="0"/>
              <a:t> </a:t>
            </a:r>
            <a:r>
              <a:rPr lang="en-US" sz="2000" dirty="0" err="1"/>
              <a:t>orang</a:t>
            </a:r>
            <a:r>
              <a:rPr lang="en-US" sz="2000" dirty="0"/>
              <a:t> </a:t>
            </a:r>
            <a:r>
              <a:rPr lang="en-US" sz="2000" dirty="0" err="1"/>
              <a:t>telantar</a:t>
            </a:r>
            <a:r>
              <a:rPr lang="en-US" sz="2000" dirty="0"/>
              <a:t>.</a:t>
            </a:r>
            <a:endParaRPr lang="id-ID" sz="2000" dirty="0"/>
          </a:p>
          <a:p>
            <a:pPr algn="just"/>
            <a:endParaRPr lang="id-ID" dirty="0"/>
          </a:p>
          <a:p>
            <a:pPr algn="just">
              <a:buNone/>
            </a:pPr>
            <a:endParaRPr lang="id-ID" dirty="0"/>
          </a:p>
        </p:txBody>
      </p:sp>
      <p:sp>
        <p:nvSpPr>
          <p:cNvPr id="5" name="TextBox 4"/>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6" name="Straight Connector 5"/>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13</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90251" y="205785"/>
            <a:ext cx="4502905" cy="620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rtlCol="0" anchor="ctr"/>
          <a:lstStyle/>
          <a:p>
            <a:pPr marL="0" lvl="1"/>
            <a:r>
              <a:rPr lang="id-ID" sz="2000" b="1" dirty="0"/>
              <a:t>A. Data </a:t>
            </a:r>
            <a:r>
              <a:rPr lang="en-US" sz="2000" b="1" dirty="0" err="1"/>
              <a:t>Kuantitas</a:t>
            </a:r>
            <a:r>
              <a:rPr lang="en-US" sz="2000" b="1" dirty="0"/>
              <a:t> </a:t>
            </a:r>
            <a:r>
              <a:rPr lang="en-US" sz="2000" b="1" dirty="0" err="1"/>
              <a:t>penduduk</a:t>
            </a:r>
            <a:endParaRPr lang="id-ID" dirty="0"/>
          </a:p>
        </p:txBody>
      </p:sp>
      <p:sp>
        <p:nvSpPr>
          <p:cNvPr id="6" name="Rectangle 5"/>
          <p:cNvSpPr/>
          <p:nvPr/>
        </p:nvSpPr>
        <p:spPr>
          <a:xfrm>
            <a:off x="992561" y="6041862"/>
            <a:ext cx="8712970" cy="411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rtlCol="0" anchor="ctr"/>
          <a:lstStyle/>
          <a:p>
            <a:pPr marL="0" lvl="2" algn="just"/>
            <a:r>
              <a:rPr lang="en-US" dirty="0" err="1"/>
              <a:t>Jumlah</a:t>
            </a:r>
            <a:r>
              <a:rPr lang="en-US" dirty="0"/>
              <a:t> </a:t>
            </a:r>
            <a:r>
              <a:rPr lang="id-ID" dirty="0"/>
              <a:t>Penduduk Wilayah Kabupaten Banggai Per Kecamatan Berdasarkan Jenis Kelamin </a:t>
            </a:r>
          </a:p>
        </p:txBody>
      </p:sp>
      <p:sp>
        <p:nvSpPr>
          <p:cNvPr id="13" name="TextBox 12"/>
          <p:cNvSpPr txBox="1"/>
          <p:nvPr/>
        </p:nvSpPr>
        <p:spPr>
          <a:xfrm>
            <a:off x="2010347" y="5612827"/>
            <a:ext cx="919972" cy="342710"/>
          </a:xfrm>
          <a:prstGeom prst="rect">
            <a:avLst/>
          </a:prstGeom>
          <a:noFill/>
        </p:spPr>
        <p:txBody>
          <a:bodyPr wrap="none" lIns="80316" tIns="40158" rIns="80316" bIns="40158" rtlCol="0">
            <a:spAutoFit/>
          </a:bodyPr>
          <a:lstStyle/>
          <a:p>
            <a:r>
              <a:rPr lang="id-ID" dirty="0"/>
              <a:t>Tabel 1.1</a:t>
            </a:r>
          </a:p>
        </p:txBody>
      </p:sp>
      <p:sp>
        <p:nvSpPr>
          <p:cNvPr id="14" name="TextBox 13"/>
          <p:cNvSpPr txBox="1"/>
          <p:nvPr/>
        </p:nvSpPr>
        <p:spPr>
          <a:xfrm>
            <a:off x="6321152" y="980728"/>
            <a:ext cx="1195112" cy="342710"/>
          </a:xfrm>
          <a:prstGeom prst="rect">
            <a:avLst/>
          </a:prstGeom>
          <a:noFill/>
        </p:spPr>
        <p:txBody>
          <a:bodyPr wrap="none" lIns="80316" tIns="40158" rIns="80316" bIns="40158" rtlCol="0">
            <a:spAutoFit/>
          </a:bodyPr>
          <a:lstStyle/>
          <a:p>
            <a:r>
              <a:rPr lang="id-ID" dirty="0"/>
              <a:t>Gambar 1.2</a:t>
            </a:r>
          </a:p>
        </p:txBody>
      </p:sp>
      <p:sp>
        <p:nvSpPr>
          <p:cNvPr id="15" name="TextBox 14"/>
          <p:cNvSpPr txBox="1"/>
          <p:nvPr/>
        </p:nvSpPr>
        <p:spPr>
          <a:xfrm>
            <a:off x="990443" y="1028735"/>
            <a:ext cx="3422208" cy="358099"/>
          </a:xfrm>
          <a:prstGeom prst="rect">
            <a:avLst/>
          </a:prstGeom>
          <a:noFill/>
        </p:spPr>
        <p:txBody>
          <a:bodyPr wrap="square" lIns="80316" tIns="40158" rIns="80316" bIns="40158" rtlCol="0">
            <a:spAutoFit/>
          </a:bodyPr>
          <a:lstStyle/>
          <a:p>
            <a:r>
              <a:rPr lang="id-ID" sz="1800" b="1" dirty="0"/>
              <a:t>1. Jumlah Penduduk L &amp; P</a:t>
            </a:r>
          </a:p>
        </p:txBody>
      </p:sp>
      <p:graphicFrame>
        <p:nvGraphicFramePr>
          <p:cNvPr id="2" name="Table 1">
            <a:extLst>
              <a:ext uri="{FF2B5EF4-FFF2-40B4-BE49-F238E27FC236}">
                <a16:creationId xmlns:a16="http://schemas.microsoft.com/office/drawing/2014/main" xmlns="" id="{2CA72B2A-136B-4413-8546-BCAB7C30993A}"/>
              </a:ext>
            </a:extLst>
          </p:cNvPr>
          <p:cNvGraphicFramePr>
            <a:graphicFrameLocks noGrp="1"/>
          </p:cNvGraphicFramePr>
          <p:nvPr>
            <p:extLst>
              <p:ext uri="{D42A27DB-BD31-4B8C-83A1-F6EECF244321}">
                <p14:modId xmlns:p14="http://schemas.microsoft.com/office/powerpoint/2010/main" xmlns="" val="3139128360"/>
              </p:ext>
            </p:extLst>
          </p:nvPr>
        </p:nvGraphicFramePr>
        <p:xfrm>
          <a:off x="932540" y="1431878"/>
          <a:ext cx="3251200" cy="4219575"/>
        </p:xfrm>
        <a:graphic>
          <a:graphicData uri="http://schemas.openxmlformats.org/drawingml/2006/table">
            <a:tbl>
              <a:tblPr>
                <a:tableStyleId>{5C22544A-7EE6-4342-B048-85BDC9FD1C3A}</a:tableStyleId>
              </a:tblPr>
              <a:tblGrid>
                <a:gridCol w="253752">
                  <a:extLst>
                    <a:ext uri="{9D8B030D-6E8A-4147-A177-3AD203B41FA5}">
                      <a16:colId xmlns:a16="http://schemas.microsoft.com/office/drawing/2014/main" xmlns="" val="1012391930"/>
                    </a:ext>
                  </a:extLst>
                </a:gridCol>
                <a:gridCol w="1332199">
                  <a:extLst>
                    <a:ext uri="{9D8B030D-6E8A-4147-A177-3AD203B41FA5}">
                      <a16:colId xmlns:a16="http://schemas.microsoft.com/office/drawing/2014/main" xmlns="" val="275399180"/>
                    </a:ext>
                  </a:extLst>
                </a:gridCol>
                <a:gridCol w="545567">
                  <a:extLst>
                    <a:ext uri="{9D8B030D-6E8A-4147-A177-3AD203B41FA5}">
                      <a16:colId xmlns:a16="http://schemas.microsoft.com/office/drawing/2014/main" xmlns="" val="1571779049"/>
                    </a:ext>
                  </a:extLst>
                </a:gridCol>
                <a:gridCol w="561427">
                  <a:extLst>
                    <a:ext uri="{9D8B030D-6E8A-4147-A177-3AD203B41FA5}">
                      <a16:colId xmlns:a16="http://schemas.microsoft.com/office/drawing/2014/main" xmlns="" val="56216163"/>
                    </a:ext>
                  </a:extLst>
                </a:gridCol>
                <a:gridCol w="558255">
                  <a:extLst>
                    <a:ext uri="{9D8B030D-6E8A-4147-A177-3AD203B41FA5}">
                      <a16:colId xmlns:a16="http://schemas.microsoft.com/office/drawing/2014/main" xmlns="" val="2598670555"/>
                    </a:ext>
                  </a:extLst>
                </a:gridCol>
              </a:tblGrid>
              <a:tr h="323850">
                <a:tc>
                  <a:txBody>
                    <a:bodyPr/>
                    <a:lstStyle/>
                    <a:p>
                      <a:pPr algn="ctr" fontAlgn="ctr"/>
                      <a:r>
                        <a:rPr lang="en-ID" sz="1000" u="none" strike="noStrike" dirty="0">
                          <a:effectLst/>
                        </a:rPr>
                        <a:t>NO</a:t>
                      </a:r>
                      <a:endParaRPr lang="en-ID" sz="1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ID" sz="1000" u="none" strike="noStrike">
                          <a:effectLst/>
                        </a:rPr>
                        <a:t>NAMA_KEC</a:t>
                      </a:r>
                      <a:endParaRPr lang="en-ID" sz="1000" b="1"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ID" sz="1000" u="none" strike="noStrike">
                          <a:effectLst/>
                        </a:rPr>
                        <a:t>LK</a:t>
                      </a:r>
                      <a:endParaRPr lang="en-ID" sz="1000" b="1"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ID" sz="1000" u="none" strike="noStrike">
                          <a:effectLst/>
                        </a:rPr>
                        <a:t>PR</a:t>
                      </a:r>
                      <a:endParaRPr lang="en-ID" sz="1000" b="1"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ID" sz="1000" u="none" strike="noStrike" dirty="0">
                          <a:effectLst/>
                        </a:rPr>
                        <a:t>JUMLAH</a:t>
                      </a:r>
                      <a:endParaRPr lang="en-ID" sz="1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3104573158"/>
                  </a:ext>
                </a:extLst>
              </a:tr>
              <a:tr h="161925">
                <a:tc>
                  <a:txBody>
                    <a:bodyPr/>
                    <a:lstStyle/>
                    <a:p>
                      <a:pPr algn="ctr" fontAlgn="b"/>
                      <a:r>
                        <a:rPr lang="en-ID" sz="1000" u="none" strike="noStrike">
                          <a:effectLst/>
                        </a:rPr>
                        <a:t>1</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BATUI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9.895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9.431</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dirty="0">
                          <a:effectLst/>
                        </a:rPr>
                        <a:t>19.326</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07243169"/>
                  </a:ext>
                </a:extLst>
              </a:tr>
              <a:tr h="161925">
                <a:tc>
                  <a:txBody>
                    <a:bodyPr/>
                    <a:lstStyle/>
                    <a:p>
                      <a:pPr algn="ctr" fontAlgn="b"/>
                      <a:r>
                        <a:rPr lang="en-ID" sz="1000" u="none" strike="noStrike">
                          <a:effectLst/>
                        </a:rPr>
                        <a:t>2</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BUNTA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10.222</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9.854</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20.076</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44529520"/>
                  </a:ext>
                </a:extLst>
              </a:tr>
              <a:tr h="161925">
                <a:tc>
                  <a:txBody>
                    <a:bodyPr/>
                    <a:lstStyle/>
                    <a:p>
                      <a:pPr algn="ctr" fontAlgn="b"/>
                      <a:r>
                        <a:rPr lang="en-ID" sz="1000" u="none" strike="noStrike">
                          <a:effectLst/>
                        </a:rPr>
                        <a:t>3</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KINTOM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5.875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5.873</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dirty="0">
                          <a:effectLst/>
                        </a:rPr>
                        <a:t>11.748</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34119311"/>
                  </a:ext>
                </a:extLst>
              </a:tr>
              <a:tr h="161925">
                <a:tc>
                  <a:txBody>
                    <a:bodyPr/>
                    <a:lstStyle/>
                    <a:p>
                      <a:pPr algn="ctr" fontAlgn="b"/>
                      <a:r>
                        <a:rPr lang="en-ID" sz="1000" u="none" strike="noStrike">
                          <a:effectLst/>
                        </a:rPr>
                        <a:t>4</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dirty="0">
                          <a:effectLst/>
                        </a:rPr>
                        <a:t> LUWUK </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16.955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17.046</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dirty="0">
                          <a:effectLst/>
                        </a:rPr>
                        <a:t>34.001</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31841799"/>
                  </a:ext>
                </a:extLst>
              </a:tr>
              <a:tr h="161925">
                <a:tc>
                  <a:txBody>
                    <a:bodyPr/>
                    <a:lstStyle/>
                    <a:p>
                      <a:pPr algn="ctr" fontAlgn="b"/>
                      <a:r>
                        <a:rPr lang="en-ID" sz="1000" u="none" strike="noStrike">
                          <a:effectLst/>
                        </a:rPr>
                        <a:t>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LAMALA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3.738</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3.468</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dirty="0">
                          <a:effectLst/>
                        </a:rPr>
                        <a:t>7.206</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92902668"/>
                  </a:ext>
                </a:extLst>
              </a:tr>
              <a:tr h="161925">
                <a:tc>
                  <a:txBody>
                    <a:bodyPr/>
                    <a:lstStyle/>
                    <a:p>
                      <a:pPr algn="ctr" fontAlgn="b"/>
                      <a:r>
                        <a:rPr lang="en-ID" sz="1000" u="none" strike="noStrike">
                          <a:effectLst/>
                        </a:rPr>
                        <a:t>6</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BALANTAK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3.055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2.913</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dirty="0">
                          <a:effectLst/>
                        </a:rPr>
                        <a:t>5.968</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16244249"/>
                  </a:ext>
                </a:extLst>
              </a:tr>
              <a:tr h="161925">
                <a:tc>
                  <a:txBody>
                    <a:bodyPr/>
                    <a:lstStyle/>
                    <a:p>
                      <a:pPr algn="ctr" fontAlgn="b"/>
                      <a:r>
                        <a:rPr lang="en-ID" sz="1000" u="none" strike="noStrike">
                          <a:effectLst/>
                        </a:rPr>
                        <a:t>7</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PAGIMANA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12.259</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11.787</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24.046</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44865139"/>
                  </a:ext>
                </a:extLst>
              </a:tr>
              <a:tr h="161925">
                <a:tc>
                  <a:txBody>
                    <a:bodyPr/>
                    <a:lstStyle/>
                    <a:p>
                      <a:pPr algn="ctr" fontAlgn="b"/>
                      <a:r>
                        <a:rPr lang="en-ID" sz="1000" u="none" strike="noStrike">
                          <a:effectLst/>
                        </a:rPr>
                        <a:t>8</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BUALEMO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9.538</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9.167</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dirty="0">
                          <a:effectLst/>
                        </a:rPr>
                        <a:t>18.705</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67351784"/>
                  </a:ext>
                </a:extLst>
              </a:tr>
              <a:tr h="161925">
                <a:tc>
                  <a:txBody>
                    <a:bodyPr/>
                    <a:lstStyle/>
                    <a:p>
                      <a:pPr algn="ctr" fontAlgn="b"/>
                      <a:r>
                        <a:rPr lang="en-ID" sz="1000" u="none" strike="noStrike">
                          <a:effectLst/>
                        </a:rPr>
                        <a:t>9</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TOILI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18.550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17.532</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36.082</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4280897"/>
                  </a:ext>
                </a:extLst>
              </a:tr>
              <a:tr h="161925">
                <a:tc>
                  <a:txBody>
                    <a:bodyPr/>
                    <a:lstStyle/>
                    <a:p>
                      <a:pPr algn="ctr" fontAlgn="b"/>
                      <a:r>
                        <a:rPr lang="en-ID" sz="1000" u="none" strike="noStrike">
                          <a:effectLst/>
                        </a:rPr>
                        <a:t>10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MASAMA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6.176</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5.973</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12.149</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4574613"/>
                  </a:ext>
                </a:extLst>
              </a:tr>
              <a:tr h="161925">
                <a:tc>
                  <a:txBody>
                    <a:bodyPr/>
                    <a:lstStyle/>
                    <a:p>
                      <a:pPr algn="ctr" fontAlgn="b"/>
                      <a:r>
                        <a:rPr lang="en-ID" sz="1000" u="none" strike="noStrike">
                          <a:effectLst/>
                        </a:rPr>
                        <a:t>11</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LUWUK TIMUR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6.565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6.185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dirty="0">
                          <a:effectLst/>
                        </a:rPr>
                        <a:t>12.750</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69441536"/>
                  </a:ext>
                </a:extLst>
              </a:tr>
              <a:tr h="161925">
                <a:tc>
                  <a:txBody>
                    <a:bodyPr/>
                    <a:lstStyle/>
                    <a:p>
                      <a:pPr algn="ctr" fontAlgn="b"/>
                      <a:r>
                        <a:rPr lang="en-ID" sz="1000" u="none" strike="noStrike">
                          <a:effectLst/>
                        </a:rPr>
                        <a:t>12</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TOILI BARAT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12.304</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11.404</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23.708</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5323720"/>
                  </a:ext>
                </a:extLst>
              </a:tr>
              <a:tr h="161925">
                <a:tc>
                  <a:txBody>
                    <a:bodyPr/>
                    <a:lstStyle/>
                    <a:p>
                      <a:pPr algn="ctr" fontAlgn="b"/>
                      <a:r>
                        <a:rPr lang="en-ID" sz="1000" u="none" strike="noStrike">
                          <a:effectLst/>
                        </a:rPr>
                        <a:t>13</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NUHON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10.192</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9.586</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19.778</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35137498"/>
                  </a:ext>
                </a:extLst>
              </a:tr>
              <a:tr h="161925">
                <a:tc>
                  <a:txBody>
                    <a:bodyPr/>
                    <a:lstStyle/>
                    <a:p>
                      <a:pPr algn="ctr" fontAlgn="b"/>
                      <a:r>
                        <a:rPr lang="en-ID" sz="1000" u="none" strike="noStrike">
                          <a:effectLst/>
                        </a:rPr>
                        <a:t>14</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MOILONG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9.878</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9.555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dirty="0">
                          <a:effectLst/>
                        </a:rPr>
                        <a:t>19.433</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53015480"/>
                  </a:ext>
                </a:extLst>
              </a:tr>
              <a:tr h="161925">
                <a:tc>
                  <a:txBody>
                    <a:bodyPr/>
                    <a:lstStyle/>
                    <a:p>
                      <a:pPr algn="ctr" fontAlgn="b"/>
                      <a:r>
                        <a:rPr lang="en-ID" sz="1000" u="none" strike="noStrike">
                          <a:effectLst/>
                        </a:rPr>
                        <a:t>15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BATUI SELATAN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7.969</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7.500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15.469</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51449722"/>
                  </a:ext>
                </a:extLst>
              </a:tr>
              <a:tr h="161925">
                <a:tc>
                  <a:txBody>
                    <a:bodyPr/>
                    <a:lstStyle/>
                    <a:p>
                      <a:pPr algn="ctr" fontAlgn="b"/>
                      <a:r>
                        <a:rPr lang="en-ID" sz="1000" u="none" strike="noStrike">
                          <a:effectLst/>
                        </a:rPr>
                        <a:t>16</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LOBU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2.022</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1.996</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dirty="0">
                          <a:effectLst/>
                        </a:rPr>
                        <a:t>4.018</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29274245"/>
                  </a:ext>
                </a:extLst>
              </a:tr>
              <a:tr h="161925">
                <a:tc>
                  <a:txBody>
                    <a:bodyPr/>
                    <a:lstStyle/>
                    <a:p>
                      <a:pPr algn="ctr" fontAlgn="b"/>
                      <a:r>
                        <a:rPr lang="en-ID" sz="1000" u="none" strike="noStrike">
                          <a:effectLst/>
                        </a:rPr>
                        <a:t>17</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SIMPANG RAYA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7.674</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7.106</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14.780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51449551"/>
                  </a:ext>
                </a:extLst>
              </a:tr>
              <a:tr h="161925">
                <a:tc>
                  <a:txBody>
                    <a:bodyPr/>
                    <a:lstStyle/>
                    <a:p>
                      <a:pPr algn="ctr" fontAlgn="b"/>
                      <a:r>
                        <a:rPr lang="en-ID" sz="1000" u="none" strike="noStrike">
                          <a:effectLst/>
                        </a:rPr>
                        <a:t>18</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BALANTAK SELATAN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2.776</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2.588</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dirty="0">
                          <a:effectLst/>
                        </a:rPr>
                        <a:t>5.364</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41546271"/>
                  </a:ext>
                </a:extLst>
              </a:tr>
              <a:tr h="161925">
                <a:tc>
                  <a:txBody>
                    <a:bodyPr/>
                    <a:lstStyle/>
                    <a:p>
                      <a:pPr algn="ctr" fontAlgn="b"/>
                      <a:r>
                        <a:rPr lang="en-ID" sz="1000" u="none" strike="noStrike">
                          <a:effectLst/>
                        </a:rPr>
                        <a:t>19</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BALANTAK UTARA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2.465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2.438</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4.903</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86077125"/>
                  </a:ext>
                </a:extLst>
              </a:tr>
              <a:tr h="161925">
                <a:tc>
                  <a:txBody>
                    <a:bodyPr/>
                    <a:lstStyle/>
                    <a:p>
                      <a:pPr algn="ctr" fontAlgn="b"/>
                      <a:r>
                        <a:rPr lang="en-ID" sz="1000" u="none" strike="noStrike">
                          <a:effectLst/>
                        </a:rPr>
                        <a:t>20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LUWUK SELATAN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12.295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12.225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dirty="0">
                          <a:effectLst/>
                        </a:rPr>
                        <a:t>24.520</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43501145"/>
                  </a:ext>
                </a:extLst>
              </a:tr>
              <a:tr h="161925">
                <a:tc>
                  <a:txBody>
                    <a:bodyPr/>
                    <a:lstStyle/>
                    <a:p>
                      <a:pPr algn="ctr" fontAlgn="b"/>
                      <a:r>
                        <a:rPr lang="en-ID" sz="1000" u="none" strike="noStrike">
                          <a:effectLst/>
                        </a:rPr>
                        <a:t>21</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LUWUK UTARA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9.905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9.881</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dirty="0">
                          <a:effectLst/>
                        </a:rPr>
                        <a:t>19.786</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90337480"/>
                  </a:ext>
                </a:extLst>
              </a:tr>
              <a:tr h="161925">
                <a:tc>
                  <a:txBody>
                    <a:bodyPr/>
                    <a:lstStyle/>
                    <a:p>
                      <a:pPr algn="ctr" fontAlgn="b"/>
                      <a:r>
                        <a:rPr lang="en-ID" sz="1000" u="none" strike="noStrike">
                          <a:effectLst/>
                        </a:rPr>
                        <a:t>22</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MANTOH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3.676</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3.331</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dirty="0">
                          <a:effectLst/>
                        </a:rPr>
                        <a:t>7.007</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21086540"/>
                  </a:ext>
                </a:extLst>
              </a:tr>
              <a:tr h="161925">
                <a:tc>
                  <a:txBody>
                    <a:bodyPr/>
                    <a:lstStyle/>
                    <a:p>
                      <a:pPr algn="ctr" fontAlgn="b"/>
                      <a:r>
                        <a:rPr lang="en-ID" sz="1000" u="none" strike="noStrike">
                          <a:effectLst/>
                        </a:rPr>
                        <a:t>23</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 NAMBO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4.370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4.410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dirty="0">
                          <a:effectLst/>
                        </a:rPr>
                        <a:t>8.780</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98522508"/>
                  </a:ext>
                </a:extLst>
              </a:tr>
              <a:tr h="171450">
                <a:tc>
                  <a:txBody>
                    <a:bodyPr/>
                    <a:lstStyle/>
                    <a:p>
                      <a:pPr algn="ctr" fontAlgn="b"/>
                      <a:r>
                        <a:rPr lang="en-ID" sz="1000" u="none" strike="noStrike">
                          <a:effectLst/>
                        </a:rPr>
                        <a:t> </a:t>
                      </a:r>
                      <a:endParaRPr lang="en-ID" sz="10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JUMLAH</a:t>
                      </a:r>
                      <a:endParaRPr lang="en-ID" sz="10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188.354</a:t>
                      </a:r>
                      <a:endParaRPr lang="en-ID" sz="10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effectLst/>
                        </a:rPr>
                        <a:t>181.249</a:t>
                      </a:r>
                      <a:endParaRPr lang="en-ID" sz="10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dirty="0">
                          <a:effectLst/>
                        </a:rPr>
                        <a:t>369.603</a:t>
                      </a:r>
                      <a:endParaRPr lang="en-ID" sz="10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27625655"/>
                  </a:ext>
                </a:extLst>
              </a:tr>
            </a:tbl>
          </a:graphicData>
        </a:graphic>
      </p:graphicFrame>
      <p:graphicFrame>
        <p:nvGraphicFramePr>
          <p:cNvPr id="16" name="Chart 15">
            <a:extLst>
              <a:ext uri="{FF2B5EF4-FFF2-40B4-BE49-F238E27FC236}">
                <a16:creationId xmlns:a16="http://schemas.microsoft.com/office/drawing/2014/main" xmlns="" id="{597ED8E0-706D-468F-AECF-3AF86930C72A}"/>
              </a:ext>
            </a:extLst>
          </p:cNvPr>
          <p:cNvGraphicFramePr>
            <a:graphicFrameLocks/>
          </p:cNvGraphicFramePr>
          <p:nvPr>
            <p:extLst>
              <p:ext uri="{D42A27DB-BD31-4B8C-83A1-F6EECF244321}">
                <p14:modId xmlns:p14="http://schemas.microsoft.com/office/powerpoint/2010/main" xmlns="" val="860932051"/>
              </p:ext>
            </p:extLst>
          </p:nvPr>
        </p:nvGraphicFramePr>
        <p:xfrm>
          <a:off x="4304928" y="1432148"/>
          <a:ext cx="5248275" cy="422910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8" name="Straight Connector 17"/>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14</a:t>
            </a:r>
            <a:endParaRPr lang="en-US" sz="1300" b="1" dirty="0">
              <a:solidFill>
                <a:srgbClr val="FFFF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730660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0482" y="480102"/>
            <a:ext cx="7502918" cy="358099"/>
          </a:xfrm>
          <a:prstGeom prst="rect">
            <a:avLst/>
          </a:prstGeom>
          <a:noFill/>
        </p:spPr>
        <p:txBody>
          <a:bodyPr wrap="square" lIns="80316" tIns="40158" rIns="80316" bIns="40158" rtlCol="0">
            <a:spAutoFit/>
          </a:bodyPr>
          <a:lstStyle/>
          <a:p>
            <a:r>
              <a:rPr lang="id-ID" sz="1800" b="1" dirty="0"/>
              <a:t>2.  Jumlah dan Persentase Penduduk,Keluarga, dan Rata-rata </a:t>
            </a:r>
          </a:p>
        </p:txBody>
      </p:sp>
      <p:sp>
        <p:nvSpPr>
          <p:cNvPr id="6" name="TextBox 5"/>
          <p:cNvSpPr txBox="1"/>
          <p:nvPr/>
        </p:nvSpPr>
        <p:spPr>
          <a:xfrm>
            <a:off x="776536" y="1140446"/>
            <a:ext cx="2641705" cy="5100297"/>
          </a:xfrm>
          <a:prstGeom prst="rect">
            <a:avLst/>
          </a:prstGeom>
          <a:noFill/>
        </p:spPr>
        <p:txBody>
          <a:bodyPr wrap="square" lIns="80316" tIns="40158" rIns="80316" bIns="40158" rtlCol="0">
            <a:spAutoFit/>
          </a:bodyPr>
          <a:lstStyle/>
          <a:p>
            <a:pPr algn="just"/>
            <a:r>
              <a:rPr lang="id-ID" dirty="0"/>
              <a:t>Table disamping menunjukan tentang jumlah penduduk kabupaten banggai yang berjumlah </a:t>
            </a:r>
            <a:r>
              <a:rPr lang="en-US" dirty="0"/>
              <a:t>369.603</a:t>
            </a:r>
            <a:r>
              <a:rPr lang="id-ID" dirty="0"/>
              <a:t> Jiwa dengan Persentase Jumlah Pendudukan per Kecamatan yang bisa kita lihat pada table ini.</a:t>
            </a:r>
          </a:p>
          <a:p>
            <a:pPr algn="just"/>
            <a:endParaRPr lang="id-ID" dirty="0"/>
          </a:p>
          <a:p>
            <a:pPr algn="just"/>
            <a:r>
              <a:rPr lang="id-ID" dirty="0"/>
              <a:t>Jumlah Penduduk dan Jumlah Keluarga terbanyak terdapat pada kecamatan Toili yang jumlah penduduknya  mencapai 35.750 Jiwa dan Jumlah Keluarga berjumlah 11.115 KK dengan Rata-rata 3,</a:t>
            </a:r>
            <a:r>
              <a:rPr lang="en-US" dirty="0"/>
              <a:t>11</a:t>
            </a:r>
            <a:endParaRPr lang="id-ID" dirty="0"/>
          </a:p>
        </p:txBody>
      </p:sp>
      <p:sp>
        <p:nvSpPr>
          <p:cNvPr id="5" name="TextBox 4"/>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7" name="Straight Connector 6"/>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15</a:t>
            </a:r>
            <a:endParaRPr lang="en-US" sz="1300" b="1" dirty="0">
              <a:solidFill>
                <a:srgbClr val="FFFFFF"/>
              </a:solidFill>
              <a:latin typeface="Tahoma" pitchFamily="34" charset="0"/>
              <a:ea typeface="Tahoma" pitchFamily="34" charset="0"/>
              <a:cs typeface="Tahoma" pitchFamily="34" charset="0"/>
            </a:endParaRPr>
          </a:p>
        </p:txBody>
      </p:sp>
      <p:sp>
        <p:nvSpPr>
          <p:cNvPr id="11" name="TextBox 10"/>
          <p:cNvSpPr txBox="1"/>
          <p:nvPr/>
        </p:nvSpPr>
        <p:spPr>
          <a:xfrm>
            <a:off x="6033695" y="6240743"/>
            <a:ext cx="956842" cy="342710"/>
          </a:xfrm>
          <a:prstGeom prst="rect">
            <a:avLst/>
          </a:prstGeom>
          <a:noFill/>
        </p:spPr>
        <p:txBody>
          <a:bodyPr wrap="none" lIns="80316" tIns="40158" rIns="80316" bIns="40158" rtlCol="0">
            <a:spAutoFit/>
          </a:bodyPr>
          <a:lstStyle/>
          <a:p>
            <a:r>
              <a:rPr lang="id-ID" dirty="0"/>
              <a:t>Tabel 1.2</a:t>
            </a:r>
          </a:p>
        </p:txBody>
      </p:sp>
      <p:graphicFrame>
        <p:nvGraphicFramePr>
          <p:cNvPr id="3" name="Table 2">
            <a:extLst>
              <a:ext uri="{FF2B5EF4-FFF2-40B4-BE49-F238E27FC236}">
                <a16:creationId xmlns:a16="http://schemas.microsoft.com/office/drawing/2014/main" xmlns="" id="{02386665-6C70-4BBC-B06A-B8106EB33A2B}"/>
              </a:ext>
            </a:extLst>
          </p:cNvPr>
          <p:cNvGraphicFramePr>
            <a:graphicFrameLocks noGrp="1"/>
          </p:cNvGraphicFramePr>
          <p:nvPr>
            <p:extLst>
              <p:ext uri="{D42A27DB-BD31-4B8C-83A1-F6EECF244321}">
                <p14:modId xmlns:p14="http://schemas.microsoft.com/office/powerpoint/2010/main" xmlns="" val="923062911"/>
              </p:ext>
            </p:extLst>
          </p:nvPr>
        </p:nvGraphicFramePr>
        <p:xfrm>
          <a:off x="3512840" y="1052735"/>
          <a:ext cx="6048673" cy="5100304"/>
        </p:xfrm>
        <a:graphic>
          <a:graphicData uri="http://schemas.openxmlformats.org/drawingml/2006/table">
            <a:tbl>
              <a:tblPr>
                <a:tableStyleId>{AF606853-7671-496A-8E4F-DF71F8EC918B}</a:tableStyleId>
              </a:tblPr>
              <a:tblGrid>
                <a:gridCol w="303763">
                  <a:extLst>
                    <a:ext uri="{9D8B030D-6E8A-4147-A177-3AD203B41FA5}">
                      <a16:colId xmlns:a16="http://schemas.microsoft.com/office/drawing/2014/main" xmlns="" val="3147406075"/>
                    </a:ext>
                  </a:extLst>
                </a:gridCol>
                <a:gridCol w="1594753">
                  <a:extLst>
                    <a:ext uri="{9D8B030D-6E8A-4147-A177-3AD203B41FA5}">
                      <a16:colId xmlns:a16="http://schemas.microsoft.com/office/drawing/2014/main" xmlns="" val="4120027454"/>
                    </a:ext>
                  </a:extLst>
                </a:gridCol>
                <a:gridCol w="850536">
                  <a:extLst>
                    <a:ext uri="{9D8B030D-6E8A-4147-A177-3AD203B41FA5}">
                      <a16:colId xmlns:a16="http://schemas.microsoft.com/office/drawing/2014/main" xmlns="" val="2545541374"/>
                    </a:ext>
                  </a:extLst>
                </a:gridCol>
                <a:gridCol w="945461">
                  <a:extLst>
                    <a:ext uri="{9D8B030D-6E8A-4147-A177-3AD203B41FA5}">
                      <a16:colId xmlns:a16="http://schemas.microsoft.com/office/drawing/2014/main" xmlns="" val="1472996097"/>
                    </a:ext>
                  </a:extLst>
                </a:gridCol>
                <a:gridCol w="896100">
                  <a:extLst>
                    <a:ext uri="{9D8B030D-6E8A-4147-A177-3AD203B41FA5}">
                      <a16:colId xmlns:a16="http://schemas.microsoft.com/office/drawing/2014/main" xmlns="" val="4285040273"/>
                    </a:ext>
                  </a:extLst>
                </a:gridCol>
                <a:gridCol w="987228">
                  <a:extLst>
                    <a:ext uri="{9D8B030D-6E8A-4147-A177-3AD203B41FA5}">
                      <a16:colId xmlns:a16="http://schemas.microsoft.com/office/drawing/2014/main" xmlns="" val="4054584856"/>
                    </a:ext>
                  </a:extLst>
                </a:gridCol>
                <a:gridCol w="470832">
                  <a:extLst>
                    <a:ext uri="{9D8B030D-6E8A-4147-A177-3AD203B41FA5}">
                      <a16:colId xmlns:a16="http://schemas.microsoft.com/office/drawing/2014/main" xmlns="" val="2454933052"/>
                    </a:ext>
                  </a:extLst>
                </a:gridCol>
              </a:tblGrid>
              <a:tr h="278488">
                <a:tc>
                  <a:txBody>
                    <a:bodyPr/>
                    <a:lstStyle/>
                    <a:p>
                      <a:pPr algn="ctr" fontAlgn="ctr"/>
                      <a:r>
                        <a:rPr lang="en-ID" sz="1200" u="none" strike="noStrike" dirty="0">
                          <a:solidFill>
                            <a:schemeClr val="tx1"/>
                          </a:solidFill>
                          <a:effectLst/>
                        </a:rPr>
                        <a:t>NO</a:t>
                      </a:r>
                      <a:endParaRPr lang="en-ID"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ID" sz="1200" u="none" strike="noStrike" dirty="0">
                          <a:solidFill>
                            <a:schemeClr val="tx1"/>
                          </a:solidFill>
                          <a:effectLst/>
                        </a:rPr>
                        <a:t>NAMA_KEC</a:t>
                      </a:r>
                      <a:endParaRPr lang="en-ID"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ID" sz="1200" u="none" strike="noStrike">
                          <a:solidFill>
                            <a:schemeClr val="tx1"/>
                          </a:solidFill>
                          <a:effectLst/>
                        </a:rPr>
                        <a:t>JML_PDDK</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ID" sz="1200" u="none" strike="noStrike">
                          <a:solidFill>
                            <a:schemeClr val="tx1"/>
                          </a:solidFill>
                          <a:effectLst/>
                        </a:rPr>
                        <a:t>PERSEN_JP</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ID" sz="1200" u="none" strike="noStrike">
                          <a:solidFill>
                            <a:schemeClr val="tx1"/>
                          </a:solidFill>
                          <a:effectLst/>
                        </a:rPr>
                        <a:t>KELUARGA</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ID" sz="1200" u="none" strike="noStrike">
                          <a:solidFill>
                            <a:schemeClr val="tx1"/>
                          </a:solidFill>
                          <a:effectLst/>
                        </a:rPr>
                        <a:t>PERSEN_KK</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ID" sz="1200" u="none" strike="noStrike" dirty="0">
                          <a:solidFill>
                            <a:schemeClr val="tx1"/>
                          </a:solidFill>
                          <a:effectLst/>
                        </a:rPr>
                        <a:t>RATA</a:t>
                      </a:r>
                      <a:endParaRPr lang="en-ID"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4016235195"/>
                  </a:ext>
                </a:extLst>
              </a:tr>
              <a:tr h="200909">
                <a:tc>
                  <a:txBody>
                    <a:bodyPr/>
                    <a:lstStyle/>
                    <a:p>
                      <a:pPr algn="ctr" fontAlgn="ctr"/>
                      <a:r>
                        <a:rPr lang="en-ID" sz="1200" u="none" strike="noStrike">
                          <a:solidFill>
                            <a:schemeClr val="tx1"/>
                          </a:solidFill>
                          <a:effectLst/>
                        </a:rPr>
                        <a:t>1</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 BATUI </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19.326</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5,23</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6.005</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5,05</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3,22</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46250154"/>
                  </a:ext>
                </a:extLst>
              </a:tr>
              <a:tr h="200909">
                <a:tc>
                  <a:txBody>
                    <a:bodyPr/>
                    <a:lstStyle/>
                    <a:p>
                      <a:pPr algn="ctr" fontAlgn="ctr"/>
                      <a:r>
                        <a:rPr lang="en-ID" sz="1200" u="none" strike="noStrike">
                          <a:solidFill>
                            <a:schemeClr val="tx1"/>
                          </a:solidFill>
                          <a:effectLst/>
                        </a:rPr>
                        <a:t>2</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 BUNTA </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20.076</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5,43</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6.463</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5,43</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3,11</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44344928"/>
                  </a:ext>
                </a:extLst>
              </a:tr>
              <a:tr h="200909">
                <a:tc>
                  <a:txBody>
                    <a:bodyPr/>
                    <a:lstStyle/>
                    <a:p>
                      <a:pPr algn="ctr" fontAlgn="ctr"/>
                      <a:r>
                        <a:rPr lang="en-ID" sz="1200" u="none" strike="noStrike">
                          <a:solidFill>
                            <a:schemeClr val="tx1"/>
                          </a:solidFill>
                          <a:effectLst/>
                        </a:rPr>
                        <a:t>3</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dirty="0">
                          <a:solidFill>
                            <a:schemeClr val="tx1"/>
                          </a:solidFill>
                          <a:effectLst/>
                        </a:rPr>
                        <a:t> KINTOM </a:t>
                      </a:r>
                      <a:endParaRPr lang="en-ID" sz="12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11.748</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3,18</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3.831</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3,22</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3,07</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59346550"/>
                  </a:ext>
                </a:extLst>
              </a:tr>
              <a:tr h="200909">
                <a:tc>
                  <a:txBody>
                    <a:bodyPr/>
                    <a:lstStyle/>
                    <a:p>
                      <a:pPr algn="ctr" fontAlgn="ctr"/>
                      <a:r>
                        <a:rPr lang="en-ID" sz="1200" u="none" strike="noStrike">
                          <a:solidFill>
                            <a:schemeClr val="tx1"/>
                          </a:solidFill>
                          <a:effectLst/>
                        </a:rPr>
                        <a:t>4</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 LUWUK </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dirty="0">
                          <a:solidFill>
                            <a:schemeClr val="tx1"/>
                          </a:solidFill>
                          <a:effectLst/>
                        </a:rPr>
                        <a:t>34.001</a:t>
                      </a:r>
                      <a:endParaRPr lang="en-ID" sz="12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9,20</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11.171</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9,39</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3,04</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09181272"/>
                  </a:ext>
                </a:extLst>
              </a:tr>
              <a:tr h="200909">
                <a:tc>
                  <a:txBody>
                    <a:bodyPr/>
                    <a:lstStyle/>
                    <a:p>
                      <a:pPr algn="ctr" fontAlgn="ctr"/>
                      <a:r>
                        <a:rPr lang="en-ID" sz="1200" u="none" strike="noStrike">
                          <a:solidFill>
                            <a:schemeClr val="tx1"/>
                          </a:solidFill>
                          <a:effectLst/>
                        </a:rPr>
                        <a:t>5</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 LAMALA </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7.206</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1,95</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2.373</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1,99</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3,04</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2684010"/>
                  </a:ext>
                </a:extLst>
              </a:tr>
              <a:tr h="200909">
                <a:tc>
                  <a:txBody>
                    <a:bodyPr/>
                    <a:lstStyle/>
                    <a:p>
                      <a:pPr algn="ctr" fontAlgn="ctr"/>
                      <a:r>
                        <a:rPr lang="en-ID" sz="1200" u="none" strike="noStrike">
                          <a:solidFill>
                            <a:schemeClr val="tx1"/>
                          </a:solidFill>
                          <a:effectLst/>
                        </a:rPr>
                        <a:t>6</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 BALANTAK </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5.968</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1,61</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1.931</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1,62</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3,09</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0310352"/>
                  </a:ext>
                </a:extLst>
              </a:tr>
              <a:tr h="200909">
                <a:tc>
                  <a:txBody>
                    <a:bodyPr/>
                    <a:lstStyle/>
                    <a:p>
                      <a:pPr algn="ctr" fontAlgn="ctr"/>
                      <a:r>
                        <a:rPr lang="en-ID" sz="1200" u="none" strike="noStrike">
                          <a:solidFill>
                            <a:schemeClr val="tx1"/>
                          </a:solidFill>
                          <a:effectLst/>
                        </a:rPr>
                        <a:t>7</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dirty="0">
                          <a:solidFill>
                            <a:schemeClr val="tx1"/>
                          </a:solidFill>
                          <a:effectLst/>
                        </a:rPr>
                        <a:t> PAGIMANA </a:t>
                      </a:r>
                      <a:endParaRPr lang="en-ID" sz="12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24.046</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6,51</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7.762</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6,52</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3,10</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94729273"/>
                  </a:ext>
                </a:extLst>
              </a:tr>
              <a:tr h="200909">
                <a:tc>
                  <a:txBody>
                    <a:bodyPr/>
                    <a:lstStyle/>
                    <a:p>
                      <a:pPr algn="ctr" fontAlgn="ctr"/>
                      <a:r>
                        <a:rPr lang="en-ID" sz="1200" u="none" strike="noStrike">
                          <a:solidFill>
                            <a:schemeClr val="tx1"/>
                          </a:solidFill>
                          <a:effectLst/>
                        </a:rPr>
                        <a:t>8</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 BUALEMO </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dirty="0">
                          <a:solidFill>
                            <a:schemeClr val="tx1"/>
                          </a:solidFill>
                          <a:effectLst/>
                        </a:rPr>
                        <a:t>18.705</a:t>
                      </a:r>
                      <a:endParaRPr lang="en-ID" sz="12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5,06</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6.431</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5,40</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2,91</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79133309"/>
                  </a:ext>
                </a:extLst>
              </a:tr>
              <a:tr h="200909">
                <a:tc>
                  <a:txBody>
                    <a:bodyPr/>
                    <a:lstStyle/>
                    <a:p>
                      <a:pPr algn="ctr" fontAlgn="ctr"/>
                      <a:r>
                        <a:rPr lang="en-ID" sz="1200" u="none" strike="noStrike">
                          <a:solidFill>
                            <a:schemeClr val="tx1"/>
                          </a:solidFill>
                          <a:effectLst/>
                        </a:rPr>
                        <a:t>9</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 TOILI </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36.082</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9,76</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11.586</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9,73</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3,11</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97000830"/>
                  </a:ext>
                </a:extLst>
              </a:tr>
              <a:tr h="200909">
                <a:tc>
                  <a:txBody>
                    <a:bodyPr/>
                    <a:lstStyle/>
                    <a:p>
                      <a:pPr algn="ctr" fontAlgn="ctr"/>
                      <a:r>
                        <a:rPr lang="en-ID" sz="1200" u="none" strike="noStrike">
                          <a:solidFill>
                            <a:schemeClr val="tx1"/>
                          </a:solidFill>
                          <a:effectLst/>
                        </a:rPr>
                        <a:t>10</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 MASAMA </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12.149</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3,29</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3.957</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3,32</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3,07</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94197010"/>
                  </a:ext>
                </a:extLst>
              </a:tr>
              <a:tr h="200909">
                <a:tc>
                  <a:txBody>
                    <a:bodyPr/>
                    <a:lstStyle/>
                    <a:p>
                      <a:pPr algn="ctr" fontAlgn="ctr"/>
                      <a:r>
                        <a:rPr lang="en-ID" sz="1200" u="none" strike="noStrike">
                          <a:solidFill>
                            <a:schemeClr val="tx1"/>
                          </a:solidFill>
                          <a:effectLst/>
                        </a:rPr>
                        <a:t>11</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 LUWUK TIMUR </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12.750</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3,45</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4.051</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3,40</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3,15</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91545154"/>
                  </a:ext>
                </a:extLst>
              </a:tr>
              <a:tr h="200909">
                <a:tc>
                  <a:txBody>
                    <a:bodyPr/>
                    <a:lstStyle/>
                    <a:p>
                      <a:pPr algn="ctr" fontAlgn="ctr"/>
                      <a:r>
                        <a:rPr lang="en-ID" sz="1200" u="none" strike="noStrike">
                          <a:solidFill>
                            <a:schemeClr val="tx1"/>
                          </a:solidFill>
                          <a:effectLst/>
                        </a:rPr>
                        <a:t>12</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 TOILI BARAT </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23.708</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dirty="0">
                          <a:solidFill>
                            <a:schemeClr val="tx1"/>
                          </a:solidFill>
                          <a:effectLst/>
                        </a:rPr>
                        <a:t>6,41</a:t>
                      </a:r>
                      <a:endParaRPr lang="en-ID" sz="12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7.332</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6,16</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3,23</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9903317"/>
                  </a:ext>
                </a:extLst>
              </a:tr>
              <a:tr h="200909">
                <a:tc>
                  <a:txBody>
                    <a:bodyPr/>
                    <a:lstStyle/>
                    <a:p>
                      <a:pPr algn="ctr" fontAlgn="ctr"/>
                      <a:r>
                        <a:rPr lang="en-ID" sz="1200" u="none" strike="noStrike">
                          <a:solidFill>
                            <a:schemeClr val="tx1"/>
                          </a:solidFill>
                          <a:effectLst/>
                        </a:rPr>
                        <a:t>13</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 NUHON </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19.778</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dirty="0">
                          <a:solidFill>
                            <a:schemeClr val="tx1"/>
                          </a:solidFill>
                          <a:effectLst/>
                        </a:rPr>
                        <a:t>5,35</a:t>
                      </a:r>
                      <a:endParaRPr lang="en-ID" sz="12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6.328</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5,32</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3,13</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85758101"/>
                  </a:ext>
                </a:extLst>
              </a:tr>
              <a:tr h="200909">
                <a:tc>
                  <a:txBody>
                    <a:bodyPr/>
                    <a:lstStyle/>
                    <a:p>
                      <a:pPr algn="ctr" fontAlgn="ctr"/>
                      <a:r>
                        <a:rPr lang="en-ID" sz="1200" u="none" strike="noStrike">
                          <a:solidFill>
                            <a:schemeClr val="tx1"/>
                          </a:solidFill>
                          <a:effectLst/>
                        </a:rPr>
                        <a:t>14</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 MOILONG </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19.433</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dirty="0">
                          <a:solidFill>
                            <a:schemeClr val="tx1"/>
                          </a:solidFill>
                          <a:effectLst/>
                        </a:rPr>
                        <a:t>5,26</a:t>
                      </a:r>
                      <a:endParaRPr lang="en-ID" sz="12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6.408</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5,38</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3,03</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94853198"/>
                  </a:ext>
                </a:extLst>
              </a:tr>
              <a:tr h="200909">
                <a:tc>
                  <a:txBody>
                    <a:bodyPr/>
                    <a:lstStyle/>
                    <a:p>
                      <a:pPr algn="ctr" fontAlgn="ctr"/>
                      <a:r>
                        <a:rPr lang="en-ID" sz="1200" u="none" strike="noStrike">
                          <a:solidFill>
                            <a:schemeClr val="tx1"/>
                          </a:solidFill>
                          <a:effectLst/>
                        </a:rPr>
                        <a:t>15</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 BATUI SELATAN </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15.469</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4,19</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4.759</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4,00</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3,25</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87136011"/>
                  </a:ext>
                </a:extLst>
              </a:tr>
              <a:tr h="200909">
                <a:tc>
                  <a:txBody>
                    <a:bodyPr/>
                    <a:lstStyle/>
                    <a:p>
                      <a:pPr algn="ctr" fontAlgn="ctr"/>
                      <a:r>
                        <a:rPr lang="en-ID" sz="1200" u="none" strike="noStrike">
                          <a:solidFill>
                            <a:schemeClr val="tx1"/>
                          </a:solidFill>
                          <a:effectLst/>
                        </a:rPr>
                        <a:t>16</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 LOBU </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4.018</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1,09</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1.334</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1,12</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3,01</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02614067"/>
                  </a:ext>
                </a:extLst>
              </a:tr>
              <a:tr h="200909">
                <a:tc>
                  <a:txBody>
                    <a:bodyPr/>
                    <a:lstStyle/>
                    <a:p>
                      <a:pPr algn="ctr" fontAlgn="ctr"/>
                      <a:r>
                        <a:rPr lang="en-ID" sz="1200" u="none" strike="noStrike">
                          <a:solidFill>
                            <a:schemeClr val="tx1"/>
                          </a:solidFill>
                          <a:effectLst/>
                        </a:rPr>
                        <a:t>17</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 SIMPANG RAYA </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14.780</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4,00</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dirty="0">
                          <a:solidFill>
                            <a:schemeClr val="tx1"/>
                          </a:solidFill>
                          <a:effectLst/>
                        </a:rPr>
                        <a:t>4.696</a:t>
                      </a:r>
                      <a:endParaRPr lang="en-ID" sz="12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3,95</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3,15</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53400364"/>
                  </a:ext>
                </a:extLst>
              </a:tr>
              <a:tr h="200909">
                <a:tc>
                  <a:txBody>
                    <a:bodyPr/>
                    <a:lstStyle/>
                    <a:p>
                      <a:pPr algn="ctr" fontAlgn="ctr"/>
                      <a:r>
                        <a:rPr lang="en-ID" sz="1200" u="none" strike="noStrike">
                          <a:solidFill>
                            <a:schemeClr val="tx1"/>
                          </a:solidFill>
                          <a:effectLst/>
                        </a:rPr>
                        <a:t>18</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 BALANTAK SELATAN </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5.364</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1,45</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1.867</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1,57</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2,87</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15894400"/>
                  </a:ext>
                </a:extLst>
              </a:tr>
              <a:tr h="200909">
                <a:tc>
                  <a:txBody>
                    <a:bodyPr/>
                    <a:lstStyle/>
                    <a:p>
                      <a:pPr algn="ctr" fontAlgn="ctr"/>
                      <a:r>
                        <a:rPr lang="en-ID" sz="1200" u="none" strike="noStrike">
                          <a:solidFill>
                            <a:schemeClr val="tx1"/>
                          </a:solidFill>
                          <a:effectLst/>
                        </a:rPr>
                        <a:t>19</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 BALANTAK UTARA </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4.903</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1,33</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1.608</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1,35</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3,05</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03372241"/>
                  </a:ext>
                </a:extLst>
              </a:tr>
              <a:tr h="200909">
                <a:tc>
                  <a:txBody>
                    <a:bodyPr/>
                    <a:lstStyle/>
                    <a:p>
                      <a:pPr algn="ctr" fontAlgn="ctr"/>
                      <a:r>
                        <a:rPr lang="en-ID" sz="1200" u="none" strike="noStrike">
                          <a:solidFill>
                            <a:schemeClr val="tx1"/>
                          </a:solidFill>
                          <a:effectLst/>
                        </a:rPr>
                        <a:t>20</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dirty="0">
                          <a:solidFill>
                            <a:schemeClr val="tx1"/>
                          </a:solidFill>
                          <a:effectLst/>
                        </a:rPr>
                        <a:t> LUWUK SELATAN </a:t>
                      </a:r>
                      <a:endParaRPr lang="en-ID" sz="12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dirty="0">
                          <a:solidFill>
                            <a:schemeClr val="tx1"/>
                          </a:solidFill>
                          <a:effectLst/>
                        </a:rPr>
                        <a:t>24.520</a:t>
                      </a:r>
                      <a:endParaRPr lang="en-ID" sz="12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6,63</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7.614</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6,40</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3,22</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7638134"/>
                  </a:ext>
                </a:extLst>
              </a:tr>
              <a:tr h="200909">
                <a:tc>
                  <a:txBody>
                    <a:bodyPr/>
                    <a:lstStyle/>
                    <a:p>
                      <a:pPr algn="ctr" fontAlgn="ctr"/>
                      <a:r>
                        <a:rPr lang="en-ID" sz="1200" u="none" strike="noStrike">
                          <a:solidFill>
                            <a:schemeClr val="tx1"/>
                          </a:solidFill>
                          <a:effectLst/>
                        </a:rPr>
                        <a:t>21</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 LUWUK UTARA </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19.786</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5,35</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6.179</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dirty="0">
                          <a:solidFill>
                            <a:schemeClr val="tx1"/>
                          </a:solidFill>
                          <a:effectLst/>
                        </a:rPr>
                        <a:t>5,19</a:t>
                      </a:r>
                      <a:endParaRPr lang="en-ID" sz="12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3,20</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45578426"/>
                  </a:ext>
                </a:extLst>
              </a:tr>
              <a:tr h="200909">
                <a:tc>
                  <a:txBody>
                    <a:bodyPr/>
                    <a:lstStyle/>
                    <a:p>
                      <a:pPr algn="ctr" fontAlgn="ctr"/>
                      <a:r>
                        <a:rPr lang="en-ID" sz="1200" u="none" strike="noStrike">
                          <a:solidFill>
                            <a:schemeClr val="tx1"/>
                          </a:solidFill>
                          <a:effectLst/>
                        </a:rPr>
                        <a:t>22</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 MANTOH </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7.007</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1,90</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2.370</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dirty="0">
                          <a:solidFill>
                            <a:schemeClr val="tx1"/>
                          </a:solidFill>
                          <a:effectLst/>
                        </a:rPr>
                        <a:t>1,99</a:t>
                      </a:r>
                      <a:endParaRPr lang="en-ID" sz="12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2,96</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44659293"/>
                  </a:ext>
                </a:extLst>
              </a:tr>
              <a:tr h="200909">
                <a:tc>
                  <a:txBody>
                    <a:bodyPr/>
                    <a:lstStyle/>
                    <a:p>
                      <a:pPr algn="ctr" fontAlgn="ctr"/>
                      <a:r>
                        <a:rPr lang="en-ID" sz="1200" u="none" strike="noStrike">
                          <a:solidFill>
                            <a:schemeClr val="tx1"/>
                          </a:solidFill>
                          <a:effectLst/>
                        </a:rPr>
                        <a:t>23</a:t>
                      </a:r>
                      <a:endParaRPr lang="en-ID" sz="12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 NAMBO </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8.780</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2,38</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2.962</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dirty="0">
                          <a:solidFill>
                            <a:schemeClr val="tx1"/>
                          </a:solidFill>
                          <a:effectLst/>
                        </a:rPr>
                        <a:t>2,49</a:t>
                      </a:r>
                      <a:endParaRPr lang="en-ID" sz="12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2,96</a:t>
                      </a:r>
                      <a:endParaRPr lang="en-ID" sz="12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0657463"/>
                  </a:ext>
                </a:extLst>
              </a:tr>
              <a:tr h="200909">
                <a:tc>
                  <a:txBody>
                    <a:bodyPr/>
                    <a:lstStyle/>
                    <a:p>
                      <a:pPr algn="ctr" fontAlgn="ctr"/>
                      <a:r>
                        <a:rPr lang="en-ID" sz="1200" u="none" strike="noStrike">
                          <a:solidFill>
                            <a:schemeClr val="tx1"/>
                          </a:solidFill>
                          <a:effectLst/>
                        </a:rPr>
                        <a:t> </a:t>
                      </a:r>
                      <a:endParaRPr lang="en-ID" sz="1200" b="1"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dirty="0">
                          <a:solidFill>
                            <a:schemeClr val="tx1"/>
                          </a:solidFill>
                          <a:effectLst/>
                        </a:rPr>
                        <a:t>JUMLAH</a:t>
                      </a:r>
                      <a:endParaRPr lang="en-ID" sz="1200" b="1"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dirty="0">
                          <a:solidFill>
                            <a:schemeClr val="tx1"/>
                          </a:solidFill>
                          <a:effectLst/>
                        </a:rPr>
                        <a:t>369.603</a:t>
                      </a:r>
                      <a:endParaRPr lang="en-ID" sz="1200" b="1"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100,00</a:t>
                      </a:r>
                      <a:endParaRPr lang="en-ID" sz="1200" b="1"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a:solidFill>
                            <a:schemeClr val="tx1"/>
                          </a:solidFill>
                          <a:effectLst/>
                        </a:rPr>
                        <a:t>119.018</a:t>
                      </a:r>
                      <a:endParaRPr lang="en-ID" sz="1200" b="1"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dirty="0">
                          <a:solidFill>
                            <a:schemeClr val="tx1"/>
                          </a:solidFill>
                          <a:effectLst/>
                        </a:rPr>
                        <a:t>100,00</a:t>
                      </a:r>
                      <a:endParaRPr lang="en-ID" sz="1200" b="1"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200" u="none" strike="noStrike" dirty="0">
                          <a:solidFill>
                            <a:schemeClr val="tx1"/>
                          </a:solidFill>
                          <a:effectLst/>
                        </a:rPr>
                        <a:t>3,11</a:t>
                      </a:r>
                      <a:endParaRPr lang="en-ID" sz="1200" b="1"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250877"/>
                  </a:ext>
                </a:extLst>
              </a:tr>
            </a:tbl>
          </a:graphicData>
        </a:graphic>
      </p:graphicFrame>
    </p:spTree>
    <p:extLst>
      <p:ext uri="{BB962C8B-B14F-4D97-AF65-F5344CB8AC3E}">
        <p14:creationId xmlns:p14="http://schemas.microsoft.com/office/powerpoint/2010/main" xmlns="" val="730660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84651" y="5349217"/>
            <a:ext cx="7920880" cy="1097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rtlCol="0" anchor="ctr"/>
          <a:lstStyle/>
          <a:p>
            <a:pPr marL="0" lvl="2" algn="just"/>
            <a:r>
              <a:rPr lang="en-US" dirty="0"/>
              <a:t>D</a:t>
            </a:r>
            <a:r>
              <a:rPr lang="id-ID" dirty="0"/>
              <a:t>ilihatan Dari Kelompok Umur yang tertera pada Table dan Diagram diatas menunjukan beberapa variasi data kependudukan yang mana jumlah penduduk terbanyak terdapat pada kelompok usia 15-19 Tahun dan Penduduk paling kecil terdapat pada kelompok usia 70-74 Tahun dan Juga Usia &gt;=75.</a:t>
            </a:r>
          </a:p>
        </p:txBody>
      </p:sp>
      <p:sp>
        <p:nvSpPr>
          <p:cNvPr id="11" name="TextBox 10"/>
          <p:cNvSpPr txBox="1"/>
          <p:nvPr/>
        </p:nvSpPr>
        <p:spPr>
          <a:xfrm>
            <a:off x="2524108" y="1153434"/>
            <a:ext cx="950430" cy="342710"/>
          </a:xfrm>
          <a:prstGeom prst="rect">
            <a:avLst/>
          </a:prstGeom>
          <a:noFill/>
        </p:spPr>
        <p:txBody>
          <a:bodyPr wrap="none" lIns="80316" tIns="40158" rIns="80316" bIns="40158" rtlCol="0">
            <a:spAutoFit/>
          </a:bodyPr>
          <a:lstStyle/>
          <a:p>
            <a:r>
              <a:rPr lang="id-ID" dirty="0"/>
              <a:t>Tabel 1.3</a:t>
            </a:r>
          </a:p>
        </p:txBody>
      </p:sp>
      <p:sp>
        <p:nvSpPr>
          <p:cNvPr id="12" name="TextBox 11"/>
          <p:cNvSpPr txBox="1"/>
          <p:nvPr/>
        </p:nvSpPr>
        <p:spPr>
          <a:xfrm>
            <a:off x="6860644" y="1124744"/>
            <a:ext cx="1188700" cy="342710"/>
          </a:xfrm>
          <a:prstGeom prst="rect">
            <a:avLst/>
          </a:prstGeom>
          <a:noFill/>
        </p:spPr>
        <p:txBody>
          <a:bodyPr wrap="none" lIns="80316" tIns="40158" rIns="80316" bIns="40158" rtlCol="0">
            <a:spAutoFit/>
          </a:bodyPr>
          <a:lstStyle/>
          <a:p>
            <a:r>
              <a:rPr lang="id-ID" dirty="0"/>
              <a:t>Gambar 1.3</a:t>
            </a:r>
          </a:p>
        </p:txBody>
      </p:sp>
      <p:sp>
        <p:nvSpPr>
          <p:cNvPr id="13" name="TextBox 12"/>
          <p:cNvSpPr txBox="1"/>
          <p:nvPr/>
        </p:nvSpPr>
        <p:spPr>
          <a:xfrm>
            <a:off x="1050482" y="480101"/>
            <a:ext cx="6664300" cy="635098"/>
          </a:xfrm>
          <a:prstGeom prst="rect">
            <a:avLst/>
          </a:prstGeom>
          <a:noFill/>
        </p:spPr>
        <p:txBody>
          <a:bodyPr wrap="square" lIns="80316" tIns="40158" rIns="80316" bIns="40158" rtlCol="0">
            <a:spAutoFit/>
          </a:bodyPr>
          <a:lstStyle/>
          <a:p>
            <a:r>
              <a:rPr lang="nl-NL" sz="1800" b="1" dirty="0"/>
              <a:t>3. Jumlah Penduduk dan Persentasi Penduduk berdasarkan </a:t>
            </a:r>
            <a:endParaRPr lang="id-ID" sz="1800" b="1" dirty="0"/>
          </a:p>
          <a:p>
            <a:r>
              <a:rPr lang="id-ID" sz="1800" b="1" dirty="0"/>
              <a:t>    </a:t>
            </a:r>
            <a:r>
              <a:rPr lang="nl-NL" sz="1800" b="1" dirty="0"/>
              <a:t>Kelompok Umur dan Jenis Kelamin</a:t>
            </a:r>
          </a:p>
        </p:txBody>
      </p:sp>
      <p:graphicFrame>
        <p:nvGraphicFramePr>
          <p:cNvPr id="4" name="Table 3">
            <a:extLst>
              <a:ext uri="{FF2B5EF4-FFF2-40B4-BE49-F238E27FC236}">
                <a16:creationId xmlns:a16="http://schemas.microsoft.com/office/drawing/2014/main" xmlns="" id="{0E7D2164-7735-47A8-A529-90110AF01B89}"/>
              </a:ext>
            </a:extLst>
          </p:cNvPr>
          <p:cNvGraphicFramePr>
            <a:graphicFrameLocks noGrp="1"/>
          </p:cNvGraphicFramePr>
          <p:nvPr>
            <p:extLst>
              <p:ext uri="{D42A27DB-BD31-4B8C-83A1-F6EECF244321}">
                <p14:modId xmlns:p14="http://schemas.microsoft.com/office/powerpoint/2010/main" xmlns="" val="3328372961"/>
              </p:ext>
            </p:extLst>
          </p:nvPr>
        </p:nvGraphicFramePr>
        <p:xfrm>
          <a:off x="704528" y="1475978"/>
          <a:ext cx="4464498" cy="3494951"/>
        </p:xfrm>
        <a:graphic>
          <a:graphicData uri="http://schemas.openxmlformats.org/drawingml/2006/table">
            <a:tbl>
              <a:tblPr>
                <a:tableStyleId>{5C22544A-7EE6-4342-B048-85BDC9FD1C3A}</a:tableStyleId>
              </a:tblPr>
              <a:tblGrid>
                <a:gridCol w="261847">
                  <a:extLst>
                    <a:ext uri="{9D8B030D-6E8A-4147-A177-3AD203B41FA5}">
                      <a16:colId xmlns:a16="http://schemas.microsoft.com/office/drawing/2014/main" xmlns="" val="884285445"/>
                    </a:ext>
                  </a:extLst>
                </a:gridCol>
                <a:gridCol w="1256867">
                  <a:extLst>
                    <a:ext uri="{9D8B030D-6E8A-4147-A177-3AD203B41FA5}">
                      <a16:colId xmlns:a16="http://schemas.microsoft.com/office/drawing/2014/main" xmlns="" val="3311916681"/>
                    </a:ext>
                  </a:extLst>
                </a:gridCol>
                <a:gridCol w="523695">
                  <a:extLst>
                    <a:ext uri="{9D8B030D-6E8A-4147-A177-3AD203B41FA5}">
                      <a16:colId xmlns:a16="http://schemas.microsoft.com/office/drawing/2014/main" xmlns="" val="3680232475"/>
                    </a:ext>
                  </a:extLst>
                </a:gridCol>
                <a:gridCol w="458233">
                  <a:extLst>
                    <a:ext uri="{9D8B030D-6E8A-4147-A177-3AD203B41FA5}">
                      <a16:colId xmlns:a16="http://schemas.microsoft.com/office/drawing/2014/main" xmlns="" val="1846344"/>
                    </a:ext>
                  </a:extLst>
                </a:gridCol>
                <a:gridCol w="523695">
                  <a:extLst>
                    <a:ext uri="{9D8B030D-6E8A-4147-A177-3AD203B41FA5}">
                      <a16:colId xmlns:a16="http://schemas.microsoft.com/office/drawing/2014/main" xmlns="" val="140423446"/>
                    </a:ext>
                  </a:extLst>
                </a:gridCol>
                <a:gridCol w="458233">
                  <a:extLst>
                    <a:ext uri="{9D8B030D-6E8A-4147-A177-3AD203B41FA5}">
                      <a16:colId xmlns:a16="http://schemas.microsoft.com/office/drawing/2014/main" xmlns="" val="3324976790"/>
                    </a:ext>
                  </a:extLst>
                </a:gridCol>
                <a:gridCol w="523695">
                  <a:extLst>
                    <a:ext uri="{9D8B030D-6E8A-4147-A177-3AD203B41FA5}">
                      <a16:colId xmlns:a16="http://schemas.microsoft.com/office/drawing/2014/main" xmlns="" val="496599177"/>
                    </a:ext>
                  </a:extLst>
                </a:gridCol>
                <a:gridCol w="458233">
                  <a:extLst>
                    <a:ext uri="{9D8B030D-6E8A-4147-A177-3AD203B41FA5}">
                      <a16:colId xmlns:a16="http://schemas.microsoft.com/office/drawing/2014/main" xmlns="" val="683489782"/>
                    </a:ext>
                  </a:extLst>
                </a:gridCol>
              </a:tblGrid>
              <a:tr h="385946">
                <a:tc>
                  <a:txBody>
                    <a:bodyPr/>
                    <a:lstStyle/>
                    <a:p>
                      <a:pPr algn="ctr" fontAlgn="ctr"/>
                      <a:r>
                        <a:rPr lang="en-ID" sz="1000" u="none" strike="noStrike">
                          <a:effectLst/>
                        </a:rPr>
                        <a:t>NO</a:t>
                      </a:r>
                      <a:endParaRPr lang="en-ID" sz="1000" b="1"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fontAlgn="ctr"/>
                      <a:r>
                        <a:rPr lang="en-ID" sz="1000" u="none" strike="noStrike">
                          <a:effectLst/>
                        </a:rPr>
                        <a:t>KELOMPOK_UMUR</a:t>
                      </a:r>
                      <a:endParaRPr lang="en-ID" sz="1000" b="1"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fontAlgn="ctr"/>
                      <a:r>
                        <a:rPr lang="en-ID" sz="1000" u="none" strike="noStrike">
                          <a:effectLst/>
                        </a:rPr>
                        <a:t>L</a:t>
                      </a:r>
                      <a:endParaRPr lang="en-ID" sz="1000" b="1"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fontAlgn="ctr"/>
                      <a:r>
                        <a:rPr lang="en-ID" sz="1000" u="none" strike="noStrike">
                          <a:effectLst/>
                        </a:rPr>
                        <a:t>%</a:t>
                      </a:r>
                      <a:endParaRPr lang="en-ID" sz="1000" b="1"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fontAlgn="ctr"/>
                      <a:r>
                        <a:rPr lang="en-ID" sz="1000" u="none" strike="noStrike">
                          <a:effectLst/>
                        </a:rPr>
                        <a:t>P</a:t>
                      </a:r>
                      <a:endParaRPr lang="en-ID" sz="1000" b="1"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fontAlgn="ctr"/>
                      <a:r>
                        <a:rPr lang="en-ID" sz="1000" u="none" strike="noStrike">
                          <a:effectLst/>
                        </a:rPr>
                        <a:t>%</a:t>
                      </a:r>
                      <a:endParaRPr lang="en-ID" sz="1000" b="1"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fontAlgn="ctr"/>
                      <a:r>
                        <a:rPr lang="en-ID" sz="1000" u="none" strike="noStrike">
                          <a:effectLst/>
                        </a:rPr>
                        <a:t>TOT</a:t>
                      </a:r>
                      <a:endParaRPr lang="en-ID" sz="1000" b="1"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fontAlgn="ctr"/>
                      <a:r>
                        <a:rPr lang="en-ID" sz="1000" u="none" strike="noStrike" dirty="0">
                          <a:effectLst/>
                        </a:rPr>
                        <a:t>%</a:t>
                      </a:r>
                      <a:endParaRPr lang="en-ID" sz="1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xmlns="" val="1619530471"/>
                  </a:ext>
                </a:extLst>
              </a:tr>
              <a:tr h="182252">
                <a:tc>
                  <a:txBody>
                    <a:bodyPr/>
                    <a:lstStyle/>
                    <a:p>
                      <a:pPr algn="ctr" fontAlgn="b"/>
                      <a:r>
                        <a:rPr lang="en-ID" sz="1000" u="none" strike="noStrike">
                          <a:effectLst/>
                        </a:rPr>
                        <a:t>1</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00-04</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11.120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5,90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10.235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5,60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21.355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dirty="0">
                          <a:effectLst/>
                        </a:rPr>
                        <a:t>5,80</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2600712352"/>
                  </a:ext>
                </a:extLst>
              </a:tr>
              <a:tr h="182252">
                <a:tc>
                  <a:txBody>
                    <a:bodyPr/>
                    <a:lstStyle/>
                    <a:p>
                      <a:pPr algn="ctr" fontAlgn="b"/>
                      <a:r>
                        <a:rPr lang="en-ID" sz="1000" u="none" strike="noStrike">
                          <a:effectLst/>
                        </a:rPr>
                        <a:t>2</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05-09</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15.753</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8,40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14.745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8,10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30.498</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8,30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852601486"/>
                  </a:ext>
                </a:extLst>
              </a:tr>
              <a:tr h="182252">
                <a:tc>
                  <a:txBody>
                    <a:bodyPr/>
                    <a:lstStyle/>
                    <a:p>
                      <a:pPr algn="ctr" fontAlgn="b"/>
                      <a:r>
                        <a:rPr lang="en-ID" sz="1000" u="none" strike="noStrike">
                          <a:effectLst/>
                        </a:rPr>
                        <a:t>3</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10-14</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16.690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8,90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15.387</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8,50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32.077</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dirty="0">
                          <a:effectLst/>
                        </a:rPr>
                        <a:t>8,70</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2579170214"/>
                  </a:ext>
                </a:extLst>
              </a:tr>
              <a:tr h="182252">
                <a:tc>
                  <a:txBody>
                    <a:bodyPr/>
                    <a:lstStyle/>
                    <a:p>
                      <a:pPr algn="ctr" fontAlgn="b"/>
                      <a:r>
                        <a:rPr lang="en-ID" sz="1000" u="none" strike="noStrike">
                          <a:effectLst/>
                        </a:rPr>
                        <a:t>4</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15-19</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18.947</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10,10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17.876</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9,90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36.823</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10,00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647073410"/>
                  </a:ext>
                </a:extLst>
              </a:tr>
              <a:tr h="182252">
                <a:tc>
                  <a:txBody>
                    <a:bodyPr/>
                    <a:lstStyle/>
                    <a:p>
                      <a:pPr algn="ctr" fontAlgn="b"/>
                      <a:r>
                        <a:rPr lang="en-ID" sz="1000" u="none" strike="noStrike">
                          <a:effectLst/>
                        </a:rPr>
                        <a:t>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20-24</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17.513</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9,30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16.472</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9,10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33.985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dirty="0">
                          <a:effectLst/>
                        </a:rPr>
                        <a:t>9,20</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4111217524"/>
                  </a:ext>
                </a:extLst>
              </a:tr>
              <a:tr h="182252">
                <a:tc>
                  <a:txBody>
                    <a:bodyPr/>
                    <a:lstStyle/>
                    <a:p>
                      <a:pPr algn="ctr" fontAlgn="b"/>
                      <a:r>
                        <a:rPr lang="en-ID" sz="1000" u="none" strike="noStrike">
                          <a:effectLst/>
                        </a:rPr>
                        <a:t>6</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25-29</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dirty="0">
                          <a:effectLst/>
                        </a:rPr>
                        <a:t>14.028</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7,40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13.807</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7,60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27.835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7,50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014529628"/>
                  </a:ext>
                </a:extLst>
              </a:tr>
              <a:tr h="182252">
                <a:tc>
                  <a:txBody>
                    <a:bodyPr/>
                    <a:lstStyle/>
                    <a:p>
                      <a:pPr algn="ctr" fontAlgn="b"/>
                      <a:r>
                        <a:rPr lang="en-ID" sz="1000" u="none" strike="noStrike">
                          <a:effectLst/>
                        </a:rPr>
                        <a:t>7</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30-34</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13.751</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7,30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13.555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7,50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27.306</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dirty="0">
                          <a:effectLst/>
                        </a:rPr>
                        <a:t>7,40</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151226442"/>
                  </a:ext>
                </a:extLst>
              </a:tr>
              <a:tr h="182252">
                <a:tc>
                  <a:txBody>
                    <a:bodyPr/>
                    <a:lstStyle/>
                    <a:p>
                      <a:pPr algn="ctr" fontAlgn="b"/>
                      <a:r>
                        <a:rPr lang="en-ID" sz="1000" u="none" strike="noStrike">
                          <a:effectLst/>
                        </a:rPr>
                        <a:t>8</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35-39</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15.192</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8,10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14.815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8,20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30.007</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8,10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131555978"/>
                  </a:ext>
                </a:extLst>
              </a:tr>
              <a:tr h="182252">
                <a:tc>
                  <a:txBody>
                    <a:bodyPr/>
                    <a:lstStyle/>
                    <a:p>
                      <a:pPr algn="ctr" fontAlgn="b"/>
                      <a:r>
                        <a:rPr lang="en-ID" sz="1000" u="none" strike="noStrike">
                          <a:effectLst/>
                        </a:rPr>
                        <a:t>9</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40-44</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14.773</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7,80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14.454</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8,00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29.227</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7,90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2478033296"/>
                  </a:ext>
                </a:extLst>
              </a:tr>
              <a:tr h="182252">
                <a:tc>
                  <a:txBody>
                    <a:bodyPr/>
                    <a:lstStyle/>
                    <a:p>
                      <a:pPr algn="ctr" fontAlgn="b"/>
                      <a:r>
                        <a:rPr lang="en-ID" sz="1000" u="none" strike="noStrike">
                          <a:effectLst/>
                        </a:rPr>
                        <a:t>10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45-49</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13.001</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6,90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12.854</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7,10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25.855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dirty="0">
                          <a:effectLst/>
                        </a:rPr>
                        <a:t>7,00</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122040312"/>
                  </a:ext>
                </a:extLst>
              </a:tr>
              <a:tr h="182252">
                <a:tc>
                  <a:txBody>
                    <a:bodyPr/>
                    <a:lstStyle/>
                    <a:p>
                      <a:pPr algn="ctr" fontAlgn="b"/>
                      <a:r>
                        <a:rPr lang="en-ID" sz="1000" u="none" strike="noStrike">
                          <a:effectLst/>
                        </a:rPr>
                        <a:t>11</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50-54</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11.095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5,90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10.772</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5,90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21.867</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5,90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2012435834"/>
                  </a:ext>
                </a:extLst>
              </a:tr>
              <a:tr h="182252">
                <a:tc>
                  <a:txBody>
                    <a:bodyPr/>
                    <a:lstStyle/>
                    <a:p>
                      <a:pPr algn="ctr" fontAlgn="b"/>
                      <a:r>
                        <a:rPr lang="en-ID" sz="1000" u="none" strike="noStrike">
                          <a:effectLst/>
                        </a:rPr>
                        <a:t>12</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55-59</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8.744</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4,60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8.408</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4,60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17.152</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4,60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816733717"/>
                  </a:ext>
                </a:extLst>
              </a:tr>
              <a:tr h="182252">
                <a:tc>
                  <a:txBody>
                    <a:bodyPr/>
                    <a:lstStyle/>
                    <a:p>
                      <a:pPr algn="ctr" fontAlgn="b"/>
                      <a:r>
                        <a:rPr lang="en-ID" sz="1000" u="none" strike="noStrike">
                          <a:effectLst/>
                        </a:rPr>
                        <a:t>13</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60-64</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6.386</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3,40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6.392</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3,50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12.778</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dirty="0">
                          <a:effectLst/>
                        </a:rPr>
                        <a:t>3,50</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2145527390"/>
                  </a:ext>
                </a:extLst>
              </a:tr>
              <a:tr h="182252">
                <a:tc>
                  <a:txBody>
                    <a:bodyPr/>
                    <a:lstStyle/>
                    <a:p>
                      <a:pPr algn="ctr" fontAlgn="b"/>
                      <a:r>
                        <a:rPr lang="en-ID" sz="1000" u="none" strike="noStrike">
                          <a:effectLst/>
                        </a:rPr>
                        <a:t>14</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65-69</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4.613</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2,40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4.616</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2,50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9.229</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2,50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2203502316"/>
                  </a:ext>
                </a:extLst>
              </a:tr>
              <a:tr h="182252">
                <a:tc>
                  <a:txBody>
                    <a:bodyPr/>
                    <a:lstStyle/>
                    <a:p>
                      <a:pPr algn="ctr" fontAlgn="b"/>
                      <a:r>
                        <a:rPr lang="en-ID" sz="1000" u="none" strike="noStrike">
                          <a:effectLst/>
                        </a:rPr>
                        <a:t>15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70-74</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3.086</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1,60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3.188</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1,80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6.274</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dirty="0">
                          <a:effectLst/>
                        </a:rPr>
                        <a:t>1,70</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479765342"/>
                  </a:ext>
                </a:extLst>
              </a:tr>
              <a:tr h="182252">
                <a:tc>
                  <a:txBody>
                    <a:bodyPr/>
                    <a:lstStyle/>
                    <a:p>
                      <a:pPr algn="ctr" fontAlgn="b"/>
                      <a:r>
                        <a:rPr lang="en-ID" sz="1000" u="none" strike="noStrike">
                          <a:effectLst/>
                        </a:rPr>
                        <a:t>16</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&gt;=75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3.662</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1,90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3.673</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2,00</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7.335</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dirty="0">
                          <a:effectLst/>
                        </a:rPr>
                        <a:t>2,00</a:t>
                      </a:r>
                      <a:endParaRPr lang="en-ID"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4024279033"/>
                  </a:ext>
                </a:extLst>
              </a:tr>
              <a:tr h="192973">
                <a:tc>
                  <a:txBody>
                    <a:bodyPr/>
                    <a:lstStyle/>
                    <a:p>
                      <a:pPr algn="ctr" fontAlgn="b"/>
                      <a:r>
                        <a:rPr lang="en-ID" sz="1000" u="none" strike="noStrike">
                          <a:effectLst/>
                        </a:rPr>
                        <a:t> </a:t>
                      </a:r>
                      <a:endParaRPr lang="en-ID" sz="10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JUMLAH</a:t>
                      </a:r>
                      <a:endParaRPr lang="en-ID" sz="10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188.354</a:t>
                      </a:r>
                      <a:endParaRPr lang="en-ID" sz="10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100,00</a:t>
                      </a:r>
                      <a:endParaRPr lang="en-ID" sz="10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181.249</a:t>
                      </a:r>
                      <a:endParaRPr lang="en-ID" sz="10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100,00</a:t>
                      </a:r>
                      <a:endParaRPr lang="en-ID" sz="10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a:effectLst/>
                        </a:rPr>
                        <a:t>369.603</a:t>
                      </a:r>
                      <a:endParaRPr lang="en-ID" sz="10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ID" sz="1000" u="none" strike="noStrike" dirty="0">
                          <a:effectLst/>
                        </a:rPr>
                        <a:t>100,00</a:t>
                      </a:r>
                      <a:endParaRPr lang="en-ID" sz="10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632307437"/>
                  </a:ext>
                </a:extLst>
              </a:tr>
            </a:tbl>
          </a:graphicData>
        </a:graphic>
      </p:graphicFrame>
      <p:graphicFrame>
        <p:nvGraphicFramePr>
          <p:cNvPr id="15" name="Chart 14">
            <a:extLst>
              <a:ext uri="{FF2B5EF4-FFF2-40B4-BE49-F238E27FC236}">
                <a16:creationId xmlns:a16="http://schemas.microsoft.com/office/drawing/2014/main" xmlns="" id="{45AD3E16-041E-4E08-9997-AD916D6FEBC7}"/>
              </a:ext>
            </a:extLst>
          </p:cNvPr>
          <p:cNvGraphicFramePr>
            <a:graphicFrameLocks/>
          </p:cNvGraphicFramePr>
          <p:nvPr>
            <p:extLst>
              <p:ext uri="{D42A27DB-BD31-4B8C-83A1-F6EECF244321}">
                <p14:modId xmlns:p14="http://schemas.microsoft.com/office/powerpoint/2010/main" xmlns="" val="2768367927"/>
              </p:ext>
            </p:extLst>
          </p:nvPr>
        </p:nvGraphicFramePr>
        <p:xfrm>
          <a:off x="5279057" y="1527026"/>
          <a:ext cx="4464499" cy="348615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6" name="Straight Connector 15"/>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16</a:t>
            </a:r>
            <a:endParaRPr lang="en-US" sz="1300" b="1" dirty="0">
              <a:solidFill>
                <a:srgbClr val="FFFF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730660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10329" y="685840"/>
            <a:ext cx="6763175" cy="358099"/>
          </a:xfrm>
          <a:prstGeom prst="rect">
            <a:avLst/>
          </a:prstGeom>
          <a:noFill/>
        </p:spPr>
        <p:txBody>
          <a:bodyPr wrap="none" lIns="80316" tIns="40158" rIns="80316" bIns="40158" rtlCol="0">
            <a:spAutoFit/>
          </a:bodyPr>
          <a:lstStyle/>
          <a:p>
            <a:r>
              <a:rPr lang="id-ID" sz="1800" b="1" dirty="0"/>
              <a:t>4. Jumlah Penduduk Berdasarkan Status Hubungan Keluarga</a:t>
            </a:r>
          </a:p>
        </p:txBody>
      </p:sp>
      <p:sp>
        <p:nvSpPr>
          <p:cNvPr id="10" name="TextBox 9"/>
          <p:cNvSpPr txBox="1"/>
          <p:nvPr/>
        </p:nvSpPr>
        <p:spPr>
          <a:xfrm>
            <a:off x="6093736" y="1165893"/>
            <a:ext cx="3362169" cy="2697201"/>
          </a:xfrm>
          <a:prstGeom prst="rect">
            <a:avLst/>
          </a:prstGeom>
          <a:noFill/>
        </p:spPr>
        <p:txBody>
          <a:bodyPr wrap="square" lIns="80316" tIns="40158" rIns="80316" bIns="40158" rtlCol="0">
            <a:spAutoFit/>
          </a:bodyPr>
          <a:lstStyle/>
          <a:p>
            <a:pPr algn="just"/>
            <a:r>
              <a:rPr lang="id-ID" dirty="0"/>
              <a:t>Data Table ini mengambarkan Jumlah Pendudukan Berdasarkan Status Hubungan Keluarga antara lain jumlah penduduk yang </a:t>
            </a:r>
            <a:r>
              <a:rPr lang="id-ID" dirty="0" smtClean="0"/>
              <a:t>berstatus</a:t>
            </a:r>
            <a:r>
              <a:rPr lang="en-US" dirty="0" smtClean="0"/>
              <a:t> </a:t>
            </a:r>
            <a:r>
              <a:rPr lang="id-ID" dirty="0" smtClean="0"/>
              <a:t>Kepala Keluarga</a:t>
            </a:r>
            <a:r>
              <a:rPr lang="en-US" dirty="0" smtClean="0"/>
              <a:t> </a:t>
            </a:r>
            <a:r>
              <a:rPr lang="id-ID" dirty="0" smtClean="0"/>
              <a:t>,Suami</a:t>
            </a:r>
            <a:r>
              <a:rPr lang="id-ID" dirty="0"/>
              <a:t>, Istri, Anak, Cucu, dan lainnya. Jumlah ini menunjukan proporsi Jumlah Penduduk dimana dinominasi oleh yang berstatus sebagai Anak.</a:t>
            </a:r>
          </a:p>
        </p:txBody>
      </p:sp>
      <p:sp>
        <p:nvSpPr>
          <p:cNvPr id="11" name="TextBox 10"/>
          <p:cNvSpPr txBox="1"/>
          <p:nvPr/>
        </p:nvSpPr>
        <p:spPr>
          <a:xfrm>
            <a:off x="1064569" y="4320530"/>
            <a:ext cx="8391339" cy="1389151"/>
          </a:xfrm>
          <a:prstGeom prst="rect">
            <a:avLst/>
          </a:prstGeom>
          <a:noFill/>
        </p:spPr>
        <p:txBody>
          <a:bodyPr wrap="square" lIns="80316" tIns="40158" rIns="80316" bIns="40158" rtlCol="0">
            <a:spAutoFit/>
          </a:bodyPr>
          <a:lstStyle/>
          <a:p>
            <a:pPr algn="just"/>
            <a:r>
              <a:rPr lang="id-ID" dirty="0"/>
              <a:t>Jumlah Penduduk yang berstatus anak menunjukkan jumlah yang lebih banyak dibandingkan dengan Jumlah penduduk yang berstatus sebagai Kepala Keluarga atau Istri. Jumlah Penduduk yang berstatus menantu menunjukan jumlah yang rendah begitu juga dengan status Pembantu. Hal ini menunjukan jumlah pembantu yang dimasukan dalam Daftar Rumah Tangga pada dokumen KK di kabupaten Banggai sangatlah rendah.</a:t>
            </a:r>
          </a:p>
        </p:txBody>
      </p:sp>
      <p:sp>
        <p:nvSpPr>
          <p:cNvPr id="6" name="TextBox 5"/>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8" name="Straight Connector 7"/>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17</a:t>
            </a:r>
            <a:endParaRPr lang="en-US" sz="1300" b="1" dirty="0">
              <a:solidFill>
                <a:srgbClr val="FFFFFF"/>
              </a:solidFill>
              <a:latin typeface="Tahoma" pitchFamily="34" charset="0"/>
              <a:ea typeface="Tahoma" pitchFamily="34" charset="0"/>
              <a:cs typeface="Tahoma" pitchFamily="34" charset="0"/>
            </a:endParaRPr>
          </a:p>
        </p:txBody>
      </p:sp>
      <p:sp>
        <p:nvSpPr>
          <p:cNvPr id="14" name="TextBox 13"/>
          <p:cNvSpPr txBox="1"/>
          <p:nvPr/>
        </p:nvSpPr>
        <p:spPr>
          <a:xfrm>
            <a:off x="2851644" y="3977635"/>
            <a:ext cx="966460" cy="342710"/>
          </a:xfrm>
          <a:prstGeom prst="rect">
            <a:avLst/>
          </a:prstGeom>
          <a:noFill/>
        </p:spPr>
        <p:txBody>
          <a:bodyPr wrap="none" lIns="80316" tIns="40158" rIns="80316" bIns="40158" rtlCol="0">
            <a:spAutoFit/>
          </a:bodyPr>
          <a:lstStyle/>
          <a:p>
            <a:r>
              <a:rPr lang="id-ID" dirty="0"/>
              <a:t>Tabel 1.4</a:t>
            </a:r>
          </a:p>
        </p:txBody>
      </p:sp>
      <p:graphicFrame>
        <p:nvGraphicFramePr>
          <p:cNvPr id="16" name="Table 15"/>
          <p:cNvGraphicFramePr>
            <a:graphicFrameLocks noGrp="1"/>
          </p:cNvGraphicFramePr>
          <p:nvPr/>
        </p:nvGraphicFramePr>
        <p:xfrm>
          <a:off x="738158" y="1214422"/>
          <a:ext cx="5372101" cy="2714642"/>
        </p:xfrm>
        <a:graphic>
          <a:graphicData uri="http://schemas.openxmlformats.org/drawingml/2006/table">
            <a:tbl>
              <a:tblPr/>
              <a:tblGrid>
                <a:gridCol w="253850"/>
                <a:gridCol w="1294635"/>
                <a:gridCol w="507700"/>
                <a:gridCol w="736165"/>
                <a:gridCol w="507700"/>
                <a:gridCol w="752031"/>
                <a:gridCol w="507700"/>
                <a:gridCol w="812320"/>
              </a:tblGrid>
              <a:tr h="337874">
                <a:tc>
                  <a:txBody>
                    <a:bodyPr/>
                    <a:lstStyle/>
                    <a:p>
                      <a:pPr algn="ctr" fontAlgn="ctr"/>
                      <a:r>
                        <a:rPr lang="en-US" sz="1000" b="1" i="0" u="none" strike="noStrike" dirty="0">
                          <a:solidFill>
                            <a:srgbClr val="000000"/>
                          </a:solidFill>
                          <a:latin typeface="Arial"/>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1" i="0" u="none" strike="noStrike">
                          <a:solidFill>
                            <a:srgbClr val="000000"/>
                          </a:solidFill>
                          <a:latin typeface="Arial"/>
                        </a:rPr>
                        <a:t>STAT_HBKEL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1" i="0" u="none" strike="noStrike">
                          <a:solidFill>
                            <a:srgbClr val="000000"/>
                          </a:solidFill>
                          <a:latin typeface="Arial"/>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1" i="0" u="none" strike="noStrike">
                          <a:solidFill>
                            <a:srgbClr val="000000"/>
                          </a:solidFill>
                          <a:latin typeface="Arial"/>
                        </a:rPr>
                        <a:t>PERSENLK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1" i="0" u="none" strike="noStrike">
                          <a:solidFill>
                            <a:srgbClr val="000000"/>
                          </a:solidFill>
                          <a:latin typeface="Arial"/>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1" i="0" u="none" strike="noStrike">
                          <a:solidFill>
                            <a:srgbClr val="000000"/>
                          </a:solidFill>
                          <a:latin typeface="Arial"/>
                        </a:rPr>
                        <a:t>PERSENPR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1" i="0" u="none" strike="noStrike">
                          <a:solidFill>
                            <a:srgbClr val="000000"/>
                          </a:solidFill>
                          <a:latin typeface="Arial"/>
                        </a:rPr>
                        <a:t>TOT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1" i="0" u="none" strike="noStrike">
                          <a:solidFill>
                            <a:srgbClr val="000000"/>
                          </a:solidFill>
                          <a:latin typeface="Arial"/>
                        </a:rPr>
                        <a:t>PERSENTOT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98064">
                <a:tc>
                  <a:txBody>
                    <a:bodyPr/>
                    <a:lstStyle/>
                    <a:p>
                      <a:pPr algn="ctr" fontAlgn="ctr"/>
                      <a:r>
                        <a:rPr lang="en-US" sz="10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ANAK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86.857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46,10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71.709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39,60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158.566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42,90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8064">
                <a:tc>
                  <a:txBody>
                    <a:bodyPr/>
                    <a:lstStyle/>
                    <a:p>
                      <a:pPr algn="ctr" fontAlgn="ctr"/>
                      <a:r>
                        <a:rPr lang="en-US" sz="10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CUCU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1.520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1.097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2.617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8064">
                <a:tc>
                  <a:txBody>
                    <a:bodyPr/>
                    <a:lstStyle/>
                    <a:p>
                      <a:pPr algn="ctr" fontAlgn="ctr"/>
                      <a:r>
                        <a:rPr lang="en-US" sz="10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FAMILI LAIN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3.272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2.740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6.012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8064">
                <a:tc>
                  <a:txBody>
                    <a:bodyPr/>
                    <a:lstStyle/>
                    <a:p>
                      <a:pPr algn="ctr" fontAlgn="ctr"/>
                      <a:r>
                        <a:rPr lang="en-US" sz="1000" b="0"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ISTRI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81.638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45,00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81.638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22,10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8064">
                <a:tc>
                  <a:txBody>
                    <a:bodyPr/>
                    <a:lstStyle/>
                    <a:p>
                      <a:pPr algn="ctr" fontAlgn="ctr"/>
                      <a:r>
                        <a:rPr lang="en-US" sz="1000" b="0" i="0" u="none" strike="noStrike">
                          <a:solidFill>
                            <a:srgbClr val="0000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KEPALA KELUARGA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96.256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51,10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22.762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12,60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119.018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32,20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8064">
                <a:tc>
                  <a:txBody>
                    <a:bodyPr/>
                    <a:lstStyle/>
                    <a:p>
                      <a:pPr algn="ctr" fontAlgn="ctr"/>
                      <a:r>
                        <a:rPr lang="en-US" sz="1000" b="0" i="0" u="none" strike="noStrike">
                          <a:solidFill>
                            <a:srgbClr val="0000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LAINNYA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latin typeface="Arial"/>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161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8064">
                <a:tc>
                  <a:txBody>
                    <a:bodyPr/>
                    <a:lstStyle/>
                    <a:p>
                      <a:pPr algn="ctr" fontAlgn="ctr"/>
                      <a:r>
                        <a:rPr lang="en-US" sz="1000" b="0" i="0" u="none" strike="noStrike">
                          <a:solidFill>
                            <a:srgbClr val="000000"/>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MENANTU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8064">
                <a:tc>
                  <a:txBody>
                    <a:bodyPr/>
                    <a:lstStyle/>
                    <a:p>
                      <a:pPr algn="ctr" fontAlgn="ctr"/>
                      <a:r>
                        <a:rPr lang="en-US" sz="1000" b="0" i="0" u="none" strike="noStrike">
                          <a:solidFill>
                            <a:srgbClr val="0000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MERTUA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387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470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8064">
                <a:tc>
                  <a:txBody>
                    <a:bodyPr/>
                    <a:lstStyle/>
                    <a:p>
                      <a:pPr algn="ctr" fontAlgn="ctr"/>
                      <a:r>
                        <a:rPr lang="en-US" sz="1000" b="0" i="0" u="none" strike="noStrike">
                          <a:solidFill>
                            <a:srgbClr val="000000"/>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ORANG TUA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1.051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8064">
                <a:tc>
                  <a:txBody>
                    <a:bodyPr/>
                    <a:lstStyle/>
                    <a:p>
                      <a:pPr algn="ctr" fontAlgn="ctr"/>
                      <a:r>
                        <a:rPr lang="en-US" sz="1000" b="0" i="0" u="none" strike="noStrike">
                          <a:solidFill>
                            <a:srgbClr val="000000"/>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PEMBANTU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latin typeface="Arial"/>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8064">
                <a:tc>
                  <a:txBody>
                    <a:bodyPr/>
                    <a:lstStyle/>
                    <a:p>
                      <a:pPr algn="ctr" fontAlgn="ctr"/>
                      <a:r>
                        <a:rPr lang="en-US" sz="1000" b="0" i="0" u="none" strike="noStrike">
                          <a:solidFill>
                            <a:srgbClr val="000000"/>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SUAMI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8064">
                <a:tc>
                  <a:txBody>
                    <a:bodyPr/>
                    <a:lstStyle/>
                    <a:p>
                      <a:pPr algn="ctr" fontAlgn="ctr"/>
                      <a:r>
                        <a:rPr lang="en-US" sz="1000" b="1"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1" i="0" u="none" strike="noStrike">
                          <a:solidFill>
                            <a:srgbClr val="000000"/>
                          </a:solidFill>
                          <a:latin typeface="Arial"/>
                        </a:rPr>
                        <a:t>188.354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1" i="0" u="none" strike="noStrike">
                          <a:solidFill>
                            <a:srgbClr val="000000"/>
                          </a:solidFill>
                          <a:latin typeface="Arial"/>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1" i="0" u="none" strike="noStrike">
                          <a:solidFill>
                            <a:srgbClr val="000000"/>
                          </a:solidFill>
                          <a:latin typeface="Arial"/>
                        </a:rPr>
                        <a:t>181.249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1" i="0" u="none" strike="noStrike">
                          <a:solidFill>
                            <a:srgbClr val="000000"/>
                          </a:solidFill>
                          <a:latin typeface="Arial"/>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1" i="0" u="none" strike="noStrike">
                          <a:solidFill>
                            <a:srgbClr val="000000"/>
                          </a:solidFill>
                          <a:latin typeface="Arial"/>
                        </a:rPr>
                        <a:t>369.603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1" i="0" u="none" strike="noStrike" dirty="0">
                          <a:solidFill>
                            <a:srgbClr val="000000"/>
                          </a:solidFill>
                          <a:latin typeface="Arial"/>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xmlns="" val="730660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97016" y="6021288"/>
            <a:ext cx="1204730" cy="342710"/>
          </a:xfrm>
          <a:prstGeom prst="rect">
            <a:avLst/>
          </a:prstGeom>
          <a:noFill/>
        </p:spPr>
        <p:txBody>
          <a:bodyPr wrap="none" lIns="80316" tIns="40158" rIns="80316" bIns="40158" rtlCol="0">
            <a:spAutoFit/>
          </a:bodyPr>
          <a:lstStyle/>
          <a:p>
            <a:r>
              <a:rPr lang="id-ID" dirty="0"/>
              <a:t>Gambar 1.4</a:t>
            </a:r>
          </a:p>
        </p:txBody>
      </p:sp>
      <p:graphicFrame>
        <p:nvGraphicFramePr>
          <p:cNvPr id="11" name="Chart 10"/>
          <p:cNvGraphicFramePr>
            <a:graphicFrameLocks/>
          </p:cNvGraphicFramePr>
          <p:nvPr/>
        </p:nvGraphicFramePr>
        <p:xfrm>
          <a:off x="1095348" y="714356"/>
          <a:ext cx="8286809" cy="52864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0" name="Straight Connector 9"/>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18</a:t>
            </a:r>
            <a:endParaRPr lang="en-US" sz="1300" b="1" dirty="0">
              <a:solidFill>
                <a:srgbClr val="FFFF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730660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0329" y="411523"/>
            <a:ext cx="6809533" cy="358099"/>
          </a:xfrm>
          <a:prstGeom prst="rect">
            <a:avLst/>
          </a:prstGeom>
          <a:noFill/>
        </p:spPr>
        <p:txBody>
          <a:bodyPr wrap="none" lIns="80316" tIns="40158" rIns="80316" bIns="40158" rtlCol="0">
            <a:spAutoFit/>
          </a:bodyPr>
          <a:lstStyle/>
          <a:p>
            <a:r>
              <a:rPr lang="id-ID" sz="1800" b="1" dirty="0"/>
              <a:t>5. Jumlah Penduduk Wajib KTP-el Berdasarkan Jenis Kelamin</a:t>
            </a:r>
          </a:p>
        </p:txBody>
      </p:sp>
      <p:sp>
        <p:nvSpPr>
          <p:cNvPr id="5" name="TextBox 4"/>
          <p:cNvSpPr txBox="1"/>
          <p:nvPr/>
        </p:nvSpPr>
        <p:spPr>
          <a:xfrm>
            <a:off x="1110522" y="960154"/>
            <a:ext cx="3422209" cy="865931"/>
          </a:xfrm>
          <a:prstGeom prst="rect">
            <a:avLst/>
          </a:prstGeom>
          <a:noFill/>
        </p:spPr>
        <p:txBody>
          <a:bodyPr wrap="square" lIns="80316" tIns="40158" rIns="80316" bIns="40158" rtlCol="0">
            <a:spAutoFit/>
          </a:bodyPr>
          <a:lstStyle/>
          <a:p>
            <a:r>
              <a:rPr lang="id-ID" dirty="0"/>
              <a:t>Jumlah Wajib KTP-el Kabupaten Banggai Berjumlah </a:t>
            </a:r>
            <a:r>
              <a:rPr lang="id-ID" dirty="0" smtClean="0"/>
              <a:t>26</a:t>
            </a:r>
            <a:r>
              <a:rPr lang="en-US" dirty="0" smtClean="0"/>
              <a:t>9</a:t>
            </a:r>
            <a:r>
              <a:rPr lang="id-ID" dirty="0" smtClean="0"/>
              <a:t>,</a:t>
            </a:r>
            <a:r>
              <a:rPr lang="en-US" dirty="0" smtClean="0"/>
              <a:t>402</a:t>
            </a:r>
            <a:r>
              <a:rPr lang="id-ID" dirty="0" smtClean="0"/>
              <a:t> </a:t>
            </a:r>
            <a:r>
              <a:rPr lang="id-ID" dirty="0"/>
              <a:t>Jiwa yang terbagi di 23 Kecamatan.</a:t>
            </a:r>
          </a:p>
        </p:txBody>
      </p:sp>
      <p:sp>
        <p:nvSpPr>
          <p:cNvPr id="6" name="TextBox 5"/>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7" name="Straight Connector 6"/>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19</a:t>
            </a:r>
            <a:endParaRPr lang="en-US" sz="1300" b="1" dirty="0">
              <a:solidFill>
                <a:srgbClr val="FFFFFF"/>
              </a:solidFill>
              <a:latin typeface="Tahoma" pitchFamily="34" charset="0"/>
              <a:ea typeface="Tahoma" pitchFamily="34" charset="0"/>
              <a:cs typeface="Tahoma" pitchFamily="34" charset="0"/>
            </a:endParaRPr>
          </a:p>
        </p:txBody>
      </p:sp>
      <p:sp>
        <p:nvSpPr>
          <p:cNvPr id="10" name="TextBox 9"/>
          <p:cNvSpPr txBox="1"/>
          <p:nvPr/>
        </p:nvSpPr>
        <p:spPr>
          <a:xfrm>
            <a:off x="2288704" y="6172164"/>
            <a:ext cx="955238" cy="342710"/>
          </a:xfrm>
          <a:prstGeom prst="rect">
            <a:avLst/>
          </a:prstGeom>
          <a:noFill/>
        </p:spPr>
        <p:txBody>
          <a:bodyPr wrap="none" lIns="80316" tIns="40158" rIns="80316" bIns="40158" rtlCol="0">
            <a:spAutoFit/>
          </a:bodyPr>
          <a:lstStyle/>
          <a:p>
            <a:r>
              <a:rPr lang="id-ID" dirty="0"/>
              <a:t>Tabel 1.5</a:t>
            </a:r>
          </a:p>
        </p:txBody>
      </p:sp>
      <p:sp>
        <p:nvSpPr>
          <p:cNvPr id="11" name="TextBox 10"/>
          <p:cNvSpPr txBox="1"/>
          <p:nvPr/>
        </p:nvSpPr>
        <p:spPr>
          <a:xfrm>
            <a:off x="6351779" y="1484784"/>
            <a:ext cx="1193509" cy="342710"/>
          </a:xfrm>
          <a:prstGeom prst="rect">
            <a:avLst/>
          </a:prstGeom>
          <a:noFill/>
        </p:spPr>
        <p:txBody>
          <a:bodyPr wrap="none" lIns="80316" tIns="40158" rIns="80316" bIns="40158" rtlCol="0">
            <a:spAutoFit/>
          </a:bodyPr>
          <a:lstStyle/>
          <a:p>
            <a:r>
              <a:rPr lang="id-ID" dirty="0"/>
              <a:t>Gambar 1.5</a:t>
            </a:r>
          </a:p>
        </p:txBody>
      </p:sp>
      <p:graphicFrame>
        <p:nvGraphicFramePr>
          <p:cNvPr id="14" name="Table 13"/>
          <p:cNvGraphicFramePr>
            <a:graphicFrameLocks noGrp="1"/>
          </p:cNvGraphicFramePr>
          <p:nvPr/>
        </p:nvGraphicFramePr>
        <p:xfrm>
          <a:off x="1023910" y="1857364"/>
          <a:ext cx="3162300" cy="4210050"/>
        </p:xfrm>
        <a:graphic>
          <a:graphicData uri="http://schemas.openxmlformats.org/drawingml/2006/table">
            <a:tbl>
              <a:tblPr/>
              <a:tblGrid>
                <a:gridCol w="254000"/>
                <a:gridCol w="1333500"/>
                <a:gridCol w="508000"/>
                <a:gridCol w="508000"/>
                <a:gridCol w="558800"/>
              </a:tblGrid>
              <a:tr h="314325">
                <a:tc>
                  <a:txBody>
                    <a:bodyPr/>
                    <a:lstStyle/>
                    <a:p>
                      <a:pPr algn="ctr" fontAlgn="ctr"/>
                      <a:r>
                        <a:rPr lang="en-US" sz="1000" b="1" i="0" u="none" strike="noStrike">
                          <a:solidFill>
                            <a:srgbClr val="000000"/>
                          </a:solidFill>
                          <a:latin typeface="Arial"/>
                        </a:rPr>
                        <a:t>NO</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NAMA_KEC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LK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PR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JUMLAH</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161925">
                <a:tc>
                  <a:txBody>
                    <a:bodyPr/>
                    <a:lstStyle/>
                    <a:p>
                      <a:pPr algn="ctr" fontAlgn="b"/>
                      <a:r>
                        <a:rPr lang="en-US" sz="1000" b="0" i="0" u="none" strike="noStrike">
                          <a:solidFill>
                            <a:srgbClr val="000000"/>
                          </a:solidFill>
                          <a:latin typeface="Arial"/>
                        </a:rPr>
                        <a:t>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BATUI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6.938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6.658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13.596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BUNTA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7.429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7.278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14.707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KINTOM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4.169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4.342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8.511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LUWUK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12.132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12.746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24.878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LAMALA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2.746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2.588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5.334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BALANTAK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2.285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2.156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4.441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PAGIMANA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8.752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8.542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17.294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8</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BUALEMO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7.065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6.864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13.929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TOILI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13.644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12.947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26.591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10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MASAMA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4.685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4.523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9.208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11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LUWUK TIMUR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4.696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4.416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9.112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12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TOILI BARAT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8.913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8.354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17.267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13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NUHON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7.414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6.961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14.375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14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MOILONG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7.235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6.961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14.196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15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BATUI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5.667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5.379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11.046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16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LOBU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1.467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1.464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2.931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17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SIMPANG RAYA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5.728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5.346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11.074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18</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BALANTAK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2.086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1.973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4.059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19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BALANTAK UTARA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1.816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1.805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3.621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20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LUWUK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8.435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8.728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17.163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21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LUWUK UTARA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7.014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7.125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14.139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22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MANTOH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2.836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2.566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5.402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0" i="0" u="none" strike="noStrike">
                          <a:solidFill>
                            <a:srgbClr val="000000"/>
                          </a:solidFill>
                          <a:latin typeface="Arial"/>
                        </a:rPr>
                        <a:t>23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000" b="0" i="0" u="none" strike="noStrike">
                          <a:solidFill>
                            <a:srgbClr val="000000"/>
                          </a:solidFill>
                          <a:latin typeface="Arial"/>
                        </a:rPr>
                        <a:t> NAMBO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3.191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3.337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0" i="0" u="none" strike="noStrike">
                          <a:solidFill>
                            <a:srgbClr val="000000"/>
                          </a:solidFill>
                          <a:latin typeface="Arial"/>
                        </a:rPr>
                        <a:t>6.528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71450">
                <a:tc>
                  <a:txBody>
                    <a:bodyPr/>
                    <a:lstStyle/>
                    <a:p>
                      <a:pPr algn="l" fontAlgn="b"/>
                      <a:r>
                        <a:rPr lang="en-US" sz="1000" b="1" i="0" u="none" strike="noStrike">
                          <a:solidFill>
                            <a:srgbClr val="000000"/>
                          </a:solidFill>
                          <a:latin typeface="Arial"/>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1" i="0" u="none" strike="noStrike">
                          <a:solidFill>
                            <a:srgbClr val="000000"/>
                          </a:solidFill>
                          <a:latin typeface="Arial"/>
                        </a:rPr>
                        <a:t>JUMLAH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1" i="0" u="none" strike="noStrike">
                          <a:solidFill>
                            <a:srgbClr val="000000"/>
                          </a:solidFill>
                          <a:latin typeface="Arial"/>
                        </a:rPr>
                        <a:t>136.343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1" i="0" u="none" strike="noStrike">
                          <a:solidFill>
                            <a:srgbClr val="000000"/>
                          </a:solidFill>
                          <a:latin typeface="Arial"/>
                        </a:rPr>
                        <a:t>133.059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000" b="1" i="0" u="none" strike="noStrike" dirty="0">
                          <a:solidFill>
                            <a:srgbClr val="000000"/>
                          </a:solidFill>
                          <a:latin typeface="Arial"/>
                        </a:rPr>
                        <a:t>269.402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B9B8"/>
                    </a:solidFill>
                  </a:tcPr>
                </a:tc>
              </a:tr>
            </a:tbl>
          </a:graphicData>
        </a:graphic>
      </p:graphicFrame>
      <p:graphicFrame>
        <p:nvGraphicFramePr>
          <p:cNvPr id="15" name="Chart 14"/>
          <p:cNvGraphicFramePr>
            <a:graphicFrameLocks/>
          </p:cNvGraphicFramePr>
          <p:nvPr/>
        </p:nvGraphicFramePr>
        <p:xfrm>
          <a:off x="4238620" y="1857364"/>
          <a:ext cx="5353050" cy="4200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730660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0328" y="411523"/>
            <a:ext cx="7778516" cy="358099"/>
          </a:xfrm>
          <a:prstGeom prst="rect">
            <a:avLst/>
          </a:prstGeom>
          <a:noFill/>
        </p:spPr>
        <p:txBody>
          <a:bodyPr wrap="none" lIns="80316" tIns="40158" rIns="80316" bIns="40158" rtlCol="0">
            <a:spAutoFit/>
          </a:bodyPr>
          <a:lstStyle/>
          <a:p>
            <a:r>
              <a:rPr lang="id-ID" sz="1800" b="1" dirty="0"/>
              <a:t>6. Jumla Penduduk berdasarkan Kempok Umur dan Status Perkawinan</a:t>
            </a:r>
          </a:p>
        </p:txBody>
      </p:sp>
      <p:sp>
        <p:nvSpPr>
          <p:cNvPr id="4" name="TextBox 3"/>
          <p:cNvSpPr txBox="1"/>
          <p:nvPr/>
        </p:nvSpPr>
        <p:spPr>
          <a:xfrm>
            <a:off x="1110521" y="4581129"/>
            <a:ext cx="7925114" cy="1912371"/>
          </a:xfrm>
          <a:prstGeom prst="rect">
            <a:avLst/>
          </a:prstGeom>
          <a:noFill/>
        </p:spPr>
        <p:txBody>
          <a:bodyPr wrap="square" lIns="80316" tIns="40158" rIns="80316" bIns="40158" rtlCol="0">
            <a:spAutoFit/>
          </a:bodyPr>
          <a:lstStyle/>
          <a:p>
            <a:pPr algn="just"/>
            <a:r>
              <a:rPr lang="id-ID" dirty="0"/>
              <a:t>Table ini menggambarkan pengelomkan umur yang dikombinasikan dengan status  perkawinana yakni belum kawin, kawin,cerai mati, cerai hidup dimana dalam menyajian data ini menunjukan gambaran pada usia </a:t>
            </a:r>
            <a:r>
              <a:rPr lang="id-ID" dirty="0" smtClean="0"/>
              <a:t>15-19 </a:t>
            </a:r>
            <a:r>
              <a:rPr lang="id-ID" dirty="0"/>
              <a:t>tahun terdapat paling banyak penduduk yang berstatus belum_kawin dan pada status kawin paling banyak berada pada kelompok umur </a:t>
            </a:r>
            <a:r>
              <a:rPr lang="en-US" dirty="0" smtClean="0"/>
              <a:t>40-44</a:t>
            </a:r>
            <a:r>
              <a:rPr lang="id-ID" dirty="0" smtClean="0"/>
              <a:t> </a:t>
            </a:r>
            <a:r>
              <a:rPr lang="id-ID" dirty="0"/>
              <a:t>Tahun berjumlah </a:t>
            </a:r>
            <a:r>
              <a:rPr lang="id-ID" dirty="0" smtClean="0"/>
              <a:t>2</a:t>
            </a:r>
            <a:r>
              <a:rPr lang="en-US" dirty="0" smtClean="0"/>
              <a:t>5.861</a:t>
            </a:r>
            <a:r>
              <a:rPr lang="id-ID" dirty="0" smtClean="0"/>
              <a:t>. </a:t>
            </a:r>
            <a:r>
              <a:rPr lang="id-ID" dirty="0"/>
              <a:t>Status cerai_hidup paling banyak pada usia 40-44 Tahun dan status cerai_mati paling banyak berada pada kelompok umur &gt;=75 Tahun.</a:t>
            </a:r>
          </a:p>
        </p:txBody>
      </p:sp>
      <p:sp>
        <p:nvSpPr>
          <p:cNvPr id="9" name="TextBox 8"/>
          <p:cNvSpPr txBox="1"/>
          <p:nvPr/>
        </p:nvSpPr>
        <p:spPr>
          <a:xfrm>
            <a:off x="4532729" y="4320529"/>
            <a:ext cx="969666" cy="342710"/>
          </a:xfrm>
          <a:prstGeom prst="rect">
            <a:avLst/>
          </a:prstGeom>
          <a:noFill/>
        </p:spPr>
        <p:txBody>
          <a:bodyPr wrap="none" lIns="80316" tIns="40158" rIns="80316" bIns="40158" rtlCol="0">
            <a:spAutoFit/>
          </a:bodyPr>
          <a:lstStyle/>
          <a:p>
            <a:r>
              <a:rPr lang="id-ID" dirty="0"/>
              <a:t>Tabel 1.6</a:t>
            </a:r>
          </a:p>
        </p:txBody>
      </p:sp>
      <p:graphicFrame>
        <p:nvGraphicFramePr>
          <p:cNvPr id="10" name="Table 9"/>
          <p:cNvGraphicFramePr>
            <a:graphicFrameLocks noGrp="1"/>
          </p:cNvGraphicFramePr>
          <p:nvPr/>
        </p:nvGraphicFramePr>
        <p:xfrm>
          <a:off x="1095350" y="785789"/>
          <a:ext cx="7858177" cy="3793830"/>
        </p:xfrm>
        <a:graphic>
          <a:graphicData uri="http://schemas.openxmlformats.org/drawingml/2006/table">
            <a:tbl>
              <a:tblPr/>
              <a:tblGrid>
                <a:gridCol w="249367"/>
                <a:gridCol w="1196961"/>
                <a:gridCol w="498733"/>
                <a:gridCol w="885253"/>
                <a:gridCol w="498733"/>
                <a:gridCol w="723164"/>
                <a:gridCol w="364700"/>
                <a:gridCol w="885253"/>
                <a:gridCol w="436393"/>
                <a:gridCol w="822912"/>
                <a:gridCol w="498733"/>
                <a:gridCol w="797975"/>
              </a:tblGrid>
              <a:tr h="356787">
                <a:tc>
                  <a:txBody>
                    <a:bodyPr/>
                    <a:lstStyle/>
                    <a:p>
                      <a:pPr algn="ctr" fontAlgn="ctr"/>
                      <a:r>
                        <a:rPr lang="en-US" sz="1000" b="1" i="0" u="none" strike="noStrike" dirty="0">
                          <a:solidFill>
                            <a:srgbClr val="000000"/>
                          </a:solidFill>
                          <a:latin typeface="Arial"/>
                        </a:rPr>
                        <a:t>NO</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KELOMPOK_UMUR</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BK</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PERSENL_BK</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K</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PERSEN_K</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CH</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PERSENL_CH</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CM</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PERSEN_CM</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TOT</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PERSENTOT</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202179">
                <a:tc>
                  <a:txBody>
                    <a:bodyPr/>
                    <a:lstStyle/>
                    <a:p>
                      <a:pPr algn="ctr" fontAlgn="ctr"/>
                      <a:r>
                        <a:rPr lang="en-US" sz="1000" b="0" i="0" u="none" strike="noStrike">
                          <a:solidFill>
                            <a:srgbClr val="000000"/>
                          </a:solidFill>
                          <a:latin typeface="Arial"/>
                        </a:rPr>
                        <a:t>1</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00-04</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21.330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12,40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21.330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5,80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2179">
                <a:tc>
                  <a:txBody>
                    <a:bodyPr/>
                    <a:lstStyle/>
                    <a:p>
                      <a:pPr algn="ctr" fontAlgn="ctr"/>
                      <a:r>
                        <a:rPr lang="en-US" sz="1000" b="0" i="0" u="none" strike="noStrike">
                          <a:solidFill>
                            <a:srgbClr val="000000"/>
                          </a:solidFill>
                          <a:latin typeface="Arial"/>
                        </a:rPr>
                        <a:t>2</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05-09</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30.511</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17,70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30.511</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8,30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2179">
                <a:tc>
                  <a:txBody>
                    <a:bodyPr/>
                    <a:lstStyle/>
                    <a:p>
                      <a:pPr algn="ctr" fontAlgn="ctr"/>
                      <a:r>
                        <a:rPr lang="en-US" sz="1000" b="0" i="0" u="none" strike="noStrike">
                          <a:solidFill>
                            <a:srgbClr val="000000"/>
                          </a:solidFill>
                          <a:latin typeface="Arial"/>
                        </a:rPr>
                        <a:t>3</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10-14</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32.064</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18,60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5</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32.069</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8,70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2179">
                <a:tc>
                  <a:txBody>
                    <a:bodyPr/>
                    <a:lstStyle/>
                    <a:p>
                      <a:pPr algn="ctr" fontAlgn="ctr"/>
                      <a:r>
                        <a:rPr lang="en-US" sz="1000" b="0" i="0" u="none" strike="noStrike">
                          <a:solidFill>
                            <a:srgbClr val="000000"/>
                          </a:solidFill>
                          <a:latin typeface="Arial"/>
                        </a:rPr>
                        <a:t>4</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15-19</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36.211</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21,10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611</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0,30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7</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0,10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36.830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10,00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2179">
                <a:tc>
                  <a:txBody>
                    <a:bodyPr/>
                    <a:lstStyle/>
                    <a:p>
                      <a:pPr algn="ctr" fontAlgn="ctr"/>
                      <a:r>
                        <a:rPr lang="en-US" sz="1000" b="0" i="0" u="none" strike="noStrike">
                          <a:solidFill>
                            <a:srgbClr val="000000"/>
                          </a:solidFill>
                          <a:latin typeface="Arial"/>
                        </a:rPr>
                        <a:t>5</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20-24</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Arial"/>
                        </a:rPr>
                        <a:t>26.808</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15,60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7.070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4,00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97</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1,60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0,10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33.985</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9,20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2179">
                <a:tc>
                  <a:txBody>
                    <a:bodyPr/>
                    <a:lstStyle/>
                    <a:p>
                      <a:pPr algn="ctr" fontAlgn="ctr"/>
                      <a:r>
                        <a:rPr lang="en-US" sz="1000" b="0" i="0" u="none" strike="noStrike">
                          <a:solidFill>
                            <a:srgbClr val="000000"/>
                          </a:solidFill>
                          <a:latin typeface="Arial"/>
                        </a:rPr>
                        <a:t>6</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Arial"/>
                        </a:rPr>
                        <a:t>25-29</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11.582</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6,70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15.863</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9,00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344</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5,60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48</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0,30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27.837</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7,50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2179">
                <a:tc>
                  <a:txBody>
                    <a:bodyPr/>
                    <a:lstStyle/>
                    <a:p>
                      <a:pPr algn="ctr" fontAlgn="ctr"/>
                      <a:r>
                        <a:rPr lang="en-US" sz="1000" b="0" i="0" u="none" strike="noStrike">
                          <a:solidFill>
                            <a:srgbClr val="000000"/>
                          </a:solidFill>
                          <a:latin typeface="Arial"/>
                        </a:rPr>
                        <a:t>7</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30-34</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5.375</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3,10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21.172</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11,90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631</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10,30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128</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0,90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27.306</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7,40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2179">
                <a:tc>
                  <a:txBody>
                    <a:bodyPr/>
                    <a:lstStyle/>
                    <a:p>
                      <a:pPr algn="ctr" fontAlgn="ctr"/>
                      <a:r>
                        <a:rPr lang="en-US" sz="1000" b="0" i="0" u="none" strike="noStrike">
                          <a:solidFill>
                            <a:srgbClr val="000000"/>
                          </a:solidFill>
                          <a:latin typeface="Arial"/>
                        </a:rPr>
                        <a:t>8</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35-39</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3.276</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1,90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25.515</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14,40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933</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15,30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269</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1,90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29.993</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8,10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2179">
                <a:tc>
                  <a:txBody>
                    <a:bodyPr/>
                    <a:lstStyle/>
                    <a:p>
                      <a:pPr algn="ctr" fontAlgn="ctr"/>
                      <a:r>
                        <a:rPr lang="en-US" sz="1000" b="0" i="0" u="none" strike="noStrike">
                          <a:solidFill>
                            <a:srgbClr val="000000"/>
                          </a:solidFill>
                          <a:latin typeface="Arial"/>
                        </a:rPr>
                        <a:t>9</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40-44</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1.822</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1,10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25.861</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14,60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1.007</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16,50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548</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3,80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29.238</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7,90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2179">
                <a:tc>
                  <a:txBody>
                    <a:bodyPr/>
                    <a:lstStyle/>
                    <a:p>
                      <a:pPr algn="ctr" fontAlgn="ctr"/>
                      <a:r>
                        <a:rPr lang="en-US" sz="1000" b="0" i="0" u="none" strike="noStrike">
                          <a:solidFill>
                            <a:srgbClr val="000000"/>
                          </a:solidFill>
                          <a:latin typeface="Arial"/>
                        </a:rPr>
                        <a:t>10</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45-49</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1.081</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0,60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22.986</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13,00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903</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14,80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870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6,10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25.840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7,00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2179">
                <a:tc>
                  <a:txBody>
                    <a:bodyPr/>
                    <a:lstStyle/>
                    <a:p>
                      <a:pPr algn="ctr" fontAlgn="ctr"/>
                      <a:r>
                        <a:rPr lang="en-US" sz="1000" b="0" i="0" u="none" strike="noStrike">
                          <a:solidFill>
                            <a:srgbClr val="000000"/>
                          </a:solidFill>
                          <a:latin typeface="Arial"/>
                        </a:rPr>
                        <a:t>11</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50-54</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702</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0,40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19.005</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10,70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793</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13,00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1.378</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9,60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21.878</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5,90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2179">
                <a:tc>
                  <a:txBody>
                    <a:bodyPr/>
                    <a:lstStyle/>
                    <a:p>
                      <a:pPr algn="ctr" fontAlgn="ctr"/>
                      <a:r>
                        <a:rPr lang="en-US" sz="1000" b="0" i="0" u="none" strike="noStrike">
                          <a:solidFill>
                            <a:srgbClr val="000000"/>
                          </a:solidFill>
                          <a:latin typeface="Arial"/>
                        </a:rPr>
                        <a:t>12</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55-59</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463</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0,30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14.292</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8,10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555</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9,10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1.846</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12,90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17.156</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4,60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2179">
                <a:tc>
                  <a:txBody>
                    <a:bodyPr/>
                    <a:lstStyle/>
                    <a:p>
                      <a:pPr algn="ctr" fontAlgn="ctr"/>
                      <a:r>
                        <a:rPr lang="en-US" sz="1000" b="0" i="0" u="none" strike="noStrike">
                          <a:solidFill>
                            <a:srgbClr val="000000"/>
                          </a:solidFill>
                          <a:latin typeface="Arial"/>
                        </a:rPr>
                        <a:t>13</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60-64</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294</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0,20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10.012</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5,60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363</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5,90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2.111</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14,70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12.780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3,50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2179">
                <a:tc>
                  <a:txBody>
                    <a:bodyPr/>
                    <a:lstStyle/>
                    <a:p>
                      <a:pPr algn="ctr" fontAlgn="ctr"/>
                      <a:r>
                        <a:rPr lang="en-US" sz="1000" b="0" i="0" u="none" strike="noStrike">
                          <a:solidFill>
                            <a:srgbClr val="000000"/>
                          </a:solidFill>
                          <a:latin typeface="Arial"/>
                        </a:rPr>
                        <a:t>14</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65-69</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195</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0,10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6.676</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3,80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227</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3,70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2.139</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14,90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9.237</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2,50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2179">
                <a:tc>
                  <a:txBody>
                    <a:bodyPr/>
                    <a:lstStyle/>
                    <a:p>
                      <a:pPr algn="ctr" fontAlgn="ctr"/>
                      <a:r>
                        <a:rPr lang="en-US" sz="1000" b="0" i="0" u="none" strike="noStrike">
                          <a:solidFill>
                            <a:srgbClr val="000000"/>
                          </a:solidFill>
                          <a:latin typeface="Arial"/>
                        </a:rPr>
                        <a:t>15</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70-74</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115</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0,10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4.106</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2,30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121</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1.935</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13,50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6.277</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1,70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2179">
                <a:tc>
                  <a:txBody>
                    <a:bodyPr/>
                    <a:lstStyle/>
                    <a:p>
                      <a:pPr algn="ctr" fontAlgn="ctr"/>
                      <a:r>
                        <a:rPr lang="en-US" sz="1000" b="0" i="0" u="none" strike="noStrike">
                          <a:solidFill>
                            <a:srgbClr val="000000"/>
                          </a:solidFill>
                          <a:latin typeface="Arial"/>
                        </a:rPr>
                        <a:t>16</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&gt;=75</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123</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0,10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4.047</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2,30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126</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2,10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3.040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21,20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7.336</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latin typeface="Arial"/>
                        </a:rPr>
                        <a:t>2,00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2179">
                <a:tc>
                  <a:txBody>
                    <a:bodyPr/>
                    <a:lstStyle/>
                    <a:p>
                      <a:pPr algn="ctr" fontAlgn="ctr"/>
                      <a:r>
                        <a:rPr lang="en-US" sz="1000" b="0" i="0" u="none" strike="noStrike">
                          <a:solidFill>
                            <a:srgbClr val="000000"/>
                          </a:solidFill>
                          <a:latin typeface="Arial"/>
                        </a:rPr>
                        <a:t>17</a:t>
                      </a:r>
                    </a:p>
                  </a:txBody>
                  <a:tcPr marL="7862" marR="7862" marT="7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B54"/>
                    </a:solidFill>
                  </a:tcPr>
                </a:tc>
                <a:tc>
                  <a:txBody>
                    <a:bodyPr/>
                    <a:lstStyle/>
                    <a:p>
                      <a:pPr algn="ctr" fontAlgn="b"/>
                      <a:r>
                        <a:rPr lang="en-US" sz="1000" b="1" i="0" u="none" strike="noStrike">
                          <a:solidFill>
                            <a:srgbClr val="000000"/>
                          </a:solidFill>
                          <a:latin typeface="Arial"/>
                        </a:rPr>
                        <a:t>JUMLAH</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B54"/>
                    </a:solidFill>
                  </a:tcPr>
                </a:tc>
                <a:tc>
                  <a:txBody>
                    <a:bodyPr/>
                    <a:lstStyle/>
                    <a:p>
                      <a:pPr algn="ctr" fontAlgn="b"/>
                      <a:r>
                        <a:rPr lang="en-US" sz="1000" b="1" i="0" u="none" strike="noStrike">
                          <a:solidFill>
                            <a:srgbClr val="000000"/>
                          </a:solidFill>
                          <a:latin typeface="Arial"/>
                        </a:rPr>
                        <a:t>171.952</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B54"/>
                    </a:solidFill>
                  </a:tcPr>
                </a:tc>
                <a:tc>
                  <a:txBody>
                    <a:bodyPr/>
                    <a:lstStyle/>
                    <a:p>
                      <a:pPr algn="ctr" fontAlgn="b"/>
                      <a:r>
                        <a:rPr lang="en-US" sz="1000" b="1" i="0" u="none" strike="noStrike">
                          <a:solidFill>
                            <a:srgbClr val="000000"/>
                          </a:solidFill>
                          <a:latin typeface="Arial"/>
                        </a:rPr>
                        <a:t>100,00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B54"/>
                    </a:solidFill>
                  </a:tcPr>
                </a:tc>
                <a:tc>
                  <a:txBody>
                    <a:bodyPr/>
                    <a:lstStyle/>
                    <a:p>
                      <a:pPr algn="ctr" fontAlgn="b"/>
                      <a:r>
                        <a:rPr lang="en-US" sz="1000" b="1" i="0" u="none" strike="noStrike">
                          <a:solidFill>
                            <a:srgbClr val="000000"/>
                          </a:solidFill>
                          <a:latin typeface="Arial"/>
                        </a:rPr>
                        <a:t>177.221</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B54"/>
                    </a:solidFill>
                  </a:tcPr>
                </a:tc>
                <a:tc>
                  <a:txBody>
                    <a:bodyPr/>
                    <a:lstStyle/>
                    <a:p>
                      <a:pPr algn="ctr" fontAlgn="b"/>
                      <a:r>
                        <a:rPr lang="en-US" sz="1000" b="1" i="0" u="none" strike="noStrike">
                          <a:solidFill>
                            <a:srgbClr val="000000"/>
                          </a:solidFill>
                          <a:latin typeface="Arial"/>
                        </a:rPr>
                        <a:t>100,00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B54"/>
                    </a:solidFill>
                  </a:tcPr>
                </a:tc>
                <a:tc>
                  <a:txBody>
                    <a:bodyPr/>
                    <a:lstStyle/>
                    <a:p>
                      <a:pPr algn="ctr" fontAlgn="b"/>
                      <a:r>
                        <a:rPr lang="en-US" sz="1000" b="1" i="0" u="none" strike="noStrike">
                          <a:solidFill>
                            <a:srgbClr val="000000"/>
                          </a:solidFill>
                          <a:latin typeface="Arial"/>
                        </a:rPr>
                        <a:t>6.107</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B54"/>
                    </a:solidFill>
                  </a:tcPr>
                </a:tc>
                <a:tc>
                  <a:txBody>
                    <a:bodyPr/>
                    <a:lstStyle/>
                    <a:p>
                      <a:pPr algn="ctr" fontAlgn="b"/>
                      <a:r>
                        <a:rPr lang="en-US" sz="1000" b="1" i="0" u="none" strike="noStrike">
                          <a:solidFill>
                            <a:srgbClr val="000000"/>
                          </a:solidFill>
                          <a:latin typeface="Arial"/>
                        </a:rPr>
                        <a:t>100,00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B54"/>
                    </a:solidFill>
                  </a:tcPr>
                </a:tc>
                <a:tc>
                  <a:txBody>
                    <a:bodyPr/>
                    <a:lstStyle/>
                    <a:p>
                      <a:pPr algn="ctr" fontAlgn="b"/>
                      <a:r>
                        <a:rPr lang="en-US" sz="1000" b="1" i="0" u="none" strike="noStrike">
                          <a:solidFill>
                            <a:srgbClr val="000000"/>
                          </a:solidFill>
                          <a:latin typeface="Arial"/>
                        </a:rPr>
                        <a:t>14.323</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B54"/>
                    </a:solidFill>
                  </a:tcPr>
                </a:tc>
                <a:tc>
                  <a:txBody>
                    <a:bodyPr/>
                    <a:lstStyle/>
                    <a:p>
                      <a:pPr algn="ctr" fontAlgn="b"/>
                      <a:r>
                        <a:rPr lang="en-US" sz="1000" b="1" i="0" u="none" strike="noStrike">
                          <a:solidFill>
                            <a:srgbClr val="000000"/>
                          </a:solidFill>
                          <a:latin typeface="Arial"/>
                        </a:rPr>
                        <a:t>100,00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B54"/>
                    </a:solidFill>
                  </a:tcPr>
                </a:tc>
                <a:tc>
                  <a:txBody>
                    <a:bodyPr/>
                    <a:lstStyle/>
                    <a:p>
                      <a:pPr algn="ctr" fontAlgn="b"/>
                      <a:r>
                        <a:rPr lang="en-US" sz="1000" b="1" i="0" u="none" strike="noStrike">
                          <a:solidFill>
                            <a:srgbClr val="000000"/>
                          </a:solidFill>
                          <a:latin typeface="Arial"/>
                        </a:rPr>
                        <a:t>369.603</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B54"/>
                    </a:solidFill>
                  </a:tcPr>
                </a:tc>
                <a:tc>
                  <a:txBody>
                    <a:bodyPr/>
                    <a:lstStyle/>
                    <a:p>
                      <a:pPr algn="ctr" fontAlgn="b"/>
                      <a:r>
                        <a:rPr lang="en-US" sz="1000" b="1" i="0" u="none" strike="noStrike" dirty="0">
                          <a:solidFill>
                            <a:srgbClr val="000000"/>
                          </a:solidFill>
                          <a:latin typeface="Arial"/>
                        </a:rPr>
                        <a:t>100,00</a:t>
                      </a:r>
                    </a:p>
                  </a:txBody>
                  <a:tcPr marL="7862" marR="7862" marT="7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B54"/>
                    </a:solidFill>
                  </a:tcPr>
                </a:tc>
              </a:tr>
            </a:tbl>
          </a:graphicData>
        </a:graphic>
      </p:graphicFrame>
      <p:sp>
        <p:nvSpPr>
          <p:cNvPr id="11" name="TextBox 10"/>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2" name="Straight Connector 11"/>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20</a:t>
            </a:r>
            <a:endParaRPr lang="en-US" sz="1300" b="1" dirty="0">
              <a:solidFill>
                <a:srgbClr val="FFFF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730660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649" y="68627"/>
            <a:ext cx="3677196" cy="749772"/>
          </a:xfrm>
        </p:spPr>
        <p:txBody>
          <a:bodyPr>
            <a:normAutofit fontScale="90000"/>
          </a:bodyPr>
          <a:lstStyle/>
          <a:p>
            <a:r>
              <a:rPr lang="id-ID" dirty="0"/>
              <a:t>Daftar Isi</a:t>
            </a:r>
          </a:p>
        </p:txBody>
      </p:sp>
      <p:sp>
        <p:nvSpPr>
          <p:cNvPr id="6" name="Content Placeholder 2"/>
          <p:cNvSpPr>
            <a:spLocks noGrp="1"/>
          </p:cNvSpPr>
          <p:nvPr>
            <p:ph idx="1"/>
          </p:nvPr>
        </p:nvSpPr>
        <p:spPr>
          <a:xfrm>
            <a:off x="750288" y="754417"/>
            <a:ext cx="8945772" cy="5280634"/>
          </a:xfrm>
        </p:spPr>
        <p:txBody>
          <a:bodyPr>
            <a:noAutofit/>
          </a:bodyPr>
          <a:lstStyle/>
          <a:p>
            <a:pPr algn="just"/>
            <a:r>
              <a:rPr lang="id-ID" sz="1700" dirty="0"/>
              <a:t>Kata Pengantar			 ................................................................................ 	i</a:t>
            </a:r>
          </a:p>
          <a:p>
            <a:pPr algn="just"/>
            <a:r>
              <a:rPr lang="id-ID" sz="1700" dirty="0"/>
              <a:t>Daftar Isi			 ................................................................................ 	ii</a:t>
            </a:r>
          </a:p>
          <a:p>
            <a:pPr algn="just"/>
            <a:r>
              <a:rPr lang="id-ID" sz="1700" dirty="0"/>
              <a:t>Daftar Tabel			 ................................................................................ 	v</a:t>
            </a:r>
          </a:p>
          <a:p>
            <a:pPr algn="just"/>
            <a:r>
              <a:rPr lang="id-ID" sz="1700" dirty="0"/>
              <a:t>Daftar Gambar			 ................................................................................ 	vii</a:t>
            </a:r>
          </a:p>
          <a:p>
            <a:pPr algn="just"/>
            <a:r>
              <a:rPr lang="id-ID" sz="1700" dirty="0"/>
              <a:t>Bab I Pendahuluan		 ................................................................................ 	1</a:t>
            </a:r>
          </a:p>
          <a:p>
            <a:pPr marL="760037" lvl="1" indent="-401576" algn="just">
              <a:buClrTx/>
              <a:buFont typeface="+mj-lt"/>
              <a:buAutoNum type="alphaUcPeriod"/>
            </a:pPr>
            <a:r>
              <a:rPr lang="id-ID" sz="1700" dirty="0"/>
              <a:t>Sejarah Singkat		 ................................................................................ 	1</a:t>
            </a:r>
          </a:p>
          <a:p>
            <a:pPr marL="760037" lvl="1" indent="-401576" algn="just">
              <a:buClrTx/>
              <a:buFont typeface="+mj-lt"/>
              <a:buAutoNum type="alphaUcPeriod"/>
            </a:pPr>
            <a:r>
              <a:rPr lang="id-ID" sz="1700" dirty="0"/>
              <a:t>Latar Belakang		 ................................................................................ 	4</a:t>
            </a:r>
          </a:p>
          <a:p>
            <a:pPr marL="760037" lvl="1" indent="-401576" algn="just">
              <a:buClrTx/>
              <a:buFont typeface="+mj-lt"/>
              <a:buAutoNum type="alphaUcPeriod"/>
            </a:pPr>
            <a:r>
              <a:rPr lang="id-ID" sz="1700" dirty="0"/>
              <a:t>Dasar Hukum		 ................................................................................ 	6</a:t>
            </a:r>
          </a:p>
          <a:p>
            <a:pPr marL="760037" lvl="1" indent="-401576" algn="just">
              <a:buClrTx/>
              <a:buFont typeface="+mj-lt"/>
              <a:buAutoNum type="alphaUcPeriod"/>
            </a:pPr>
            <a:r>
              <a:rPr lang="id-ID" sz="1700" dirty="0"/>
              <a:t>Tujuan			 ................................................................................ 	8</a:t>
            </a:r>
          </a:p>
          <a:p>
            <a:pPr marL="760037" lvl="1" indent="-401576" algn="just">
              <a:buClrTx/>
              <a:buFont typeface="+mj-lt"/>
              <a:buAutoNum type="alphaUcPeriod"/>
            </a:pPr>
            <a:r>
              <a:rPr lang="id-ID" sz="1700" dirty="0"/>
              <a:t>Gambaran Umum		 ................................................................................ 	9</a:t>
            </a:r>
          </a:p>
          <a:p>
            <a:pPr marL="1010127" lvl="2" indent="-401576" algn="just">
              <a:buClrTx/>
              <a:buFont typeface="+mj-lt"/>
              <a:buAutoNum type="arabicPeriod"/>
            </a:pPr>
            <a:r>
              <a:rPr lang="id-ID" sz="1700" dirty="0"/>
              <a:t>Letak Geografis		 ................................................................................ 	9</a:t>
            </a:r>
          </a:p>
          <a:p>
            <a:pPr marL="1010127" lvl="2" indent="-401576" algn="just">
              <a:buClrTx/>
              <a:buFont typeface="+mj-lt"/>
              <a:buAutoNum type="arabicPeriod"/>
            </a:pPr>
            <a:r>
              <a:rPr lang="id-ID" sz="1700" dirty="0"/>
              <a:t>Topologi			 ................................................................................ 	11</a:t>
            </a:r>
          </a:p>
          <a:p>
            <a:pPr marL="1010127" lvl="2" indent="-401576" algn="just">
              <a:buClrTx/>
              <a:buFont typeface="+mj-lt"/>
              <a:buAutoNum type="arabicPeriod"/>
            </a:pPr>
            <a:r>
              <a:rPr lang="id-ID" sz="1700" dirty="0"/>
              <a:t>Morfologi		 ................................................................................ 	11</a:t>
            </a:r>
          </a:p>
          <a:p>
            <a:pPr marL="1010127" lvl="2" indent="-401576" algn="just">
              <a:buClrTx/>
              <a:buFont typeface="+mj-lt"/>
              <a:buAutoNum type="arabicPeriod"/>
            </a:pPr>
            <a:r>
              <a:rPr lang="id-ID" sz="1700" dirty="0"/>
              <a:t>Aksesibilitas		 ................................................................................ 	12</a:t>
            </a:r>
          </a:p>
          <a:p>
            <a:pPr algn="just"/>
            <a:r>
              <a:rPr lang="id-ID" sz="1700" dirty="0"/>
              <a:t>Bab II Pembahasan		 ................................................................................ 	13</a:t>
            </a:r>
          </a:p>
          <a:p>
            <a:pPr marL="760037" lvl="1" indent="-401576" algn="just">
              <a:buClrTx/>
              <a:buFont typeface="+mj-lt"/>
              <a:buAutoNum type="alphaUcPeriod"/>
            </a:pPr>
            <a:r>
              <a:rPr lang="id-ID" sz="1700" dirty="0"/>
              <a:t>Data Kuantitas Penduduk	 ................................................................................ 	14</a:t>
            </a:r>
          </a:p>
          <a:p>
            <a:pPr marL="1010127" lvl="2" indent="-401576" algn="just">
              <a:buClrTx/>
              <a:buFont typeface="+mj-lt"/>
              <a:buAutoNum type="arabicPeriod"/>
            </a:pPr>
            <a:r>
              <a:rPr lang="id-ID" sz="1700" dirty="0"/>
              <a:t>Jumlah Penduduk Berdasarkan Jenis Kelamin 	................................................ 	14</a:t>
            </a:r>
          </a:p>
        </p:txBody>
      </p:sp>
      <p:sp>
        <p:nvSpPr>
          <p:cNvPr id="8" name="TextBox 7"/>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3" name="Straight Connector 12"/>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ii</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832922" y="342943"/>
          <a:ext cx="4497296" cy="29728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4832922" y="3429000"/>
          <a:ext cx="4497296" cy="297283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30794" y="891578"/>
            <a:ext cx="3362169" cy="1912371"/>
          </a:xfrm>
          <a:prstGeom prst="rect">
            <a:avLst/>
          </a:prstGeom>
          <a:noFill/>
        </p:spPr>
        <p:txBody>
          <a:bodyPr wrap="square" lIns="80316" tIns="40158" rIns="80316" bIns="40158" rtlCol="0">
            <a:spAutoFit/>
          </a:bodyPr>
          <a:lstStyle/>
          <a:p>
            <a:r>
              <a:rPr lang="id-ID" dirty="0"/>
              <a:t>Kempok Umur disamping digambarkan dengan diagram kerucut dengan index jumlah penduduk tertinggi yang memiliki status hubungan keluarga belum_kawin terdapat pada kelompok umur usia 15-19 Tahun.</a:t>
            </a:r>
          </a:p>
        </p:txBody>
      </p:sp>
      <p:sp>
        <p:nvSpPr>
          <p:cNvPr id="7" name="TextBox 6"/>
          <p:cNvSpPr txBox="1"/>
          <p:nvPr/>
        </p:nvSpPr>
        <p:spPr>
          <a:xfrm>
            <a:off x="1530794" y="4114793"/>
            <a:ext cx="3362169" cy="1389151"/>
          </a:xfrm>
          <a:prstGeom prst="rect">
            <a:avLst/>
          </a:prstGeom>
          <a:noFill/>
        </p:spPr>
        <p:txBody>
          <a:bodyPr wrap="square" lIns="80316" tIns="40158" rIns="80316" bIns="40158" rtlCol="0">
            <a:spAutoFit/>
          </a:bodyPr>
          <a:lstStyle/>
          <a:p>
            <a:r>
              <a:rPr lang="id-ID" dirty="0"/>
              <a:t>Kelompok Umur berstatus Kawin paling banyak terdapat pada kelompok umur </a:t>
            </a:r>
            <a:r>
              <a:rPr lang="en-US" dirty="0" smtClean="0"/>
              <a:t>40-44</a:t>
            </a:r>
            <a:r>
              <a:rPr lang="id-ID" dirty="0" smtClean="0"/>
              <a:t> </a:t>
            </a:r>
            <a:r>
              <a:rPr lang="id-ID" dirty="0"/>
              <a:t>Tahun yang melebihi 25.000 jiwa berstatus Kawin.</a:t>
            </a:r>
          </a:p>
        </p:txBody>
      </p:sp>
      <p:sp>
        <p:nvSpPr>
          <p:cNvPr id="8" name="TextBox 7"/>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9" name="Straight Connector 8"/>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21</a:t>
            </a:r>
            <a:endParaRPr lang="en-US" sz="1300" b="1" dirty="0">
              <a:solidFill>
                <a:srgbClr val="FFFFFF"/>
              </a:solidFill>
              <a:latin typeface="Tahoma" pitchFamily="34" charset="0"/>
              <a:ea typeface="Tahoma" pitchFamily="34" charset="0"/>
              <a:cs typeface="Tahoma" pitchFamily="34" charset="0"/>
            </a:endParaRPr>
          </a:p>
        </p:txBody>
      </p:sp>
      <p:sp>
        <p:nvSpPr>
          <p:cNvPr id="12" name="TextBox 11"/>
          <p:cNvSpPr txBox="1"/>
          <p:nvPr/>
        </p:nvSpPr>
        <p:spPr>
          <a:xfrm>
            <a:off x="8139347" y="1440209"/>
            <a:ext cx="1207936" cy="342710"/>
          </a:xfrm>
          <a:prstGeom prst="rect">
            <a:avLst/>
          </a:prstGeom>
          <a:noFill/>
        </p:spPr>
        <p:txBody>
          <a:bodyPr wrap="none" lIns="80316" tIns="40158" rIns="80316" bIns="40158" rtlCol="0">
            <a:spAutoFit/>
          </a:bodyPr>
          <a:lstStyle/>
          <a:p>
            <a:r>
              <a:rPr lang="id-ID" dirty="0"/>
              <a:t>Gambar 1.6</a:t>
            </a:r>
          </a:p>
        </p:txBody>
      </p:sp>
      <p:sp>
        <p:nvSpPr>
          <p:cNvPr id="13" name="TextBox 12"/>
          <p:cNvSpPr txBox="1"/>
          <p:nvPr/>
        </p:nvSpPr>
        <p:spPr>
          <a:xfrm>
            <a:off x="8195092" y="4251950"/>
            <a:ext cx="1195112" cy="342710"/>
          </a:xfrm>
          <a:prstGeom prst="rect">
            <a:avLst/>
          </a:prstGeom>
          <a:noFill/>
        </p:spPr>
        <p:txBody>
          <a:bodyPr wrap="none" lIns="80316" tIns="40158" rIns="80316" bIns="40158" rtlCol="0">
            <a:spAutoFit/>
          </a:bodyPr>
          <a:lstStyle/>
          <a:p>
            <a:r>
              <a:rPr lang="id-ID" dirty="0"/>
              <a:t>Gambar 1.7</a:t>
            </a:r>
          </a:p>
        </p:txBody>
      </p:sp>
    </p:spTree>
    <p:extLst>
      <p:ext uri="{BB962C8B-B14F-4D97-AF65-F5344CB8AC3E}">
        <p14:creationId xmlns:p14="http://schemas.microsoft.com/office/powerpoint/2010/main" xmlns="" val="730660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4832922" y="342943"/>
          <a:ext cx="4497296" cy="29728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832922" y="3429000"/>
          <a:ext cx="4497296" cy="297283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30794" y="1262953"/>
            <a:ext cx="3362169" cy="1650761"/>
          </a:xfrm>
          <a:prstGeom prst="rect">
            <a:avLst/>
          </a:prstGeom>
          <a:noFill/>
        </p:spPr>
        <p:txBody>
          <a:bodyPr wrap="square" lIns="80316" tIns="40158" rIns="80316" bIns="40158" rtlCol="0">
            <a:spAutoFit/>
          </a:bodyPr>
          <a:lstStyle/>
          <a:p>
            <a:r>
              <a:rPr lang="id-ID" dirty="0"/>
              <a:t>Diagram disamping merupakan gambaran masyarakat yang berstatus Cerai Hidup berdasarkan kelompok usia. Pada usia 40-44 tahun banyak warga dengan status cerai_hidup</a:t>
            </a:r>
          </a:p>
        </p:txBody>
      </p:sp>
      <p:sp>
        <p:nvSpPr>
          <p:cNvPr id="7" name="TextBox 6"/>
          <p:cNvSpPr txBox="1"/>
          <p:nvPr/>
        </p:nvSpPr>
        <p:spPr>
          <a:xfrm>
            <a:off x="1530794" y="4114791"/>
            <a:ext cx="3362169" cy="1389151"/>
          </a:xfrm>
          <a:prstGeom prst="rect">
            <a:avLst/>
          </a:prstGeom>
          <a:noFill/>
        </p:spPr>
        <p:txBody>
          <a:bodyPr wrap="square" lIns="80316" tIns="40158" rIns="80316" bIns="40158" rtlCol="0">
            <a:spAutoFit/>
          </a:bodyPr>
          <a:lstStyle/>
          <a:p>
            <a:r>
              <a:rPr lang="id-ID" dirty="0"/>
              <a:t>Tidak kalah dengan jumlah masyarakat yang berstatus Cerai_Mati yang mencapaii </a:t>
            </a:r>
            <a:r>
              <a:rPr lang="en-US" dirty="0" smtClean="0"/>
              <a:t>3.040</a:t>
            </a:r>
            <a:r>
              <a:rPr lang="id-ID" dirty="0" smtClean="0"/>
              <a:t> </a:t>
            </a:r>
            <a:r>
              <a:rPr lang="id-ID" dirty="0"/>
              <a:t>Jiwa pada kelompok usia &gt;=75 Tahun</a:t>
            </a:r>
          </a:p>
        </p:txBody>
      </p:sp>
      <p:sp>
        <p:nvSpPr>
          <p:cNvPr id="12" name="TextBox 11"/>
          <p:cNvSpPr txBox="1"/>
          <p:nvPr/>
        </p:nvSpPr>
        <p:spPr>
          <a:xfrm>
            <a:off x="8195094" y="1508788"/>
            <a:ext cx="1206333" cy="342710"/>
          </a:xfrm>
          <a:prstGeom prst="rect">
            <a:avLst/>
          </a:prstGeom>
          <a:noFill/>
        </p:spPr>
        <p:txBody>
          <a:bodyPr wrap="none" lIns="80316" tIns="40158" rIns="80316" bIns="40158" rtlCol="0">
            <a:spAutoFit/>
          </a:bodyPr>
          <a:lstStyle/>
          <a:p>
            <a:r>
              <a:rPr lang="id-ID" dirty="0"/>
              <a:t>Gambar 1.8</a:t>
            </a:r>
          </a:p>
        </p:txBody>
      </p:sp>
      <p:sp>
        <p:nvSpPr>
          <p:cNvPr id="13" name="TextBox 12"/>
          <p:cNvSpPr txBox="1"/>
          <p:nvPr/>
        </p:nvSpPr>
        <p:spPr>
          <a:xfrm>
            <a:off x="8195092" y="4389108"/>
            <a:ext cx="1207936" cy="342710"/>
          </a:xfrm>
          <a:prstGeom prst="rect">
            <a:avLst/>
          </a:prstGeom>
          <a:noFill/>
        </p:spPr>
        <p:txBody>
          <a:bodyPr wrap="none" lIns="80316" tIns="40158" rIns="80316" bIns="40158" rtlCol="0">
            <a:spAutoFit/>
          </a:bodyPr>
          <a:lstStyle/>
          <a:p>
            <a:r>
              <a:rPr lang="id-ID" dirty="0"/>
              <a:t>Gambar 1.9</a:t>
            </a:r>
          </a:p>
        </p:txBody>
      </p:sp>
      <p:sp>
        <p:nvSpPr>
          <p:cNvPr id="14" name="TextBox 13"/>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5" name="Straight Connector 14"/>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22</a:t>
            </a:r>
            <a:endParaRPr lang="en-US" sz="1300" b="1" dirty="0">
              <a:solidFill>
                <a:srgbClr val="FFFF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730660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124608" y="5651422"/>
          <a:ext cx="2170743" cy="801914"/>
        </p:xfrm>
        <a:graphic>
          <a:graphicData uri="http://schemas.openxmlformats.org/drawingml/2006/table">
            <a:tbl>
              <a:tblPr/>
              <a:tblGrid>
                <a:gridCol w="508272">
                  <a:extLst>
                    <a:ext uri="{9D8B030D-6E8A-4147-A177-3AD203B41FA5}">
                      <a16:colId xmlns:a16="http://schemas.microsoft.com/office/drawing/2014/main" xmlns="" val="20000"/>
                    </a:ext>
                  </a:extLst>
                </a:gridCol>
                <a:gridCol w="1662471">
                  <a:extLst>
                    <a:ext uri="{9D8B030D-6E8A-4147-A177-3AD203B41FA5}">
                      <a16:colId xmlns:a16="http://schemas.microsoft.com/office/drawing/2014/main" xmlns="" val="20001"/>
                    </a:ext>
                  </a:extLst>
                </a:gridCol>
              </a:tblGrid>
              <a:tr h="163286">
                <a:tc>
                  <a:txBody>
                    <a:bodyPr/>
                    <a:lstStyle/>
                    <a:p>
                      <a:pPr algn="ctr" fontAlgn="b"/>
                      <a:r>
                        <a:rPr lang="id-ID" sz="1000" b="0" i="0" u="none" strike="noStrike" dirty="0">
                          <a:solidFill>
                            <a:srgbClr val="000000"/>
                          </a:solidFill>
                          <a:latin typeface="Arial"/>
                        </a:rPr>
                        <a:t>LK</a:t>
                      </a:r>
                    </a:p>
                  </a:txBody>
                  <a:tcPr marL="0" marR="0" marT="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id-ID" sz="1000" b="0" i="0" u="none" strike="noStrike">
                          <a:solidFill>
                            <a:srgbClr val="000000"/>
                          </a:solidFill>
                          <a:latin typeface="Arial"/>
                        </a:rPr>
                        <a:t> LAKI-LAKI</a:t>
                      </a:r>
                    </a:p>
                  </a:txBody>
                  <a:tcPr marL="0" marR="0" marT="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xmlns="" val="10000"/>
                  </a:ext>
                </a:extLst>
              </a:tr>
              <a:tr h="159657">
                <a:tc>
                  <a:txBody>
                    <a:bodyPr/>
                    <a:lstStyle/>
                    <a:p>
                      <a:pPr algn="ctr" fontAlgn="b"/>
                      <a:r>
                        <a:rPr lang="id-ID" sz="1000" b="0" i="0" u="none" strike="noStrike" dirty="0">
                          <a:solidFill>
                            <a:srgbClr val="000000"/>
                          </a:solidFill>
                          <a:latin typeface="Arial"/>
                        </a:rPr>
                        <a:t>P</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id-ID" sz="1000" b="0" i="0" u="none" strike="noStrike" dirty="0">
                          <a:solidFill>
                            <a:srgbClr val="000000"/>
                          </a:solidFill>
                          <a:latin typeface="Arial"/>
                        </a:rPr>
                        <a:t>PEREMPUAN</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xmlns="" val="10001"/>
                  </a:ext>
                </a:extLst>
              </a:tr>
              <a:tr h="159657">
                <a:tc>
                  <a:txBody>
                    <a:bodyPr/>
                    <a:lstStyle/>
                    <a:p>
                      <a:pPr algn="ctr" fontAlgn="b"/>
                      <a:r>
                        <a:rPr lang="id-ID" sz="1000" b="0" i="0" u="none" strike="noStrike" dirty="0">
                          <a:solidFill>
                            <a:srgbClr val="000000"/>
                          </a:solidFill>
                          <a:latin typeface="Arial"/>
                        </a:rPr>
                        <a:t>JML</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id-ID" sz="1000" b="0" i="0" u="none" strike="noStrike">
                          <a:solidFill>
                            <a:srgbClr val="000000"/>
                          </a:solidFill>
                          <a:latin typeface="Arial"/>
                        </a:rPr>
                        <a:t>JUMLAH</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xmlns="" val="10002"/>
                  </a:ext>
                </a:extLst>
              </a:tr>
              <a:tr h="319314">
                <a:tc>
                  <a:txBody>
                    <a:bodyPr/>
                    <a:lstStyle/>
                    <a:p>
                      <a:pPr algn="ctr" fontAlgn="b"/>
                      <a:r>
                        <a:rPr lang="id-ID" sz="1000" b="0" i="0" u="none" strike="noStrike" dirty="0">
                          <a:solidFill>
                            <a:srgbClr val="000000"/>
                          </a:solidFill>
                          <a:latin typeface="Arial"/>
                        </a:rPr>
                        <a:t>RJK</a:t>
                      </a:r>
                    </a:p>
                  </a:txBody>
                  <a:tcPr marL="0" marR="0" marT="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92D050"/>
                    </a:solidFill>
                  </a:tcPr>
                </a:tc>
                <a:tc>
                  <a:txBody>
                    <a:bodyPr/>
                    <a:lstStyle/>
                    <a:p>
                      <a:pPr algn="l" fontAlgn="b"/>
                      <a:r>
                        <a:rPr lang="id-ID" sz="1000" b="0" i="0" u="none" strike="noStrike" dirty="0">
                          <a:solidFill>
                            <a:srgbClr val="000000"/>
                          </a:solidFill>
                          <a:latin typeface="Arial"/>
                        </a:rPr>
                        <a:t>RASIO ANTARA JENIS KELAMIN</a:t>
                      </a:r>
                    </a:p>
                  </a:txBody>
                  <a:tcPr marL="0" marR="0" marT="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bl>
          </a:graphicData>
        </a:graphic>
      </p:graphicFrame>
      <p:sp>
        <p:nvSpPr>
          <p:cNvPr id="8" name="TextBox 7"/>
          <p:cNvSpPr txBox="1"/>
          <p:nvPr/>
        </p:nvSpPr>
        <p:spPr>
          <a:xfrm>
            <a:off x="810328" y="411523"/>
            <a:ext cx="5792012" cy="358099"/>
          </a:xfrm>
          <a:prstGeom prst="rect">
            <a:avLst/>
          </a:prstGeom>
          <a:noFill/>
        </p:spPr>
        <p:txBody>
          <a:bodyPr wrap="none" lIns="80316" tIns="40158" rIns="80316" bIns="40158" rtlCol="0">
            <a:spAutoFit/>
          </a:bodyPr>
          <a:lstStyle/>
          <a:p>
            <a:r>
              <a:rPr lang="id-ID" sz="1800" b="1" dirty="0"/>
              <a:t>7. Rasio Jenis Kelamin berdasarkan kelompok umur</a:t>
            </a:r>
          </a:p>
        </p:txBody>
      </p:sp>
      <p:sp>
        <p:nvSpPr>
          <p:cNvPr id="9" name="TextBox 8"/>
          <p:cNvSpPr txBox="1"/>
          <p:nvPr/>
        </p:nvSpPr>
        <p:spPr>
          <a:xfrm>
            <a:off x="1064569" y="908721"/>
            <a:ext cx="8285347" cy="1389151"/>
          </a:xfrm>
          <a:prstGeom prst="rect">
            <a:avLst/>
          </a:prstGeom>
          <a:noFill/>
        </p:spPr>
        <p:txBody>
          <a:bodyPr wrap="square" lIns="80316" tIns="40158" rIns="80316" bIns="40158" rtlCol="0">
            <a:spAutoFit/>
          </a:bodyPr>
          <a:lstStyle/>
          <a:p>
            <a:pPr algn="just"/>
            <a:r>
              <a:rPr lang="id-ID" dirty="0"/>
              <a:t>Rasio ini merupakan angka yang menunjukkan hubungan secara matematis antara jenis kelamin laki-laki dan perempuan. Rasio Jenis Kelamin ini digambarkan dengan pengelompokan umur, sehingga dari table dan diagram di bawah dapat kita lihat jumlah  atau hasil dari rasio antara jenis kelamin laki-laki dan perempuan berdasarkan kelompok umur.</a:t>
            </a:r>
          </a:p>
        </p:txBody>
      </p:sp>
      <p:sp>
        <p:nvSpPr>
          <p:cNvPr id="10" name="TextBox 9"/>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1" name="Straight Connector 10"/>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23</a:t>
            </a:r>
            <a:endParaRPr lang="en-US" sz="1300" b="1" dirty="0">
              <a:solidFill>
                <a:srgbClr val="FFFFFF"/>
              </a:solidFill>
              <a:latin typeface="Tahoma" pitchFamily="34" charset="0"/>
              <a:ea typeface="Tahoma" pitchFamily="34" charset="0"/>
              <a:cs typeface="Tahoma" pitchFamily="34" charset="0"/>
            </a:endParaRPr>
          </a:p>
        </p:txBody>
      </p:sp>
      <p:sp>
        <p:nvSpPr>
          <p:cNvPr id="14" name="TextBox 13"/>
          <p:cNvSpPr txBox="1"/>
          <p:nvPr/>
        </p:nvSpPr>
        <p:spPr>
          <a:xfrm>
            <a:off x="2000672" y="5301208"/>
            <a:ext cx="956842" cy="342710"/>
          </a:xfrm>
          <a:prstGeom prst="rect">
            <a:avLst/>
          </a:prstGeom>
          <a:noFill/>
        </p:spPr>
        <p:txBody>
          <a:bodyPr wrap="none" lIns="80316" tIns="40158" rIns="80316" bIns="40158" rtlCol="0">
            <a:spAutoFit/>
          </a:bodyPr>
          <a:lstStyle/>
          <a:p>
            <a:r>
              <a:rPr lang="id-ID" dirty="0"/>
              <a:t>Tabel 1.7</a:t>
            </a:r>
          </a:p>
        </p:txBody>
      </p:sp>
      <p:sp>
        <p:nvSpPr>
          <p:cNvPr id="15" name="TextBox 14"/>
          <p:cNvSpPr txBox="1"/>
          <p:nvPr/>
        </p:nvSpPr>
        <p:spPr>
          <a:xfrm>
            <a:off x="5961112" y="6093296"/>
            <a:ext cx="1275262" cy="342710"/>
          </a:xfrm>
          <a:prstGeom prst="rect">
            <a:avLst/>
          </a:prstGeom>
          <a:noFill/>
        </p:spPr>
        <p:txBody>
          <a:bodyPr wrap="none" lIns="80316" tIns="40158" rIns="80316" bIns="40158" rtlCol="0">
            <a:spAutoFit/>
          </a:bodyPr>
          <a:lstStyle/>
          <a:p>
            <a:r>
              <a:rPr lang="id-ID" dirty="0"/>
              <a:t>Gambar 1.10</a:t>
            </a:r>
          </a:p>
        </p:txBody>
      </p:sp>
      <p:graphicFrame>
        <p:nvGraphicFramePr>
          <p:cNvPr id="18" name="Table 17"/>
          <p:cNvGraphicFramePr>
            <a:graphicFrameLocks noGrp="1"/>
          </p:cNvGraphicFramePr>
          <p:nvPr/>
        </p:nvGraphicFramePr>
        <p:xfrm>
          <a:off x="1095348" y="2357430"/>
          <a:ext cx="2552700" cy="2933700"/>
        </p:xfrm>
        <a:graphic>
          <a:graphicData uri="http://schemas.openxmlformats.org/drawingml/2006/table">
            <a:tbl>
              <a:tblPr/>
              <a:tblGrid>
                <a:gridCol w="774700"/>
                <a:gridCol w="444500"/>
                <a:gridCol w="444500"/>
                <a:gridCol w="444500"/>
                <a:gridCol w="444500"/>
              </a:tblGrid>
              <a:tr h="295275">
                <a:tc>
                  <a:txBody>
                    <a:bodyPr/>
                    <a:lstStyle/>
                    <a:p>
                      <a:pPr algn="ctr" fontAlgn="ctr"/>
                      <a:r>
                        <a:rPr lang="en-US" sz="1000" b="1" i="0" u="none" strike="noStrike" dirty="0">
                          <a:solidFill>
                            <a:srgbClr val="000000"/>
                          </a:solidFill>
                          <a:latin typeface="Arial"/>
                        </a:rPr>
                        <a:t>KELOMPOK</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1" i="0" u="none" strike="noStrike">
                          <a:solidFill>
                            <a:srgbClr val="000000"/>
                          </a:solidFill>
                          <a:latin typeface="Arial"/>
                        </a:rPr>
                        <a:t>LK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1" i="0" u="none" strike="noStrike">
                          <a:solidFill>
                            <a:srgbClr val="000000"/>
                          </a:solidFill>
                          <a:latin typeface="Arial"/>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1" i="0" u="none" strike="noStrike">
                          <a:solidFill>
                            <a:srgbClr val="000000"/>
                          </a:solidFill>
                          <a:latin typeface="Arial"/>
                        </a:rPr>
                        <a:t>JML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1" i="0" u="none" strike="noStrike">
                          <a:solidFill>
                            <a:srgbClr val="000000"/>
                          </a:solidFill>
                          <a:latin typeface="Arial"/>
                        </a:rPr>
                        <a:t>RJK</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71450">
                <a:tc>
                  <a:txBody>
                    <a:bodyPr/>
                    <a:lstStyle/>
                    <a:p>
                      <a:pPr algn="ctr" fontAlgn="b"/>
                      <a:r>
                        <a:rPr lang="en-US" sz="1000" b="0" i="0" u="none" strike="noStrike">
                          <a:solidFill>
                            <a:srgbClr val="000000"/>
                          </a:solidFill>
                          <a:latin typeface="Arial"/>
                        </a:rPr>
                        <a:t>00-04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21.330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108,67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b"/>
                      <a:r>
                        <a:rPr lang="en-US" sz="1000" b="0" i="0" u="none" strike="noStrike">
                          <a:solidFill>
                            <a:srgbClr val="000000"/>
                          </a:solidFill>
                          <a:latin typeface="Arial"/>
                        </a:rPr>
                        <a:t>05-09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15.760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14.751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30.511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106,84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solidFill>
                            <a:srgbClr val="000000"/>
                          </a:solidFill>
                          <a:latin typeface="Arial"/>
                        </a:rPr>
                        <a:t>10-14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16.687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15.382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32.069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108,48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dirty="0">
                          <a:solidFill>
                            <a:srgbClr val="000000"/>
                          </a:solidFill>
                          <a:latin typeface="Arial"/>
                        </a:rPr>
                        <a:t>15-19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18.949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17.881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36.830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105,97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b"/>
                      <a:r>
                        <a:rPr lang="en-US" sz="1000" b="0" i="0" u="none" strike="noStrike">
                          <a:solidFill>
                            <a:srgbClr val="000000"/>
                          </a:solidFill>
                          <a:latin typeface="Arial"/>
                        </a:rPr>
                        <a:t>20-24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17.513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16.472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33.985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106,32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b"/>
                      <a:r>
                        <a:rPr lang="en-US" sz="1000" b="0" i="0" u="none" strike="noStrike">
                          <a:solidFill>
                            <a:srgbClr val="000000"/>
                          </a:solidFill>
                          <a:latin typeface="Arial"/>
                        </a:rPr>
                        <a:t>25-29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14.030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13.807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27.837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101,62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solidFill>
                            <a:srgbClr val="000000"/>
                          </a:solidFill>
                          <a:latin typeface="Arial"/>
                        </a:rPr>
                        <a:t>30-34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13.752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13.554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27.306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101,46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solidFill>
                            <a:srgbClr val="000000"/>
                          </a:solidFill>
                          <a:latin typeface="Arial"/>
                        </a:rPr>
                        <a:t>35-39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15.185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14.808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29.993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102,55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solidFill>
                            <a:srgbClr val="000000"/>
                          </a:solidFill>
                          <a:latin typeface="Arial"/>
                        </a:rPr>
                        <a:t>40-44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14.774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14.464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29.238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102,14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solidFill>
                            <a:srgbClr val="000000"/>
                          </a:solidFill>
                          <a:latin typeface="Arial"/>
                        </a:rPr>
                        <a:t>45-49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12.997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12.843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25.840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101,20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solidFill>
                            <a:srgbClr val="000000"/>
                          </a:solidFill>
                          <a:latin typeface="Arial"/>
                        </a:rPr>
                        <a:t>50-54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11.096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10.782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21.878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102,91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solidFill>
                            <a:srgbClr val="000000"/>
                          </a:solidFill>
                          <a:latin typeface="Arial"/>
                        </a:rPr>
                        <a:t>55-59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8.749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8.407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17.156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104,07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solidFill>
                            <a:srgbClr val="000000"/>
                          </a:solidFill>
                          <a:latin typeface="Arial"/>
                        </a:rPr>
                        <a:t>60-64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6.387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6.393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99,91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solidFill>
                            <a:srgbClr val="000000"/>
                          </a:solidFill>
                          <a:latin typeface="Arial"/>
                        </a:rPr>
                        <a:t>65-69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4.615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4.622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9.237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99,85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solidFill>
                            <a:srgbClr val="000000"/>
                          </a:solidFill>
                          <a:latin typeface="Arial"/>
                        </a:rPr>
                        <a:t>70-74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3.090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3.187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6.277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96,96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b"/>
                      <a:r>
                        <a:rPr lang="en-US" sz="1000" b="0" i="0" u="none" strike="noStrike">
                          <a:solidFill>
                            <a:srgbClr val="000000"/>
                          </a:solidFill>
                          <a:latin typeface="Arial"/>
                        </a:rPr>
                        <a:t>&gt;75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a:solidFill>
                            <a:srgbClr val="000000"/>
                          </a:solidFill>
                          <a:latin typeface="Arial"/>
                        </a:rPr>
                        <a:t>3.662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a:solidFill>
                            <a:srgbClr val="000000"/>
                          </a:solidFill>
                          <a:latin typeface="Arial"/>
                        </a:rPr>
                        <a:t>3.674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a:solidFill>
                            <a:srgbClr val="000000"/>
                          </a:solidFill>
                          <a:latin typeface="Arial"/>
                        </a:rPr>
                        <a:t>7.336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dirty="0">
                          <a:solidFill>
                            <a:srgbClr val="000000"/>
                          </a:solidFill>
                          <a:latin typeface="Arial"/>
                        </a:rPr>
                        <a:t>99,67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19" name="Chart 18"/>
          <p:cNvGraphicFramePr>
            <a:graphicFrameLocks/>
          </p:cNvGraphicFramePr>
          <p:nvPr/>
        </p:nvGraphicFramePr>
        <p:xfrm>
          <a:off x="3738554" y="2357430"/>
          <a:ext cx="5838825" cy="37242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10328" y="411523"/>
            <a:ext cx="5238270" cy="358099"/>
          </a:xfrm>
          <a:prstGeom prst="rect">
            <a:avLst/>
          </a:prstGeom>
          <a:noFill/>
        </p:spPr>
        <p:txBody>
          <a:bodyPr wrap="none" lIns="80316" tIns="40158" rIns="80316" bIns="40158" rtlCol="0">
            <a:spAutoFit/>
          </a:bodyPr>
          <a:lstStyle/>
          <a:p>
            <a:r>
              <a:rPr lang="id-ID" sz="1800" b="1" dirty="0"/>
              <a:t>8. Rasio Jenis Kelamin berdasarkan kecamatan</a:t>
            </a:r>
          </a:p>
        </p:txBody>
      </p:sp>
      <p:sp>
        <p:nvSpPr>
          <p:cNvPr id="12" name="TextBox 11"/>
          <p:cNvSpPr txBox="1"/>
          <p:nvPr/>
        </p:nvSpPr>
        <p:spPr>
          <a:xfrm>
            <a:off x="2415078" y="5733257"/>
            <a:ext cx="968062" cy="342710"/>
          </a:xfrm>
          <a:prstGeom prst="rect">
            <a:avLst/>
          </a:prstGeom>
          <a:noFill/>
        </p:spPr>
        <p:txBody>
          <a:bodyPr wrap="none" lIns="80316" tIns="40158" rIns="80316" bIns="40158" rtlCol="0">
            <a:spAutoFit/>
          </a:bodyPr>
          <a:lstStyle/>
          <a:p>
            <a:r>
              <a:rPr lang="id-ID" dirty="0"/>
              <a:t>Tabel 1.8</a:t>
            </a:r>
          </a:p>
        </p:txBody>
      </p:sp>
      <p:sp>
        <p:nvSpPr>
          <p:cNvPr id="13" name="TextBox 12"/>
          <p:cNvSpPr txBox="1"/>
          <p:nvPr/>
        </p:nvSpPr>
        <p:spPr>
          <a:xfrm>
            <a:off x="6994317" y="5829268"/>
            <a:ext cx="1227172" cy="342710"/>
          </a:xfrm>
          <a:prstGeom prst="rect">
            <a:avLst/>
          </a:prstGeom>
          <a:noFill/>
        </p:spPr>
        <p:txBody>
          <a:bodyPr wrap="none" lIns="80316" tIns="40158" rIns="80316" bIns="40158" rtlCol="0">
            <a:spAutoFit/>
          </a:bodyPr>
          <a:lstStyle/>
          <a:p>
            <a:r>
              <a:rPr lang="id-ID" dirty="0"/>
              <a:t>Gambar 1.11</a:t>
            </a:r>
          </a:p>
        </p:txBody>
      </p:sp>
      <p:graphicFrame>
        <p:nvGraphicFramePr>
          <p:cNvPr id="16" name="Table 15"/>
          <p:cNvGraphicFramePr>
            <a:graphicFrameLocks noGrp="1"/>
          </p:cNvGraphicFramePr>
          <p:nvPr/>
        </p:nvGraphicFramePr>
        <p:xfrm>
          <a:off x="738159" y="928670"/>
          <a:ext cx="4500593" cy="4786350"/>
        </p:xfrm>
        <a:graphic>
          <a:graphicData uri="http://schemas.openxmlformats.org/drawingml/2006/table">
            <a:tbl>
              <a:tblPr/>
              <a:tblGrid>
                <a:gridCol w="243111"/>
                <a:gridCol w="1276333"/>
                <a:gridCol w="425444"/>
                <a:gridCol w="705022"/>
                <a:gridCol w="425444"/>
                <a:gridCol w="720217"/>
                <a:gridCol w="705022"/>
              </a:tblGrid>
              <a:tr h="371646">
                <a:tc>
                  <a:txBody>
                    <a:bodyPr/>
                    <a:lstStyle/>
                    <a:p>
                      <a:pPr algn="ctr" fontAlgn="ctr"/>
                      <a:r>
                        <a:rPr lang="en-US" sz="1000" b="1" i="0" u="none" strike="noStrike" dirty="0">
                          <a:solidFill>
                            <a:srgbClr val="000000"/>
                          </a:solidFill>
                          <a:latin typeface="Arial"/>
                        </a:rPr>
                        <a:t>NO</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a:solidFill>
                            <a:srgbClr val="000000"/>
                          </a:solidFill>
                          <a:latin typeface="Arial"/>
                        </a:rPr>
                        <a:t>NAMA_KEC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a:solidFill>
                            <a:srgbClr val="000000"/>
                          </a:solidFill>
                          <a:latin typeface="Arial"/>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a:solidFill>
                            <a:srgbClr val="000000"/>
                          </a:solidFill>
                          <a:latin typeface="Arial"/>
                        </a:rPr>
                        <a:t>PERSENLK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a:solidFill>
                            <a:srgbClr val="000000"/>
                          </a:solidFill>
                          <a:latin typeface="Arial"/>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a:solidFill>
                            <a:srgbClr val="000000"/>
                          </a:solidFill>
                          <a:latin typeface="Arial"/>
                        </a:rPr>
                        <a:t>PERSENPR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dirty="0">
                          <a:solidFill>
                            <a:srgbClr val="000000"/>
                          </a:solidFill>
                          <a:latin typeface="Arial"/>
                        </a:rPr>
                        <a:t>SEX_RATIO</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1454">
                <a:tc>
                  <a:txBody>
                    <a:bodyPr/>
                    <a:lstStyle/>
                    <a:p>
                      <a:pPr algn="ctr" fontAlgn="b"/>
                      <a:r>
                        <a:rPr lang="en-US" sz="1000" b="0" i="0" u="none" strike="noStrike">
                          <a:solidFill>
                            <a:srgbClr val="000000"/>
                          </a:solidFill>
                          <a:latin typeface="Arial"/>
                        </a:rPr>
                        <a:t>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BATUI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9.895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9.431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105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1454">
                <a:tc>
                  <a:txBody>
                    <a:bodyPr/>
                    <a:lstStyle/>
                    <a:p>
                      <a:pPr algn="ctr" fontAlgn="b"/>
                      <a:r>
                        <a:rPr lang="en-US" sz="1000" b="0" i="0" u="none" strike="noStrike">
                          <a:solidFill>
                            <a:srgbClr val="000000"/>
                          </a:solidFill>
                          <a:latin typeface="Arial"/>
                        </a:rPr>
                        <a:t>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BUNTA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10.222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9.854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104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1454">
                <a:tc>
                  <a:txBody>
                    <a:bodyPr/>
                    <a:lstStyle/>
                    <a:p>
                      <a:pPr algn="ctr" fontAlgn="b"/>
                      <a:r>
                        <a:rPr lang="en-US" sz="1000" b="0" i="0" u="none" strike="noStrike">
                          <a:solidFill>
                            <a:srgbClr val="000000"/>
                          </a:solidFill>
                          <a:latin typeface="Arial"/>
                        </a:rPr>
                        <a:t>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KINTOM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5.873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100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1454">
                <a:tc>
                  <a:txBody>
                    <a:bodyPr/>
                    <a:lstStyle/>
                    <a:p>
                      <a:pPr algn="ctr" fontAlgn="b"/>
                      <a:r>
                        <a:rPr lang="en-US" sz="1000" b="0" i="0" u="none" strike="noStrike">
                          <a:solidFill>
                            <a:srgbClr val="000000"/>
                          </a:solidFill>
                          <a:latin typeface="Arial"/>
                        </a:rPr>
                        <a:t>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LUWUK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16.955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17.046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9,40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99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1454">
                <a:tc>
                  <a:txBody>
                    <a:bodyPr/>
                    <a:lstStyle/>
                    <a:p>
                      <a:pPr algn="ctr" fontAlgn="b"/>
                      <a:r>
                        <a:rPr lang="en-US" sz="1000" b="0" i="0" u="none" strike="noStrike">
                          <a:solidFill>
                            <a:srgbClr val="000000"/>
                          </a:solidFill>
                          <a:latin typeface="Arial"/>
                        </a:rPr>
                        <a:t>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LAMALA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3.738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3.468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108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1454">
                <a:tc>
                  <a:txBody>
                    <a:bodyPr/>
                    <a:lstStyle/>
                    <a:p>
                      <a:pPr algn="ctr" fontAlgn="b"/>
                      <a:r>
                        <a:rPr lang="en-US" sz="1000" b="0" i="0" u="none" strike="noStrike">
                          <a:solidFill>
                            <a:srgbClr val="000000"/>
                          </a:solidFill>
                          <a:latin typeface="Arial"/>
                        </a:rPr>
                        <a:t>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BALANTAK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2.913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105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1454">
                <a:tc>
                  <a:txBody>
                    <a:bodyPr/>
                    <a:lstStyle/>
                    <a:p>
                      <a:pPr algn="ctr" fontAlgn="b"/>
                      <a:r>
                        <a:rPr lang="en-US" sz="1000" b="0" i="0" u="none" strike="noStrike">
                          <a:solidFill>
                            <a:srgbClr val="000000"/>
                          </a:solidFill>
                          <a:latin typeface="Arial"/>
                        </a:rPr>
                        <a:t>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PAGIMANA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12.259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11.787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104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1454">
                <a:tc>
                  <a:txBody>
                    <a:bodyPr/>
                    <a:lstStyle/>
                    <a:p>
                      <a:pPr algn="ctr" fontAlgn="b"/>
                      <a:r>
                        <a:rPr lang="en-US" sz="1000" b="0" i="0" u="none" strike="noStrike">
                          <a:solidFill>
                            <a:srgbClr val="000000"/>
                          </a:solidFill>
                          <a:latin typeface="Arial"/>
                        </a:rPr>
                        <a:t>8</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BUALEMO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9.538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9.167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104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1454">
                <a:tc>
                  <a:txBody>
                    <a:bodyPr/>
                    <a:lstStyle/>
                    <a:p>
                      <a:pPr algn="ctr" fontAlgn="b"/>
                      <a:r>
                        <a:rPr lang="en-US" sz="1000" b="0" i="0" u="none" strike="noStrike">
                          <a:solidFill>
                            <a:srgbClr val="000000"/>
                          </a:solidFill>
                          <a:latin typeface="Arial"/>
                        </a:rPr>
                        <a:t>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TOILI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18.550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9,80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17.532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106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1454">
                <a:tc>
                  <a:txBody>
                    <a:bodyPr/>
                    <a:lstStyle/>
                    <a:p>
                      <a:pPr algn="ctr" fontAlgn="b"/>
                      <a:r>
                        <a:rPr lang="en-US" sz="1000" b="0" i="0" u="none" strike="noStrike">
                          <a:solidFill>
                            <a:srgbClr val="000000"/>
                          </a:solidFill>
                          <a:latin typeface="Arial"/>
                        </a:rPr>
                        <a:t>10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MASAMA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6.176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5.973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103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1454">
                <a:tc>
                  <a:txBody>
                    <a:bodyPr/>
                    <a:lstStyle/>
                    <a:p>
                      <a:pPr algn="ctr" fontAlgn="b"/>
                      <a:r>
                        <a:rPr lang="en-US" sz="1000" b="0" i="0" u="none" strike="noStrike">
                          <a:solidFill>
                            <a:srgbClr val="000000"/>
                          </a:solidFill>
                          <a:latin typeface="Arial"/>
                        </a:rPr>
                        <a:t>11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LUWUK TIMUR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6.565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6.185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106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1454">
                <a:tc>
                  <a:txBody>
                    <a:bodyPr/>
                    <a:lstStyle/>
                    <a:p>
                      <a:pPr algn="ctr" fontAlgn="b"/>
                      <a:r>
                        <a:rPr lang="en-US" sz="1000" b="0" i="0" u="none" strike="noStrike">
                          <a:solidFill>
                            <a:srgbClr val="000000"/>
                          </a:solidFill>
                          <a:latin typeface="Arial"/>
                        </a:rPr>
                        <a:t>12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TOILI BARAT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12.304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11.404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6,30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108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1454">
                <a:tc>
                  <a:txBody>
                    <a:bodyPr/>
                    <a:lstStyle/>
                    <a:p>
                      <a:pPr algn="ctr" fontAlgn="b"/>
                      <a:r>
                        <a:rPr lang="en-US" sz="1000" b="0" i="0" u="none" strike="noStrike">
                          <a:solidFill>
                            <a:srgbClr val="000000"/>
                          </a:solidFill>
                          <a:latin typeface="Arial"/>
                        </a:rPr>
                        <a:t>13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NUHON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10.192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9.586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106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1454">
                <a:tc>
                  <a:txBody>
                    <a:bodyPr/>
                    <a:lstStyle/>
                    <a:p>
                      <a:pPr algn="ctr" fontAlgn="b"/>
                      <a:r>
                        <a:rPr lang="en-US" sz="1000" b="0" i="0" u="none" strike="noStrike">
                          <a:solidFill>
                            <a:srgbClr val="000000"/>
                          </a:solidFill>
                          <a:latin typeface="Arial"/>
                        </a:rPr>
                        <a:t>14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MOILONG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9.878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9.555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103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1454">
                <a:tc>
                  <a:txBody>
                    <a:bodyPr/>
                    <a:lstStyle/>
                    <a:p>
                      <a:pPr algn="ctr" fontAlgn="b"/>
                      <a:r>
                        <a:rPr lang="en-US" sz="1000" b="0" i="0" u="none" strike="noStrike">
                          <a:solidFill>
                            <a:srgbClr val="000000"/>
                          </a:solidFill>
                          <a:latin typeface="Arial"/>
                        </a:rPr>
                        <a:t>15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BATUI SELATAN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7.969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106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1454">
                <a:tc>
                  <a:txBody>
                    <a:bodyPr/>
                    <a:lstStyle/>
                    <a:p>
                      <a:pPr algn="ctr" fontAlgn="b"/>
                      <a:r>
                        <a:rPr lang="en-US" sz="1000" b="0" i="0" u="none" strike="noStrike">
                          <a:solidFill>
                            <a:srgbClr val="000000"/>
                          </a:solidFill>
                          <a:latin typeface="Arial"/>
                        </a:rPr>
                        <a:t>16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LOBU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1.996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101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1454">
                <a:tc>
                  <a:txBody>
                    <a:bodyPr/>
                    <a:lstStyle/>
                    <a:p>
                      <a:pPr algn="ctr" fontAlgn="b"/>
                      <a:r>
                        <a:rPr lang="en-US" sz="1000" b="0" i="0" u="none" strike="noStrike">
                          <a:solidFill>
                            <a:srgbClr val="000000"/>
                          </a:solidFill>
                          <a:latin typeface="Arial"/>
                        </a:rPr>
                        <a:t>17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SIMPANG RAYA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7.674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7.106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108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1454">
                <a:tc>
                  <a:txBody>
                    <a:bodyPr/>
                    <a:lstStyle/>
                    <a:p>
                      <a:pPr algn="ctr" fontAlgn="b"/>
                      <a:r>
                        <a:rPr lang="en-US" sz="1000" b="0" i="0" u="none" strike="noStrike">
                          <a:solidFill>
                            <a:srgbClr val="000000"/>
                          </a:solidFill>
                          <a:latin typeface="Arial"/>
                        </a:rPr>
                        <a:t>18</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BALANTAK SELATAN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2.776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2.588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107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1454">
                <a:tc>
                  <a:txBody>
                    <a:bodyPr/>
                    <a:lstStyle/>
                    <a:p>
                      <a:pPr algn="ctr" fontAlgn="b"/>
                      <a:r>
                        <a:rPr lang="en-US" sz="1000" b="0" i="0" u="none" strike="noStrike">
                          <a:solidFill>
                            <a:srgbClr val="000000"/>
                          </a:solidFill>
                          <a:latin typeface="Arial"/>
                        </a:rPr>
                        <a:t>19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BALANTAK UTARA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2.465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2.438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101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1454">
                <a:tc>
                  <a:txBody>
                    <a:bodyPr/>
                    <a:lstStyle/>
                    <a:p>
                      <a:pPr algn="ctr" fontAlgn="b"/>
                      <a:r>
                        <a:rPr lang="en-US" sz="1000" b="0" i="0" u="none" strike="noStrike">
                          <a:solidFill>
                            <a:srgbClr val="000000"/>
                          </a:solidFill>
                          <a:latin typeface="Arial"/>
                        </a:rPr>
                        <a:t>20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LUWUK SELATAN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12.295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12.225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6,70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101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1454">
                <a:tc>
                  <a:txBody>
                    <a:bodyPr/>
                    <a:lstStyle/>
                    <a:p>
                      <a:pPr algn="ctr" fontAlgn="b"/>
                      <a:r>
                        <a:rPr lang="en-US" sz="1000" b="0" i="0" u="none" strike="noStrike">
                          <a:solidFill>
                            <a:srgbClr val="000000"/>
                          </a:solidFill>
                          <a:latin typeface="Arial"/>
                        </a:rPr>
                        <a:t>21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LUWUK UTARA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9.905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9.881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100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1454">
                <a:tc>
                  <a:txBody>
                    <a:bodyPr/>
                    <a:lstStyle/>
                    <a:p>
                      <a:pPr algn="ctr" fontAlgn="b"/>
                      <a:r>
                        <a:rPr lang="en-US" sz="1000" b="0" i="0" u="none" strike="noStrike">
                          <a:solidFill>
                            <a:srgbClr val="000000"/>
                          </a:solidFill>
                          <a:latin typeface="Arial"/>
                        </a:rPr>
                        <a:t>22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MANTOH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3.676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110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202716">
                <a:tc>
                  <a:txBody>
                    <a:bodyPr/>
                    <a:lstStyle/>
                    <a:p>
                      <a:pPr algn="ctr" fontAlgn="b"/>
                      <a:r>
                        <a:rPr lang="en-US" sz="1000" b="0" i="0" u="none" strike="noStrike">
                          <a:solidFill>
                            <a:srgbClr val="000000"/>
                          </a:solidFill>
                          <a:latin typeface="Arial"/>
                        </a:rPr>
                        <a:t>23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NAMBO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4.370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4.410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99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r>
            </a:tbl>
          </a:graphicData>
        </a:graphic>
      </p:graphicFrame>
      <p:graphicFrame>
        <p:nvGraphicFramePr>
          <p:cNvPr id="17" name="Chart 16"/>
          <p:cNvGraphicFramePr>
            <a:graphicFrameLocks/>
          </p:cNvGraphicFramePr>
          <p:nvPr/>
        </p:nvGraphicFramePr>
        <p:xfrm>
          <a:off x="5191093" y="928670"/>
          <a:ext cx="4476815" cy="496252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5" name="Straight Connector 14"/>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24</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10328" y="411523"/>
            <a:ext cx="5963019" cy="358099"/>
          </a:xfrm>
          <a:prstGeom prst="rect">
            <a:avLst/>
          </a:prstGeom>
          <a:noFill/>
        </p:spPr>
        <p:txBody>
          <a:bodyPr wrap="none" lIns="80316" tIns="40158" rIns="80316" bIns="40158" rtlCol="0">
            <a:spAutoFit/>
          </a:bodyPr>
          <a:lstStyle/>
          <a:p>
            <a:r>
              <a:rPr lang="id-ID" sz="1800" b="1" dirty="0"/>
              <a:t>9. Rasio Umur Muda dan Tua Berdasarkan Kecamatan</a:t>
            </a:r>
          </a:p>
        </p:txBody>
      </p:sp>
      <p:sp>
        <p:nvSpPr>
          <p:cNvPr id="8" name="TextBox 7"/>
          <p:cNvSpPr txBox="1"/>
          <p:nvPr/>
        </p:nvSpPr>
        <p:spPr>
          <a:xfrm>
            <a:off x="1050483" y="1165892"/>
            <a:ext cx="8105230" cy="865931"/>
          </a:xfrm>
          <a:prstGeom prst="rect">
            <a:avLst/>
          </a:prstGeom>
          <a:noFill/>
        </p:spPr>
        <p:txBody>
          <a:bodyPr wrap="square" lIns="80316" tIns="40158" rIns="80316" bIns="40158" rtlCol="0">
            <a:spAutoFit/>
          </a:bodyPr>
          <a:lstStyle/>
          <a:p>
            <a:pPr algn="just"/>
            <a:r>
              <a:rPr lang="id-ID" dirty="0"/>
              <a:t>Table ini merupakan pemetaan data umur muda, produktif, dan tua yang disajikan berdasarkan kecamatan di wilayah kabupaten banggai. Data dimaksud digunakan untuk menghitung rasio umur muda dan umur tua</a:t>
            </a:r>
          </a:p>
        </p:txBody>
      </p:sp>
      <p:sp>
        <p:nvSpPr>
          <p:cNvPr id="9" name="TextBox 8"/>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0" name="Straight Connector 9"/>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25</a:t>
            </a:r>
            <a:endParaRPr lang="en-US" sz="1300" b="1" dirty="0">
              <a:solidFill>
                <a:srgbClr val="FFFFFF"/>
              </a:solidFill>
              <a:latin typeface="Tahoma" pitchFamily="34" charset="0"/>
              <a:ea typeface="Tahoma" pitchFamily="34" charset="0"/>
              <a:cs typeface="Tahoma" pitchFamily="34" charset="0"/>
            </a:endParaRPr>
          </a:p>
        </p:txBody>
      </p:sp>
      <p:sp>
        <p:nvSpPr>
          <p:cNvPr id="13" name="TextBox 12"/>
          <p:cNvSpPr txBox="1"/>
          <p:nvPr/>
        </p:nvSpPr>
        <p:spPr>
          <a:xfrm>
            <a:off x="4936706" y="6217237"/>
            <a:ext cx="969666" cy="342710"/>
          </a:xfrm>
          <a:prstGeom prst="rect">
            <a:avLst/>
          </a:prstGeom>
          <a:noFill/>
        </p:spPr>
        <p:txBody>
          <a:bodyPr wrap="none" lIns="80316" tIns="40158" rIns="80316" bIns="40158" rtlCol="0">
            <a:spAutoFit/>
          </a:bodyPr>
          <a:lstStyle/>
          <a:p>
            <a:r>
              <a:rPr lang="id-ID" dirty="0"/>
              <a:t>Tabel 1.9</a:t>
            </a:r>
          </a:p>
        </p:txBody>
      </p:sp>
      <p:graphicFrame>
        <p:nvGraphicFramePr>
          <p:cNvPr id="15" name="Table 14"/>
          <p:cNvGraphicFramePr>
            <a:graphicFrameLocks noGrp="1"/>
          </p:cNvGraphicFramePr>
          <p:nvPr/>
        </p:nvGraphicFramePr>
        <p:xfrm>
          <a:off x="1095348" y="2071678"/>
          <a:ext cx="8001057" cy="4143399"/>
        </p:xfrm>
        <a:graphic>
          <a:graphicData uri="http://schemas.openxmlformats.org/drawingml/2006/table">
            <a:tbl>
              <a:tblPr/>
              <a:tblGrid>
                <a:gridCol w="351360"/>
                <a:gridCol w="1634583"/>
                <a:gridCol w="1225938"/>
                <a:gridCol w="1180107"/>
                <a:gridCol w="1023525"/>
                <a:gridCol w="901312"/>
                <a:gridCol w="824930"/>
                <a:gridCol w="859302"/>
              </a:tblGrid>
              <a:tr h="286092">
                <a:tc>
                  <a:txBody>
                    <a:bodyPr/>
                    <a:lstStyle/>
                    <a:p>
                      <a:pPr algn="ctr" fontAlgn="ctr"/>
                      <a:r>
                        <a:rPr lang="en-US" sz="1000" b="0" i="0" u="none" strike="noStrike">
                          <a:solidFill>
                            <a:srgbClr val="000000"/>
                          </a:solidFill>
                          <a:latin typeface="Arial"/>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c>
                  <a:txBody>
                    <a:bodyPr/>
                    <a:lstStyle/>
                    <a:p>
                      <a:pPr algn="ctr" fontAlgn="ctr"/>
                      <a:r>
                        <a:rPr lang="en-US" sz="1000" b="0" i="0" u="none" strike="noStrike">
                          <a:solidFill>
                            <a:srgbClr val="000000"/>
                          </a:solidFill>
                          <a:latin typeface="Arial"/>
                        </a:rPr>
                        <a:t>NAMA_KEC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c>
                  <a:txBody>
                    <a:bodyPr/>
                    <a:lstStyle/>
                    <a:p>
                      <a:pPr algn="ctr" fontAlgn="ctr"/>
                      <a:r>
                        <a:rPr lang="en-US" sz="1000" b="0" i="0" u="none" strike="noStrike">
                          <a:solidFill>
                            <a:srgbClr val="000000"/>
                          </a:solidFill>
                          <a:latin typeface="Arial"/>
                        </a:rPr>
                        <a:t>UMUR_MUDA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c>
                  <a:txBody>
                    <a:bodyPr/>
                    <a:lstStyle/>
                    <a:p>
                      <a:pPr algn="ctr" fontAlgn="ctr"/>
                      <a:r>
                        <a:rPr lang="en-US" sz="1000" b="0" i="0" u="none" strike="noStrike">
                          <a:solidFill>
                            <a:srgbClr val="000000"/>
                          </a:solidFill>
                          <a:latin typeface="Arial"/>
                        </a:rPr>
                        <a:t>UMUR_PROD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c>
                  <a:txBody>
                    <a:bodyPr/>
                    <a:lstStyle/>
                    <a:p>
                      <a:pPr algn="ctr" fontAlgn="ctr"/>
                      <a:r>
                        <a:rPr lang="en-US" sz="1000" b="0" i="0" u="none" strike="noStrike">
                          <a:solidFill>
                            <a:srgbClr val="000000"/>
                          </a:solidFill>
                          <a:latin typeface="Arial"/>
                        </a:rPr>
                        <a:t>TMUR_TUA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c>
                  <a:txBody>
                    <a:bodyPr/>
                    <a:lstStyle/>
                    <a:p>
                      <a:pPr algn="ctr" fontAlgn="ctr"/>
                      <a:r>
                        <a:rPr lang="en-US" sz="1000" b="0" i="0" u="none" strike="noStrike">
                          <a:solidFill>
                            <a:srgbClr val="000000"/>
                          </a:solidFill>
                          <a:latin typeface="Arial"/>
                        </a:rPr>
                        <a:t>RK_MUDA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c>
                  <a:txBody>
                    <a:bodyPr/>
                    <a:lstStyle/>
                    <a:p>
                      <a:pPr algn="ctr" fontAlgn="ctr"/>
                      <a:r>
                        <a:rPr lang="en-US" sz="1000" b="0" i="0" u="none" strike="noStrike">
                          <a:solidFill>
                            <a:srgbClr val="000000"/>
                          </a:solidFill>
                          <a:latin typeface="Arial"/>
                        </a:rPr>
                        <a:t>RK_TUA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c>
                  <a:txBody>
                    <a:bodyPr/>
                    <a:lstStyle/>
                    <a:p>
                      <a:pPr algn="ctr" fontAlgn="ctr"/>
                      <a:r>
                        <a:rPr lang="en-US" sz="1000" b="0" i="0" u="none" strike="noStrike">
                          <a:solidFill>
                            <a:srgbClr val="000000"/>
                          </a:solidFill>
                          <a:latin typeface="Arial"/>
                        </a:rPr>
                        <a:t>RK_TOTAL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r>
              <a:tr h="167709">
                <a:tc>
                  <a:txBody>
                    <a:bodyPr/>
                    <a:lstStyle/>
                    <a:p>
                      <a:pPr algn="ctr" fontAlgn="ctr"/>
                      <a:r>
                        <a:rPr lang="en-US" sz="10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dirty="0">
                          <a:solidFill>
                            <a:srgbClr val="000000"/>
                          </a:solidFill>
                          <a:latin typeface="Arial"/>
                        </a:rPr>
                        <a:t>BATUI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4.789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13.497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43,20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BUNTA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4.458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14.357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1.261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39,80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KINTOM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2.741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8.328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LUWUK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7.651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24.605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1.745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7,10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38,20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LAMALA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42,70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BALANTAK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1.254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4.274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PAGIMANA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5.552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16.987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32,70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BUALEMO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3.902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13.600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1.203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28,70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TOILI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25.397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2.574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MASAMA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2.453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8.731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965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28,10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LUWUK TIMUR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2.981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8.988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33,20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TOILI BARAT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5.534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16.442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1.732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33,70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NUHON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4.476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14.098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1.204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MOILONG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4.475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13.719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1.239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BATUI SELATAN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3.705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10.879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LOBU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904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2.804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43,30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SIMPANG RAYA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10.617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39,20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BALANTAK SELATAN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1.091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3.812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28,60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BALANTAK UTARA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1.057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3.525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LUWUK SELATAN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17.363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932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LUWUK UTARA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4.658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14.351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777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37,90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MANTOH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1.305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5.052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38,70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67709">
                <a:tc>
                  <a:txBody>
                    <a:bodyPr/>
                    <a:lstStyle/>
                    <a:p>
                      <a:pPr algn="ctr" fontAlgn="ctr"/>
                      <a:r>
                        <a:rPr lang="en-US" sz="1000" b="0" i="0" u="none" strike="noStrike">
                          <a:solidFill>
                            <a:srgbClr val="000000"/>
                          </a:solidFill>
                          <a:latin typeface="Arial"/>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NAMBO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1.906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dirty="0">
                          <a:solidFill>
                            <a:srgbClr val="000000"/>
                          </a:solidFill>
                          <a:latin typeface="Arial"/>
                        </a:rPr>
                        <a:t>37,90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50483" y="548681"/>
            <a:ext cx="7985152" cy="1127541"/>
          </a:xfrm>
          <a:prstGeom prst="rect">
            <a:avLst/>
          </a:prstGeom>
          <a:noFill/>
        </p:spPr>
        <p:txBody>
          <a:bodyPr wrap="square" lIns="80316" tIns="40158" rIns="80316" bIns="40158" rtlCol="0">
            <a:spAutoFit/>
          </a:bodyPr>
          <a:lstStyle/>
          <a:p>
            <a:pPr algn="just"/>
            <a:r>
              <a:rPr lang="id-ID" dirty="0"/>
              <a:t>Diagram ini merupakan hasil yang disajikan berdasarkan table sebelumnya yang menggambarkan jumlah penduduk kabupaten banggai yang diklasifikasikan berdasarkan usia umur muda, produktif dan tua. Diagram yang di bawah juga menggambarkan hasil rasio usia muda dan tua.</a:t>
            </a:r>
          </a:p>
        </p:txBody>
      </p:sp>
      <p:sp>
        <p:nvSpPr>
          <p:cNvPr id="12" name="TextBox 11"/>
          <p:cNvSpPr txBox="1"/>
          <p:nvPr/>
        </p:nvSpPr>
        <p:spPr>
          <a:xfrm>
            <a:off x="6453969" y="5623532"/>
            <a:ext cx="1255513" cy="342710"/>
          </a:xfrm>
          <a:prstGeom prst="rect">
            <a:avLst/>
          </a:prstGeom>
          <a:noFill/>
        </p:spPr>
        <p:txBody>
          <a:bodyPr wrap="none" lIns="80316" tIns="40158" rIns="80316" bIns="40158" rtlCol="0">
            <a:spAutoFit/>
          </a:bodyPr>
          <a:lstStyle/>
          <a:p>
            <a:r>
              <a:rPr lang="id-ID" dirty="0"/>
              <a:t>Gambar 1.13</a:t>
            </a:r>
          </a:p>
        </p:txBody>
      </p:sp>
      <p:sp>
        <p:nvSpPr>
          <p:cNvPr id="13" name="TextBox 12"/>
          <p:cNvSpPr txBox="1"/>
          <p:nvPr/>
        </p:nvSpPr>
        <p:spPr>
          <a:xfrm>
            <a:off x="2251258" y="5623532"/>
            <a:ext cx="1264041" cy="342710"/>
          </a:xfrm>
          <a:prstGeom prst="rect">
            <a:avLst/>
          </a:prstGeom>
          <a:noFill/>
        </p:spPr>
        <p:txBody>
          <a:bodyPr wrap="none" lIns="80316" tIns="40158" rIns="80316" bIns="40158" rtlCol="0">
            <a:spAutoFit/>
          </a:bodyPr>
          <a:lstStyle/>
          <a:p>
            <a:r>
              <a:rPr lang="id-ID" dirty="0"/>
              <a:t>Gambar 1.12</a:t>
            </a:r>
          </a:p>
        </p:txBody>
      </p:sp>
      <p:graphicFrame>
        <p:nvGraphicFramePr>
          <p:cNvPr id="15" name="Chart 14"/>
          <p:cNvGraphicFramePr>
            <a:graphicFrameLocks/>
          </p:cNvGraphicFramePr>
          <p:nvPr/>
        </p:nvGraphicFramePr>
        <p:xfrm>
          <a:off x="0" y="1928802"/>
          <a:ext cx="5644242" cy="34507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a:graphicFrameLocks/>
          </p:cNvGraphicFramePr>
          <p:nvPr/>
        </p:nvGraphicFramePr>
        <p:xfrm>
          <a:off x="4310058" y="2071678"/>
          <a:ext cx="5143536" cy="371477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6" name="Straight Connector 15"/>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26</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0327" y="411523"/>
            <a:ext cx="2856528" cy="358099"/>
          </a:xfrm>
          <a:prstGeom prst="rect">
            <a:avLst/>
          </a:prstGeom>
          <a:noFill/>
        </p:spPr>
        <p:txBody>
          <a:bodyPr wrap="none" lIns="80316" tIns="40158" rIns="80316" bIns="40158" rtlCol="0">
            <a:spAutoFit/>
          </a:bodyPr>
          <a:lstStyle/>
          <a:p>
            <a:r>
              <a:rPr lang="id-ID" sz="1800" b="1" dirty="0"/>
              <a:t>10. Kepadatan Penduduk</a:t>
            </a:r>
          </a:p>
        </p:txBody>
      </p:sp>
      <p:sp>
        <p:nvSpPr>
          <p:cNvPr id="4" name="TextBox 3"/>
          <p:cNvSpPr txBox="1"/>
          <p:nvPr/>
        </p:nvSpPr>
        <p:spPr>
          <a:xfrm>
            <a:off x="1170559" y="891578"/>
            <a:ext cx="8285346" cy="1650761"/>
          </a:xfrm>
          <a:prstGeom prst="rect">
            <a:avLst/>
          </a:prstGeom>
          <a:noFill/>
        </p:spPr>
        <p:txBody>
          <a:bodyPr wrap="square" lIns="80316" tIns="40158" rIns="80316" bIns="40158" rtlCol="0">
            <a:spAutoFit/>
          </a:bodyPr>
          <a:lstStyle/>
          <a:p>
            <a:pPr algn="just"/>
            <a:r>
              <a:rPr lang="id-ID" dirty="0"/>
              <a:t>Kabupaten Banggai merupakan salah satu daerah otonom dan masuk dalam wilayah Provinsi Sulawesi Tengah beribukota di Luwuk, terletak pada titik koordinat antara 122</a:t>
            </a:r>
            <a:r>
              <a:rPr lang="id-ID" baseline="30000" dirty="0"/>
              <a:t>0</a:t>
            </a:r>
            <a:r>
              <a:rPr lang="id-ID" dirty="0"/>
              <a:t>23’ dan 124</a:t>
            </a:r>
            <a:r>
              <a:rPr lang="id-ID" baseline="30000" dirty="0"/>
              <a:t>0</a:t>
            </a:r>
            <a:r>
              <a:rPr lang="id-ID" dirty="0"/>
              <a:t>20’ Bujur Timur, serta 0</a:t>
            </a:r>
            <a:r>
              <a:rPr lang="id-ID" baseline="30000" dirty="0"/>
              <a:t>0</a:t>
            </a:r>
            <a:r>
              <a:rPr lang="id-ID" dirty="0"/>
              <a:t>30’ dan 2</a:t>
            </a:r>
            <a:r>
              <a:rPr lang="id-ID" baseline="30000" dirty="0"/>
              <a:t>0</a:t>
            </a:r>
            <a:r>
              <a:rPr lang="id-ID" dirty="0"/>
              <a:t>20’ Lintang Selatan, memiliki Luas wilayah daratan ± 9.672,70 Km² atau sekitar 14,22 % dari luas Provinsi Sulawesi Tengah dan luas laut ± 20.309,68 Km² dengan garis pantai sepanjang 613,25 km dengan kepadatan penduduk mencapai 0,03 Km²/Jiwa.</a:t>
            </a:r>
          </a:p>
        </p:txBody>
      </p:sp>
      <p:sp>
        <p:nvSpPr>
          <p:cNvPr id="5" name="TextBox 4"/>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6" name="Straight Connector 5"/>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27</a:t>
            </a:r>
            <a:endParaRPr lang="en-US" sz="1300" b="1" dirty="0">
              <a:solidFill>
                <a:srgbClr val="FFFFFF"/>
              </a:solidFill>
              <a:latin typeface="Tahoma" pitchFamily="34" charset="0"/>
              <a:ea typeface="Tahoma" pitchFamily="34" charset="0"/>
              <a:cs typeface="Tahoma" pitchFamily="34" charset="0"/>
            </a:endParaRPr>
          </a:p>
        </p:txBody>
      </p:sp>
      <p:sp>
        <p:nvSpPr>
          <p:cNvPr id="9" name="TextBox 8"/>
          <p:cNvSpPr txBox="1"/>
          <p:nvPr/>
        </p:nvSpPr>
        <p:spPr>
          <a:xfrm>
            <a:off x="4520952" y="6182634"/>
            <a:ext cx="1036992" cy="342710"/>
          </a:xfrm>
          <a:prstGeom prst="rect">
            <a:avLst/>
          </a:prstGeom>
          <a:noFill/>
        </p:spPr>
        <p:txBody>
          <a:bodyPr wrap="none" lIns="80316" tIns="40158" rIns="80316" bIns="40158" rtlCol="0">
            <a:spAutoFit/>
          </a:bodyPr>
          <a:lstStyle/>
          <a:p>
            <a:r>
              <a:rPr lang="id-ID" dirty="0"/>
              <a:t>Tabel 1.10</a:t>
            </a:r>
          </a:p>
        </p:txBody>
      </p:sp>
      <p:graphicFrame>
        <p:nvGraphicFramePr>
          <p:cNvPr id="10" name="Table 9"/>
          <p:cNvGraphicFramePr>
            <a:graphicFrameLocks noGrp="1"/>
          </p:cNvGraphicFramePr>
          <p:nvPr/>
        </p:nvGraphicFramePr>
        <p:xfrm>
          <a:off x="1238224" y="2571744"/>
          <a:ext cx="8143931" cy="3571903"/>
        </p:xfrm>
        <a:graphic>
          <a:graphicData uri="http://schemas.openxmlformats.org/drawingml/2006/table">
            <a:tbl>
              <a:tblPr/>
              <a:tblGrid>
                <a:gridCol w="265124"/>
                <a:gridCol w="1463948"/>
                <a:gridCol w="786728"/>
                <a:gridCol w="786728"/>
                <a:gridCol w="786728"/>
                <a:gridCol w="786728"/>
                <a:gridCol w="786728"/>
                <a:gridCol w="994216"/>
                <a:gridCol w="1487003"/>
              </a:tblGrid>
              <a:tr h="238127">
                <a:tc>
                  <a:txBody>
                    <a:bodyPr/>
                    <a:lstStyle/>
                    <a:p>
                      <a:pPr algn="ctr" fontAlgn="ctr"/>
                      <a:r>
                        <a:rPr lang="en-US" sz="900" b="1" i="0" u="none" strike="noStrike" dirty="0">
                          <a:solidFill>
                            <a:srgbClr val="000000"/>
                          </a:solidFill>
                          <a:latin typeface="Arial"/>
                        </a:rPr>
                        <a:t>NO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1" i="0" u="none" strike="noStrike">
                          <a:solidFill>
                            <a:srgbClr val="000000"/>
                          </a:solidFill>
                          <a:latin typeface="Arial"/>
                        </a:rPr>
                        <a:t>NAMA KEC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1" i="0" u="none" strike="noStrike">
                          <a:solidFill>
                            <a:srgbClr val="000000"/>
                          </a:solidFill>
                          <a:latin typeface="Arial"/>
                        </a:rPr>
                        <a:t>TAHUN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1" i="0" u="none" strike="noStrike">
                          <a:solidFill>
                            <a:srgbClr val="000000"/>
                          </a:solidFill>
                          <a:latin typeface="Arial"/>
                        </a:rPr>
                        <a:t>TAHUN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1" i="0" u="none" strike="noStrike">
                          <a:solidFill>
                            <a:srgbClr val="000000"/>
                          </a:solidFill>
                          <a:latin typeface="Arial"/>
                        </a:rPr>
                        <a:t>TAHUN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1" i="0" u="none" strike="noStrike">
                          <a:solidFill>
                            <a:srgbClr val="000000"/>
                          </a:solidFill>
                          <a:latin typeface="Arial"/>
                        </a:rPr>
                        <a:t>TAHUN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1" i="0" u="none" strike="noStrike">
                          <a:solidFill>
                            <a:srgbClr val="000000"/>
                          </a:solidFill>
                          <a:latin typeface="Arial"/>
                        </a:rPr>
                        <a:t>TAHUN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1" i="0" u="none" strike="noStrike">
                          <a:solidFill>
                            <a:srgbClr val="000000"/>
                          </a:solidFill>
                          <a:latin typeface="Arial"/>
                        </a:rPr>
                        <a:t>LUAS WIL (km2)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1" i="0" u="none" strike="noStrike" dirty="0">
                          <a:solidFill>
                            <a:srgbClr val="000000"/>
                          </a:solidFill>
                          <a:latin typeface="Arial"/>
                        </a:rPr>
                        <a:t>KEPADATAN PDDK 2019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44577">
                <a:tc>
                  <a:txBody>
                    <a:bodyPr/>
                    <a:lstStyle/>
                    <a:p>
                      <a:pPr algn="ctr" fontAlgn="ctr"/>
                      <a:r>
                        <a:rPr lang="en-US" sz="900" b="0" i="0" u="none" strike="noStrike">
                          <a:solidFill>
                            <a:srgbClr val="000000"/>
                          </a:solidFill>
                          <a:latin typeface="Arial"/>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BATUI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18.212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18.692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18.721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19.097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19.326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1.062,36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dirty="0">
                          <a:solidFill>
                            <a:srgbClr val="000000"/>
                          </a:solidFill>
                          <a:latin typeface="Arial"/>
                        </a:rPr>
                        <a:t>0,05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44577">
                <a:tc>
                  <a:txBody>
                    <a:bodyPr/>
                    <a:lstStyle/>
                    <a:p>
                      <a:pPr algn="ctr" fontAlgn="ctr"/>
                      <a:r>
                        <a:rPr lang="en-US" sz="900" b="0" i="0" u="none" strike="noStrike">
                          <a:solidFill>
                            <a:srgbClr val="000000"/>
                          </a:solidFill>
                          <a:latin typeface="Arial"/>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BUNTA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18.879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19.461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19.518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19.837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20.076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579,00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0,03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44577">
                <a:tc>
                  <a:txBody>
                    <a:bodyPr/>
                    <a:lstStyle/>
                    <a:p>
                      <a:pPr algn="ctr" fontAlgn="ctr"/>
                      <a:r>
                        <a:rPr lang="en-US" sz="900" b="0" i="0" u="none" strike="noStrike">
                          <a:solidFill>
                            <a:srgbClr val="000000"/>
                          </a:solidFill>
                          <a:latin typeface="Arial"/>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KINTOM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11.007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11.380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11.418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11.636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11.748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428,72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dirty="0">
                          <a:solidFill>
                            <a:srgbClr val="000000"/>
                          </a:solidFill>
                          <a:latin typeface="Arial"/>
                        </a:rPr>
                        <a:t>0,04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44577">
                <a:tc>
                  <a:txBody>
                    <a:bodyPr/>
                    <a:lstStyle/>
                    <a:p>
                      <a:pPr algn="ctr" fontAlgn="ctr"/>
                      <a:r>
                        <a:rPr lang="en-US" sz="900" b="0" i="0" u="none" strike="noStrike">
                          <a:solidFill>
                            <a:srgbClr val="000000"/>
                          </a:solidFill>
                          <a:latin typeface="Arial"/>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LUWUK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33.110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33.950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34.002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33.611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34.001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72,82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44577">
                <a:tc>
                  <a:txBody>
                    <a:bodyPr/>
                    <a:lstStyle/>
                    <a:p>
                      <a:pPr algn="ctr" fontAlgn="ctr"/>
                      <a:r>
                        <a:rPr lang="en-US" sz="900" b="0" i="0" u="none" strike="noStrike">
                          <a:solidFill>
                            <a:srgbClr val="000000"/>
                          </a:solidFill>
                          <a:latin typeface="Arial"/>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LAMALA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6.820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7.033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7.048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7.201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7.206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220,66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dirty="0">
                          <a:solidFill>
                            <a:srgbClr val="000000"/>
                          </a:solidFill>
                          <a:latin typeface="Arial"/>
                        </a:rPr>
                        <a:t>0,03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44577">
                <a:tc>
                  <a:txBody>
                    <a:bodyPr/>
                    <a:lstStyle/>
                    <a:p>
                      <a:pPr algn="ctr" fontAlgn="ctr"/>
                      <a:r>
                        <a:rPr lang="en-US" sz="900" b="0" i="0" u="none" strike="noStrike">
                          <a:solidFill>
                            <a:srgbClr val="000000"/>
                          </a:solidFill>
                          <a:latin typeface="Arial"/>
                        </a:rPr>
                        <a:t>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BALANTAK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5.587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5.845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5.847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5.996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5.968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196,46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0,03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44577">
                <a:tc>
                  <a:txBody>
                    <a:bodyPr/>
                    <a:lstStyle/>
                    <a:p>
                      <a:pPr algn="ctr" fontAlgn="ctr"/>
                      <a:r>
                        <a:rPr lang="en-US" sz="900" b="0" i="0" u="none" strike="noStrike">
                          <a:solidFill>
                            <a:srgbClr val="000000"/>
                          </a:solidFill>
                          <a:latin typeface="Arial"/>
                        </a:rPr>
                        <a:t>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PAGIMANA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22.915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23.632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23.664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24.095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24.046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957,34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dirty="0">
                          <a:solidFill>
                            <a:srgbClr val="000000"/>
                          </a:solidFill>
                          <a:latin typeface="Arial"/>
                        </a:rPr>
                        <a:t>0,04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44577">
                <a:tc>
                  <a:txBody>
                    <a:bodyPr/>
                    <a:lstStyle/>
                    <a:p>
                      <a:pPr algn="ctr" fontAlgn="ctr"/>
                      <a:r>
                        <a:rPr lang="en-US" sz="900" b="0" i="0" u="none" strike="noStrike">
                          <a:solidFill>
                            <a:srgbClr val="000000"/>
                          </a:solidFill>
                          <a:latin typeface="Arial"/>
                        </a:rPr>
                        <a:t>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BUALEMO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17.466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17.872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18.197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18.570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18.705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862,00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dirty="0">
                          <a:solidFill>
                            <a:srgbClr val="000000"/>
                          </a:solidFill>
                          <a:latin typeface="Arial"/>
                        </a:rPr>
                        <a:t>0,05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44577">
                <a:tc>
                  <a:txBody>
                    <a:bodyPr/>
                    <a:lstStyle/>
                    <a:p>
                      <a:pPr algn="ctr" fontAlgn="ctr"/>
                      <a:r>
                        <a:rPr lang="en-US" sz="900" b="0" i="0" u="none" strike="noStrike">
                          <a:solidFill>
                            <a:srgbClr val="000000"/>
                          </a:solidFill>
                          <a:latin typeface="Arial"/>
                        </a:rPr>
                        <a:t>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TOILI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34.152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35.124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35.223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35.750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36.082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761,31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0,02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44577">
                <a:tc>
                  <a:txBody>
                    <a:bodyPr/>
                    <a:lstStyle/>
                    <a:p>
                      <a:pPr algn="ctr" fontAlgn="ctr"/>
                      <a:r>
                        <a:rPr lang="en-US" sz="900" b="0" i="0" u="none" strike="noStrike">
                          <a:solidFill>
                            <a:srgbClr val="000000"/>
                          </a:solidFill>
                          <a:latin typeface="Arial"/>
                        </a:rPr>
                        <a:t>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MASAMA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11.644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11.861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11.901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12.033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12.149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231,64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0,02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44577">
                <a:tc>
                  <a:txBody>
                    <a:bodyPr/>
                    <a:lstStyle/>
                    <a:p>
                      <a:pPr algn="ctr" fontAlgn="ctr"/>
                      <a:r>
                        <a:rPr lang="en-US" sz="900" b="0" i="0" u="none" strike="noStrike">
                          <a:solidFill>
                            <a:srgbClr val="000000"/>
                          </a:solidFill>
                          <a:latin typeface="Arial"/>
                        </a:rPr>
                        <a:t>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LUWUK TIMUR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12.028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12.431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12.510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12.732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12.750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216,30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0,02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44577">
                <a:tc>
                  <a:txBody>
                    <a:bodyPr/>
                    <a:lstStyle/>
                    <a:p>
                      <a:pPr algn="ctr" fontAlgn="ctr"/>
                      <a:r>
                        <a:rPr lang="en-US" sz="900" b="0" i="0" u="none" strike="noStrike">
                          <a:solidFill>
                            <a:srgbClr val="000000"/>
                          </a:solidFill>
                          <a:latin typeface="Arial"/>
                        </a:rPr>
                        <a:t>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TOILI BARAT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22.328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23.012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23.053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23.497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23.708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993,67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0,04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44577">
                <a:tc>
                  <a:txBody>
                    <a:bodyPr/>
                    <a:lstStyle/>
                    <a:p>
                      <a:pPr algn="ctr" fontAlgn="ctr"/>
                      <a:r>
                        <a:rPr lang="en-US" sz="900" b="0" i="0" u="none" strike="noStrike">
                          <a:solidFill>
                            <a:srgbClr val="000000"/>
                          </a:solidFill>
                          <a:latin typeface="Arial"/>
                        </a:rPr>
                        <a:t>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NUHON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18.785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19.448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19.589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19.694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19.778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1.107,00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dirty="0">
                          <a:solidFill>
                            <a:srgbClr val="000000"/>
                          </a:solidFill>
                          <a:latin typeface="Arial"/>
                        </a:rPr>
                        <a:t>0,06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44577">
                <a:tc>
                  <a:txBody>
                    <a:bodyPr/>
                    <a:lstStyle/>
                    <a:p>
                      <a:pPr algn="ctr" fontAlgn="ctr"/>
                      <a:r>
                        <a:rPr lang="en-US" sz="900" b="0" i="0" u="none" strike="noStrike">
                          <a:solidFill>
                            <a:srgbClr val="000000"/>
                          </a:solidFill>
                          <a:latin typeface="Arial"/>
                        </a:rPr>
                        <a:t>14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MOILONG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18.310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18.750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18.830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19.317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19.433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221,64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0,01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44577">
                <a:tc>
                  <a:txBody>
                    <a:bodyPr/>
                    <a:lstStyle/>
                    <a:p>
                      <a:pPr algn="ctr" fontAlgn="ctr"/>
                      <a:r>
                        <a:rPr lang="en-US" sz="900" b="0" i="0" u="none" strike="noStrike">
                          <a:solidFill>
                            <a:srgbClr val="000000"/>
                          </a:solidFill>
                          <a:latin typeface="Arial"/>
                        </a:rPr>
                        <a:t>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BATUI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14.466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14.996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15.033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15.245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15.469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327,97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0,02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44577">
                <a:tc>
                  <a:txBody>
                    <a:bodyPr/>
                    <a:lstStyle/>
                    <a:p>
                      <a:pPr algn="ctr" fontAlgn="ctr"/>
                      <a:r>
                        <a:rPr lang="en-US" sz="900" b="0" i="0" u="none" strike="noStrike">
                          <a:solidFill>
                            <a:srgbClr val="000000"/>
                          </a:solidFill>
                          <a:latin typeface="Arial"/>
                        </a:rPr>
                        <a:t>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LOBU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3.828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3.953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3.945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4.021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4.018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138,44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0,03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44577">
                <a:tc>
                  <a:txBody>
                    <a:bodyPr/>
                    <a:lstStyle/>
                    <a:p>
                      <a:pPr algn="ctr" fontAlgn="ctr"/>
                      <a:r>
                        <a:rPr lang="en-US" sz="900" b="0" i="0" u="none" strike="noStrike">
                          <a:solidFill>
                            <a:srgbClr val="000000"/>
                          </a:solidFill>
                          <a:latin typeface="Arial"/>
                        </a:rPr>
                        <a:t>17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SIMPANG RAYA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14.144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14.441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14.550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14.606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14.780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243,69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0,02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44577">
                <a:tc>
                  <a:txBody>
                    <a:bodyPr/>
                    <a:lstStyle/>
                    <a:p>
                      <a:pPr algn="ctr" fontAlgn="ctr"/>
                      <a:r>
                        <a:rPr lang="en-US" sz="900" b="0" i="0" u="none" strike="noStrike">
                          <a:solidFill>
                            <a:srgbClr val="000000"/>
                          </a:solidFill>
                          <a:latin typeface="Arial"/>
                        </a:rPr>
                        <a:t>18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BALANTAK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5.017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5.247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5.253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5.336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5.364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146,50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dirty="0">
                          <a:solidFill>
                            <a:srgbClr val="000000"/>
                          </a:solidFill>
                          <a:latin typeface="Arial"/>
                        </a:rPr>
                        <a:t>0,03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44577">
                <a:tc>
                  <a:txBody>
                    <a:bodyPr/>
                    <a:lstStyle/>
                    <a:p>
                      <a:pPr algn="ctr" fontAlgn="ctr"/>
                      <a:r>
                        <a:rPr lang="en-US" sz="900" b="0" i="0" u="none" strike="noStrike">
                          <a:solidFill>
                            <a:srgbClr val="000000"/>
                          </a:solidFill>
                          <a:latin typeface="Arial"/>
                        </a:rPr>
                        <a:t>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BALANTAK UTARA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4.523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4.711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4.764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4.819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4.903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143,60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0,03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44577">
                <a:tc>
                  <a:txBody>
                    <a:bodyPr/>
                    <a:lstStyle/>
                    <a:p>
                      <a:pPr algn="ctr" fontAlgn="ctr"/>
                      <a:r>
                        <a:rPr lang="en-US" sz="900" b="0" i="0" u="none" strike="noStrike">
                          <a:solidFill>
                            <a:srgbClr val="000000"/>
                          </a:solidFill>
                          <a:latin typeface="Arial"/>
                        </a:rPr>
                        <a:t>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LUWUK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23.046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23.725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23.771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23.884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24.520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119,80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dirty="0">
                          <a:solidFill>
                            <a:srgbClr val="000000"/>
                          </a:solidFill>
                          <a:latin typeface="Arial"/>
                        </a:rPr>
                        <a:t>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44577">
                <a:tc>
                  <a:txBody>
                    <a:bodyPr/>
                    <a:lstStyle/>
                    <a:p>
                      <a:pPr algn="ctr" fontAlgn="ctr"/>
                      <a:r>
                        <a:rPr lang="en-US" sz="900" b="0" i="0" u="none" strike="noStrike">
                          <a:solidFill>
                            <a:srgbClr val="000000"/>
                          </a:solidFill>
                          <a:latin typeface="Arial"/>
                        </a:rPr>
                        <a:t>21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LUWUK UTARA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18.320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18.796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18.926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19.325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19.786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246,08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dirty="0">
                          <a:solidFill>
                            <a:srgbClr val="000000"/>
                          </a:solidFill>
                          <a:latin typeface="Arial"/>
                        </a:rPr>
                        <a:t>0,01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44577">
                <a:tc>
                  <a:txBody>
                    <a:bodyPr/>
                    <a:lstStyle/>
                    <a:p>
                      <a:pPr algn="ctr" fontAlgn="ctr"/>
                      <a:r>
                        <a:rPr lang="en-US" sz="900" b="0" i="0" u="none" strike="noStrike">
                          <a:solidFill>
                            <a:srgbClr val="000000"/>
                          </a:solidFill>
                          <a:latin typeface="Arial"/>
                        </a:rPr>
                        <a:t>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MANTOH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6.576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6.742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6.763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6.913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7.007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226,00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dirty="0">
                          <a:solidFill>
                            <a:srgbClr val="000000"/>
                          </a:solidFill>
                          <a:latin typeface="Arial"/>
                        </a:rPr>
                        <a:t>0,03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53082">
                <a:tc>
                  <a:txBody>
                    <a:bodyPr/>
                    <a:lstStyle/>
                    <a:p>
                      <a:pPr algn="ctr" fontAlgn="ctr"/>
                      <a:r>
                        <a:rPr lang="en-US" sz="900" b="0" i="0" u="none" strike="noStrike">
                          <a:solidFill>
                            <a:srgbClr val="000000"/>
                          </a:solidFill>
                          <a:latin typeface="Arial"/>
                        </a:rPr>
                        <a:t>23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 NAMBO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8.094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8.311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8.420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8.609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8.780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a:solidFill>
                            <a:srgbClr val="000000"/>
                          </a:solidFill>
                          <a:latin typeface="Arial"/>
                        </a:rPr>
                        <a:t>169,70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900" b="0" i="0" u="none" strike="noStrike" dirty="0">
                          <a:solidFill>
                            <a:srgbClr val="000000"/>
                          </a:solidFill>
                          <a:latin typeface="Arial"/>
                        </a:rPr>
                        <a:t>0,02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bl>
          </a:graphicData>
        </a:graphic>
      </p:graphicFrame>
    </p:spTree>
    <p:extLst>
      <p:ext uri="{BB962C8B-B14F-4D97-AF65-F5344CB8AC3E}">
        <p14:creationId xmlns:p14="http://schemas.microsoft.com/office/powerpoint/2010/main" xmlns="" val="730660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94512" y="1028735"/>
            <a:ext cx="2341511" cy="2435591"/>
          </a:xfrm>
          <a:prstGeom prst="rect">
            <a:avLst/>
          </a:prstGeom>
          <a:noFill/>
        </p:spPr>
        <p:txBody>
          <a:bodyPr wrap="square" lIns="80316" tIns="40158" rIns="80316" bIns="40158" rtlCol="0">
            <a:spAutoFit/>
          </a:bodyPr>
          <a:lstStyle/>
          <a:p>
            <a:r>
              <a:rPr lang="id-ID" dirty="0"/>
              <a:t>Diagram disamping menggambarkan Kepadatan Penduduk Per Jiwa Berdasarkan Luas Wilayah Kacamatan dengan Jumlah Penduduk di Kecamatan Wilayah Kabupaten Banggai </a:t>
            </a:r>
          </a:p>
        </p:txBody>
      </p:sp>
      <p:sp>
        <p:nvSpPr>
          <p:cNvPr id="9" name="TextBox 8"/>
          <p:cNvSpPr txBox="1"/>
          <p:nvPr/>
        </p:nvSpPr>
        <p:spPr>
          <a:xfrm>
            <a:off x="3584848" y="404664"/>
            <a:ext cx="1273659" cy="342710"/>
          </a:xfrm>
          <a:prstGeom prst="rect">
            <a:avLst/>
          </a:prstGeom>
          <a:noFill/>
        </p:spPr>
        <p:txBody>
          <a:bodyPr wrap="none" lIns="80316" tIns="40158" rIns="80316" bIns="40158" rtlCol="0">
            <a:spAutoFit/>
          </a:bodyPr>
          <a:lstStyle/>
          <a:p>
            <a:r>
              <a:rPr lang="id-ID" dirty="0"/>
              <a:t>Gambar 1.14</a:t>
            </a:r>
          </a:p>
        </p:txBody>
      </p:sp>
      <p:graphicFrame>
        <p:nvGraphicFramePr>
          <p:cNvPr id="11" name="Chart 10"/>
          <p:cNvGraphicFramePr>
            <a:graphicFrameLocks/>
          </p:cNvGraphicFramePr>
          <p:nvPr/>
        </p:nvGraphicFramePr>
        <p:xfrm>
          <a:off x="0" y="571480"/>
          <a:ext cx="8572500" cy="583610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2" name="Straight Connector 11"/>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28</a:t>
            </a:r>
            <a:endParaRPr lang="en-US" sz="1300" b="1" dirty="0">
              <a:solidFill>
                <a:srgbClr val="FFFF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730660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0327" y="411523"/>
            <a:ext cx="3260678" cy="358099"/>
          </a:xfrm>
          <a:prstGeom prst="rect">
            <a:avLst/>
          </a:prstGeom>
          <a:noFill/>
        </p:spPr>
        <p:txBody>
          <a:bodyPr wrap="none" lIns="80316" tIns="40158" rIns="80316" bIns="40158" rtlCol="0">
            <a:spAutoFit/>
          </a:bodyPr>
          <a:lstStyle/>
          <a:p>
            <a:r>
              <a:rPr lang="id-ID" sz="1800" b="1" dirty="0"/>
              <a:t>11. Pindah Datang Penduduk</a:t>
            </a:r>
          </a:p>
        </p:txBody>
      </p:sp>
      <p:sp>
        <p:nvSpPr>
          <p:cNvPr id="7" name="TextBox 6"/>
          <p:cNvSpPr txBox="1"/>
          <p:nvPr/>
        </p:nvSpPr>
        <p:spPr>
          <a:xfrm>
            <a:off x="4352613" y="2086158"/>
            <a:ext cx="2418844" cy="342710"/>
          </a:xfrm>
          <a:prstGeom prst="rect">
            <a:avLst/>
          </a:prstGeom>
          <a:noFill/>
        </p:spPr>
        <p:txBody>
          <a:bodyPr wrap="none" lIns="80316" tIns="40158" rIns="80316" bIns="40158" rtlCol="0">
            <a:spAutoFit/>
          </a:bodyPr>
          <a:lstStyle/>
          <a:p>
            <a:r>
              <a:rPr lang="id-ID" dirty="0"/>
              <a:t>Tabel 1.11 Migrasi Keluar</a:t>
            </a:r>
          </a:p>
        </p:txBody>
      </p:sp>
      <p:sp>
        <p:nvSpPr>
          <p:cNvPr id="8" name="TextBox 7"/>
          <p:cNvSpPr txBox="1"/>
          <p:nvPr/>
        </p:nvSpPr>
        <p:spPr>
          <a:xfrm>
            <a:off x="1290638" y="1071546"/>
            <a:ext cx="8285347" cy="1127541"/>
          </a:xfrm>
          <a:prstGeom prst="rect">
            <a:avLst/>
          </a:prstGeom>
          <a:noFill/>
        </p:spPr>
        <p:txBody>
          <a:bodyPr wrap="square" lIns="80316" tIns="40158" rIns="80316" bIns="40158" rtlCol="0">
            <a:spAutoFit/>
          </a:bodyPr>
          <a:lstStyle/>
          <a:p>
            <a:pPr algn="just"/>
            <a:r>
              <a:rPr lang="id-ID" dirty="0"/>
              <a:t>Dibawah ini terdapat sebuah tabel yang menjelaskan tentang peristiwa pindah penduduk keluar kabupaten banggai, data pindah penduduk pada tahun </a:t>
            </a:r>
            <a:r>
              <a:rPr lang="id-ID" dirty="0" smtClean="0"/>
              <a:t>202</a:t>
            </a:r>
            <a:r>
              <a:rPr lang="en-US" dirty="0" smtClean="0"/>
              <a:t>1</a:t>
            </a:r>
            <a:r>
              <a:rPr lang="id-ID" dirty="0" smtClean="0"/>
              <a:t> </a:t>
            </a:r>
            <a:r>
              <a:rPr lang="id-ID" dirty="0"/>
              <a:t>saat ini telah terhitung </a:t>
            </a:r>
            <a:r>
              <a:rPr lang="id-ID" dirty="0" smtClean="0"/>
              <a:t>4.</a:t>
            </a:r>
            <a:r>
              <a:rPr lang="en-US" dirty="0" smtClean="0"/>
              <a:t>968</a:t>
            </a:r>
            <a:r>
              <a:rPr lang="id-ID" dirty="0" smtClean="0"/>
              <a:t> </a:t>
            </a:r>
            <a:r>
              <a:rPr lang="id-ID" dirty="0"/>
              <a:t>Penduduk dengan jumlah peristiwa </a:t>
            </a:r>
            <a:r>
              <a:rPr lang="id-ID" dirty="0" smtClean="0"/>
              <a:t>2.</a:t>
            </a:r>
            <a:r>
              <a:rPr lang="en-US" dirty="0" smtClean="0"/>
              <a:t>653</a:t>
            </a:r>
            <a:r>
              <a:rPr lang="id-ID" dirty="0" smtClean="0"/>
              <a:t> </a:t>
            </a:r>
            <a:r>
              <a:rPr lang="id-ID" dirty="0"/>
              <a:t>yang telah pindah keluar Kabupaten </a:t>
            </a:r>
            <a:r>
              <a:rPr lang="id-ID" dirty="0" smtClean="0"/>
              <a:t>Banggai</a:t>
            </a:r>
            <a:r>
              <a:rPr lang="en-US" dirty="0" smtClean="0"/>
              <a:t> </a:t>
            </a:r>
            <a:r>
              <a:rPr lang="en-US" dirty="0" err="1" smtClean="0"/>
              <a:t>masih</a:t>
            </a:r>
            <a:r>
              <a:rPr lang="en-US" dirty="0" smtClean="0"/>
              <a:t> </a:t>
            </a:r>
            <a:r>
              <a:rPr lang="en-US" dirty="0" err="1" smtClean="0"/>
              <a:t>dalam</a:t>
            </a:r>
            <a:r>
              <a:rPr lang="en-US" dirty="0" smtClean="0"/>
              <a:t> </a:t>
            </a:r>
            <a:r>
              <a:rPr lang="en-US" dirty="0" err="1" smtClean="0"/>
              <a:t>satu</a:t>
            </a:r>
            <a:r>
              <a:rPr lang="en-US" dirty="0" smtClean="0"/>
              <a:t> </a:t>
            </a:r>
            <a:r>
              <a:rPr lang="en-US" dirty="0" err="1" smtClean="0"/>
              <a:t>propinsi</a:t>
            </a:r>
            <a:r>
              <a:rPr lang="en-US" dirty="0" smtClean="0"/>
              <a:t> Sulawesi Tengah.</a:t>
            </a:r>
            <a:endParaRPr lang="id-ID" dirty="0"/>
          </a:p>
        </p:txBody>
      </p:sp>
      <p:sp>
        <p:nvSpPr>
          <p:cNvPr id="9" name="TextBox 8"/>
          <p:cNvSpPr txBox="1"/>
          <p:nvPr/>
        </p:nvSpPr>
        <p:spPr>
          <a:xfrm>
            <a:off x="1110521" y="799499"/>
            <a:ext cx="1752444" cy="342710"/>
          </a:xfrm>
          <a:prstGeom prst="rect">
            <a:avLst/>
          </a:prstGeom>
          <a:noFill/>
        </p:spPr>
        <p:txBody>
          <a:bodyPr wrap="none" lIns="80316" tIns="40158" rIns="80316" bIns="40158" rtlCol="0">
            <a:spAutoFit/>
          </a:bodyPr>
          <a:lstStyle/>
          <a:p>
            <a:r>
              <a:rPr lang="id-ID" dirty="0"/>
              <a:t>a. Migrasi Keluar</a:t>
            </a:r>
          </a:p>
        </p:txBody>
      </p:sp>
      <p:sp>
        <p:nvSpPr>
          <p:cNvPr id="10" name="TextBox 9"/>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1" name="Straight Connector 10"/>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29</a:t>
            </a:r>
            <a:endParaRPr lang="en-US" sz="1300" b="1" dirty="0">
              <a:solidFill>
                <a:srgbClr val="FFFFFF"/>
              </a:solidFill>
              <a:latin typeface="Tahoma" pitchFamily="34" charset="0"/>
              <a:ea typeface="Tahoma" pitchFamily="34" charset="0"/>
              <a:cs typeface="Tahoma" pitchFamily="34" charset="0"/>
            </a:endParaRPr>
          </a:p>
        </p:txBody>
      </p:sp>
      <p:graphicFrame>
        <p:nvGraphicFramePr>
          <p:cNvPr id="14" name="Table 13"/>
          <p:cNvGraphicFramePr>
            <a:graphicFrameLocks noGrp="1"/>
          </p:cNvGraphicFramePr>
          <p:nvPr/>
        </p:nvGraphicFramePr>
        <p:xfrm>
          <a:off x="1166786" y="2428866"/>
          <a:ext cx="8286808" cy="4071968"/>
        </p:xfrm>
        <a:graphic>
          <a:graphicData uri="http://schemas.openxmlformats.org/drawingml/2006/table">
            <a:tbl>
              <a:tblPr/>
              <a:tblGrid>
                <a:gridCol w="254587"/>
                <a:gridCol w="1336581"/>
                <a:gridCol w="2163990"/>
                <a:gridCol w="2265825"/>
                <a:gridCol w="2265825"/>
              </a:tblGrid>
              <a:tr h="520934">
                <a:tc>
                  <a:txBody>
                    <a:bodyPr/>
                    <a:lstStyle/>
                    <a:p>
                      <a:pPr algn="ctr" fontAlgn="ctr"/>
                      <a:r>
                        <a:rPr lang="en-US" sz="900" b="1" i="0" u="none" strike="noStrike" dirty="0">
                          <a:solidFill>
                            <a:srgbClr val="000000"/>
                          </a:solidFill>
                          <a:latin typeface="Arial"/>
                        </a:rPr>
                        <a:t>NO</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ctr"/>
                      <a:r>
                        <a:rPr lang="en-US" sz="900" b="1" i="0" u="none" strike="noStrike">
                          <a:solidFill>
                            <a:srgbClr val="000000"/>
                          </a:solidFill>
                          <a:latin typeface="Arial"/>
                        </a:rPr>
                        <a:t>NAMA_KECAMATAN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ctr"/>
                      <a:r>
                        <a:rPr lang="en-US" sz="900" b="1" i="0" u="none" strike="noStrike">
                          <a:solidFill>
                            <a:srgbClr val="000000"/>
                          </a:solidFill>
                          <a:latin typeface="Arial"/>
                        </a:rPr>
                        <a:t>PESERTIWA_PNDAH_ANTAR_KAB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ctr"/>
                      <a:r>
                        <a:rPr lang="en-US" sz="900" b="1" i="0" u="none" strike="noStrike" dirty="0">
                          <a:solidFill>
                            <a:srgbClr val="000000"/>
                          </a:solidFill>
                          <a:latin typeface="Arial"/>
                        </a:rPr>
                        <a:t>PESERTIWA_PNDAH_ANTAR_PROP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ctr"/>
                      <a:r>
                        <a:rPr lang="en-US" sz="900" b="1" i="0" u="none" strike="noStrike">
                          <a:solidFill>
                            <a:srgbClr val="000000"/>
                          </a:solidFill>
                          <a:latin typeface="Arial"/>
                        </a:rPr>
                        <a:t>JML_PERISTIWA_MIGRAN_KELUAR</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47598">
                <a:tc>
                  <a:txBody>
                    <a:bodyPr/>
                    <a:lstStyle/>
                    <a:p>
                      <a:pPr algn="ctr" fontAlgn="b"/>
                      <a:r>
                        <a:rPr lang="en-US" sz="900" b="0" i="0" u="none" strike="noStrike">
                          <a:solidFill>
                            <a:srgbClr val="000000"/>
                          </a:solidFill>
                          <a:latin typeface="Arial"/>
                        </a:rPr>
                        <a:t>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BATUI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344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BUNTA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329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KINTOM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101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LUWUK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387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344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731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LAMALA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97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BALANTAK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42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PAGIMANA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213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8</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BUALEMO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174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TOILI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417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10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MASAMA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145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11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LUWUK TIMUR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125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12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TOILI BARAT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273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13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NUHON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256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14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MOILONG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228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15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BATUI SELATAN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175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16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LOBU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17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SIMPANG RAYA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178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18</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BALANTAK SELATAN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41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19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BALANTAK UTARA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20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LUWUK SELATAN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582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21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LUWUK UTARA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335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22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MANTOH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83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47598">
                <a:tc>
                  <a:txBody>
                    <a:bodyPr/>
                    <a:lstStyle/>
                    <a:p>
                      <a:pPr algn="ctr" fontAlgn="b"/>
                      <a:r>
                        <a:rPr lang="en-US" sz="900" b="0" i="0" u="none" strike="noStrike">
                          <a:solidFill>
                            <a:srgbClr val="000000"/>
                          </a:solidFill>
                          <a:latin typeface="Arial"/>
                        </a:rPr>
                        <a:t>23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NAMBO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59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6280">
                <a:tc>
                  <a:txBody>
                    <a:bodyPr/>
                    <a:lstStyle/>
                    <a:p>
                      <a:pPr algn="ctr" fontAlgn="b"/>
                      <a:r>
                        <a:rPr lang="en-US" sz="900" b="1" i="0" u="none" strike="noStrike">
                          <a:solidFill>
                            <a:srgbClr val="000000"/>
                          </a:solidFill>
                          <a:latin typeface="Arial"/>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1" i="0" u="none" strike="noStrike">
                          <a:solidFill>
                            <a:srgbClr val="000000"/>
                          </a:solidFill>
                          <a:latin typeface="Arial"/>
                        </a:rPr>
                        <a:t>JUMLAH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1" i="0" u="none" strike="noStrike" dirty="0">
                          <a:solidFill>
                            <a:srgbClr val="000000"/>
                          </a:solidFill>
                          <a:latin typeface="Arial"/>
                        </a:rPr>
                        <a:t>2.653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1" i="0" u="none" strike="noStrike" dirty="0">
                          <a:solidFill>
                            <a:srgbClr val="000000"/>
                          </a:solidFill>
                          <a:latin typeface="Arial"/>
                        </a:rPr>
                        <a:t>2.315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1" i="0" u="none" strike="noStrike" dirty="0">
                          <a:solidFill>
                            <a:srgbClr val="000000"/>
                          </a:solidFill>
                          <a:latin typeface="Arial"/>
                        </a:rPr>
                        <a:t>4.968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3CDDD"/>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973660" y="5301208"/>
          <a:ext cx="3731868" cy="729991"/>
        </p:xfrm>
        <a:graphic>
          <a:graphicData uri="http://schemas.openxmlformats.org/drawingml/2006/table">
            <a:tbl>
              <a:tblPr/>
              <a:tblGrid>
                <a:gridCol w="2335839">
                  <a:extLst>
                    <a:ext uri="{9D8B030D-6E8A-4147-A177-3AD203B41FA5}">
                      <a16:colId xmlns:a16="http://schemas.microsoft.com/office/drawing/2014/main" xmlns="" val="20000"/>
                    </a:ext>
                  </a:extLst>
                </a:gridCol>
                <a:gridCol w="1396029">
                  <a:extLst>
                    <a:ext uri="{9D8B030D-6E8A-4147-A177-3AD203B41FA5}">
                      <a16:colId xmlns:a16="http://schemas.microsoft.com/office/drawing/2014/main" xmlns="" val="20001"/>
                    </a:ext>
                  </a:extLst>
                </a:gridCol>
              </a:tblGrid>
              <a:tr h="321602">
                <a:tc>
                  <a:txBody>
                    <a:bodyPr/>
                    <a:lstStyle/>
                    <a:p>
                      <a:pPr algn="l" fontAlgn="ctr"/>
                      <a:r>
                        <a:rPr lang="id-ID" sz="1000" b="1" i="0" u="none" strike="noStrike" dirty="0">
                          <a:solidFill>
                            <a:srgbClr val="000000"/>
                          </a:solidFill>
                          <a:latin typeface="Arial"/>
                        </a:rPr>
                        <a:t> PESERTIWA_PNDAH_ANTAR_KAB</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8DB4E3"/>
                    </a:solidFill>
                  </a:tcPr>
                </a:tc>
                <a:tc>
                  <a:txBody>
                    <a:bodyPr/>
                    <a:lstStyle/>
                    <a:p>
                      <a:pPr algn="l" fontAlgn="b"/>
                      <a:r>
                        <a:rPr lang="id-ID" sz="1000" b="1" i="0" u="none" strike="noStrike" dirty="0">
                          <a:solidFill>
                            <a:srgbClr val="000000"/>
                          </a:solidFill>
                          <a:latin typeface="Arial"/>
                        </a:rPr>
                        <a:t>: Klasifikasi Pindah 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4E3"/>
                    </a:solidFill>
                  </a:tcPr>
                </a:tc>
                <a:extLst>
                  <a:ext uri="{0D108BD9-81ED-4DB2-BD59-A6C34878D82A}">
                    <a16:rowId xmlns:a16="http://schemas.microsoft.com/office/drawing/2014/main" xmlns="" val="10000"/>
                  </a:ext>
                </a:extLst>
              </a:tr>
              <a:tr h="408389">
                <a:tc>
                  <a:txBody>
                    <a:bodyPr/>
                    <a:lstStyle/>
                    <a:p>
                      <a:pPr algn="l" fontAlgn="ctr"/>
                      <a:r>
                        <a:rPr lang="id-ID" sz="1000" b="1" i="0" u="none" strike="noStrike" dirty="0">
                          <a:solidFill>
                            <a:srgbClr val="000000"/>
                          </a:solidFill>
                          <a:latin typeface="Arial"/>
                        </a:rPr>
                        <a:t> PESERTIWA_PNDAH_ANTAR_PROP</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id-ID" sz="1000" b="1" i="0" u="none" strike="noStrike" dirty="0">
                          <a:solidFill>
                            <a:srgbClr val="000000"/>
                          </a:solidFill>
                          <a:latin typeface="Arial"/>
                        </a:rPr>
                        <a:t>: Klasifikasi Pindah 5</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4E3"/>
                    </a:solidFill>
                  </a:tcPr>
                </a:tc>
                <a:extLst>
                  <a:ext uri="{0D108BD9-81ED-4DB2-BD59-A6C34878D82A}">
                    <a16:rowId xmlns:a16="http://schemas.microsoft.com/office/drawing/2014/main" xmlns="" val="10001"/>
                  </a:ext>
                </a:extLst>
              </a:tr>
            </a:tbl>
          </a:graphicData>
        </a:graphic>
      </p:graphicFrame>
      <p:sp>
        <p:nvSpPr>
          <p:cNvPr id="7" name="TextBox 6"/>
          <p:cNvSpPr txBox="1"/>
          <p:nvPr/>
        </p:nvSpPr>
        <p:spPr>
          <a:xfrm>
            <a:off x="1350676" y="617260"/>
            <a:ext cx="8105230" cy="1127541"/>
          </a:xfrm>
          <a:prstGeom prst="rect">
            <a:avLst/>
          </a:prstGeom>
          <a:noFill/>
        </p:spPr>
        <p:txBody>
          <a:bodyPr wrap="square" lIns="80316" tIns="40158" rIns="80316" bIns="40158" rtlCol="0">
            <a:spAutoFit/>
          </a:bodyPr>
          <a:lstStyle/>
          <a:p>
            <a:pPr algn="just"/>
            <a:r>
              <a:rPr lang="id-ID" dirty="0"/>
              <a:t>Migrasi adalah peristiwa perpindahan penduduk dari daerah satu ke daerah lain. Dimana dalam hal ini migrasi keluar kabupaten Banggai di klasifikasikan menjadi 2 (dua ) yakni Klasifikasi Pindah 4 (Pindah antar Kabupaten dalam 1 wilayah Propinsi) dan Klasifikasi Pindah 5 (Pindah antar Kabupaten luar wilayah Propinsi)</a:t>
            </a:r>
          </a:p>
        </p:txBody>
      </p:sp>
      <p:sp>
        <p:nvSpPr>
          <p:cNvPr id="8" name="TextBox 7"/>
          <p:cNvSpPr txBox="1"/>
          <p:nvPr/>
        </p:nvSpPr>
        <p:spPr>
          <a:xfrm>
            <a:off x="6393932" y="2948948"/>
            <a:ext cx="1259232" cy="342710"/>
          </a:xfrm>
          <a:prstGeom prst="rect">
            <a:avLst/>
          </a:prstGeom>
          <a:noFill/>
        </p:spPr>
        <p:txBody>
          <a:bodyPr wrap="none" lIns="80316" tIns="40158" rIns="80316" bIns="40158" rtlCol="0">
            <a:spAutoFit/>
          </a:bodyPr>
          <a:lstStyle/>
          <a:p>
            <a:r>
              <a:rPr lang="id-ID" dirty="0"/>
              <a:t>Gambar 1.15</a:t>
            </a:r>
          </a:p>
        </p:txBody>
      </p:sp>
      <p:graphicFrame>
        <p:nvGraphicFramePr>
          <p:cNvPr id="13" name="Chart 12"/>
          <p:cNvGraphicFramePr>
            <a:graphicFrameLocks/>
          </p:cNvGraphicFramePr>
          <p:nvPr/>
        </p:nvGraphicFramePr>
        <p:xfrm>
          <a:off x="1095348" y="1928802"/>
          <a:ext cx="6231732" cy="416242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5" name="Straight Connector 14"/>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30</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50288" y="480101"/>
            <a:ext cx="8945772" cy="5897846"/>
          </a:xfrm>
        </p:spPr>
        <p:txBody>
          <a:bodyPr>
            <a:noAutofit/>
          </a:bodyPr>
          <a:lstStyle/>
          <a:p>
            <a:pPr marL="1010127" lvl="2" indent="-401576" algn="just">
              <a:buClrTx/>
              <a:buFont typeface="+mj-lt"/>
              <a:buAutoNum type="arabicPeriod" startAt="2"/>
            </a:pPr>
            <a:r>
              <a:rPr lang="id-ID" sz="1700" dirty="0"/>
              <a:t>Jumlah dan Persentase Penduduk,					                Keluarga, dan Rata-rata			 ............................................... 	15</a:t>
            </a:r>
          </a:p>
          <a:p>
            <a:pPr marL="1010127" lvl="2" indent="-401576">
              <a:buClrTx/>
              <a:buFont typeface="+mj-lt"/>
              <a:buAutoNum type="arabicPeriod" startAt="2"/>
            </a:pPr>
            <a:r>
              <a:rPr lang="id-ID" sz="1700" dirty="0"/>
              <a:t>Jumlah Penduduk dan Persentasi Penduduk berdasarkan                                                                            Kelompok Umur dan Jenis Kelamin 		 ............................................... 	16</a:t>
            </a:r>
          </a:p>
          <a:p>
            <a:pPr marL="1010127" lvl="2" indent="-401576">
              <a:buClrTx/>
              <a:buFont typeface="+mj-lt"/>
              <a:buAutoNum type="arabicPeriod" startAt="2"/>
            </a:pPr>
            <a:r>
              <a:rPr lang="id-ID" sz="1700" dirty="0"/>
              <a:t>Jumlah Penduduk Berdasarkan Status Hubungan                                                                    Keluarga 				 ............................................... 	17</a:t>
            </a:r>
          </a:p>
          <a:p>
            <a:pPr marL="1010127" lvl="2" indent="-401576" algn="just">
              <a:buClrTx/>
              <a:buFont typeface="+mj-lt"/>
              <a:buAutoNum type="arabicPeriod" startAt="2"/>
            </a:pPr>
            <a:r>
              <a:rPr lang="id-ID" sz="1700" dirty="0"/>
              <a:t>Jumlah Penduduk Wajib KTP-el Berdasarkan  				                          Jenis Kelamin 				 ............................................... 	19</a:t>
            </a:r>
          </a:p>
          <a:p>
            <a:pPr marL="1010127" lvl="2" indent="-401576" algn="just">
              <a:buClrTx/>
              <a:buFont typeface="+mj-lt"/>
              <a:buAutoNum type="arabicPeriod" startAt="2"/>
            </a:pPr>
            <a:r>
              <a:rPr lang="id-ID" sz="1700" dirty="0"/>
              <a:t>Kelompok Umur Berdasarkan Status Perkawinan.............................................. 	20</a:t>
            </a:r>
          </a:p>
          <a:p>
            <a:pPr marL="1010127" lvl="2" indent="-401576" algn="just">
              <a:buClrTx/>
              <a:buFont typeface="+mj-lt"/>
              <a:buAutoNum type="arabicPeriod" startAt="2"/>
            </a:pPr>
            <a:r>
              <a:rPr lang="id-ID" sz="1700" dirty="0"/>
              <a:t>Rasio Jenis Kelamin berdasarkan kelompok umur ............................................. 	23</a:t>
            </a:r>
          </a:p>
          <a:p>
            <a:pPr marL="1010127" lvl="2" indent="-401576" algn="just">
              <a:buClrTx/>
              <a:buFont typeface="+mj-lt"/>
              <a:buAutoNum type="arabicPeriod" startAt="2"/>
            </a:pPr>
            <a:r>
              <a:rPr lang="id-ID" sz="1700" dirty="0"/>
              <a:t>Rasio Jenis Kelamin berdasarkan kecamatan	 ............................................... 	24</a:t>
            </a:r>
          </a:p>
          <a:p>
            <a:pPr marL="1010127" lvl="2" indent="-401576" algn="just">
              <a:buClrTx/>
              <a:buFont typeface="+mj-lt"/>
              <a:buAutoNum type="arabicPeriod" startAt="2"/>
            </a:pPr>
            <a:r>
              <a:rPr lang="id-ID" sz="1700" dirty="0"/>
              <a:t>Rasio Umur Muda dan Tua Berdasarkan Kec	 ............................................... 	25</a:t>
            </a:r>
          </a:p>
          <a:p>
            <a:pPr marL="1010127" lvl="2" indent="-401576" algn="just">
              <a:buClrTx/>
              <a:buFont typeface="+mj-lt"/>
              <a:buAutoNum type="arabicPeriod" startAt="2"/>
            </a:pPr>
            <a:r>
              <a:rPr lang="id-ID" sz="1700" dirty="0"/>
              <a:t>Kepadatan Penduduk			 ............................................... 	27</a:t>
            </a:r>
          </a:p>
          <a:p>
            <a:pPr marL="1010127" lvl="2" indent="-401576" algn="just">
              <a:buClrTx/>
              <a:buFont typeface="+mj-lt"/>
              <a:buAutoNum type="arabicPeriod" startAt="2"/>
            </a:pPr>
            <a:r>
              <a:rPr lang="id-ID" sz="1700" dirty="0"/>
              <a:t>Pindah Datang Penduduk			 ............................................... 	29</a:t>
            </a:r>
          </a:p>
          <a:p>
            <a:pPr marL="760037" lvl="1" indent="-401576" algn="just">
              <a:buClrTx/>
              <a:buFont typeface="+mj-lt"/>
              <a:buAutoNum type="alphaUcPeriod" startAt="2"/>
            </a:pPr>
            <a:r>
              <a:rPr lang="id-ID" sz="1700" dirty="0"/>
              <a:t>Data Kualitas penduduk	 ................................................................................ 	35</a:t>
            </a:r>
          </a:p>
          <a:p>
            <a:pPr marL="1010127" lvl="2" indent="-401576" algn="just">
              <a:buClrTx/>
              <a:buFont typeface="+mj-lt"/>
              <a:buAutoNum type="arabicPeriod"/>
            </a:pPr>
            <a:r>
              <a:rPr lang="id-ID" sz="1700" dirty="0"/>
              <a:t>Potensi Kelahiran Anak			 ............................................... 	35</a:t>
            </a:r>
          </a:p>
          <a:p>
            <a:pPr marL="1010127" lvl="2" indent="-401576" algn="just">
              <a:buClrTx/>
              <a:buFont typeface="+mj-lt"/>
              <a:buAutoNum type="arabicPeriod"/>
            </a:pPr>
            <a:r>
              <a:rPr lang="id-ID" sz="1700" dirty="0"/>
              <a:t>Data Angka Perkawinan Kasar &amp; Umum 	 ............................................... 	36</a:t>
            </a:r>
          </a:p>
          <a:p>
            <a:pPr marL="1010127" lvl="2" indent="-401576" algn="just">
              <a:buClrTx/>
              <a:buFont typeface="+mj-lt"/>
              <a:buAutoNum type="arabicPeriod"/>
            </a:pPr>
            <a:r>
              <a:rPr lang="id-ID" sz="1700" dirty="0"/>
              <a:t>Data Angka Perceraian Kasar &amp; Umum .	 ............................................... 	37</a:t>
            </a:r>
          </a:p>
          <a:p>
            <a:pPr marL="1010127" lvl="2" indent="-401576" algn="just">
              <a:buFont typeface="+mj-lt"/>
              <a:buAutoNum type="arabicPeriod"/>
            </a:pPr>
            <a:endParaRPr lang="id-ID" sz="1700" dirty="0"/>
          </a:p>
          <a:p>
            <a:pPr algn="just">
              <a:buNone/>
            </a:pPr>
            <a:r>
              <a:rPr lang="id-ID" sz="1700" dirty="0"/>
              <a:t>	</a:t>
            </a:r>
          </a:p>
        </p:txBody>
      </p:sp>
      <p:sp>
        <p:nvSpPr>
          <p:cNvPr id="9" name="TextBox 8"/>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0" name="Straight Connector 9"/>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iii</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70367" y="480102"/>
            <a:ext cx="8525501" cy="1127541"/>
          </a:xfrm>
          <a:prstGeom prst="rect">
            <a:avLst/>
          </a:prstGeom>
          <a:noFill/>
        </p:spPr>
        <p:txBody>
          <a:bodyPr wrap="square" lIns="80316" tIns="40158" rIns="80316" bIns="40158" rtlCol="0">
            <a:spAutoFit/>
          </a:bodyPr>
          <a:lstStyle/>
          <a:p>
            <a:pPr algn="just"/>
            <a:r>
              <a:rPr lang="id-ID" dirty="0"/>
              <a:t>Table dan Diagram dibawah ini merupakan data perpindahkan penduduk per Tahun dari Tahun </a:t>
            </a:r>
            <a:r>
              <a:rPr lang="id-ID" dirty="0" smtClean="0"/>
              <a:t>201</a:t>
            </a:r>
            <a:r>
              <a:rPr lang="en-US" dirty="0" smtClean="0"/>
              <a:t>7</a:t>
            </a:r>
            <a:r>
              <a:rPr lang="id-ID" dirty="0" smtClean="0"/>
              <a:t> </a:t>
            </a:r>
            <a:r>
              <a:rPr lang="id-ID" dirty="0"/>
              <a:t>S/D </a:t>
            </a:r>
            <a:r>
              <a:rPr lang="id-ID" dirty="0" smtClean="0"/>
              <a:t>202</a:t>
            </a:r>
            <a:r>
              <a:rPr lang="en-US" dirty="0" smtClean="0"/>
              <a:t>1</a:t>
            </a:r>
            <a:r>
              <a:rPr lang="id-ID" dirty="0" smtClean="0"/>
              <a:t>. </a:t>
            </a:r>
            <a:r>
              <a:rPr lang="id-ID" dirty="0"/>
              <a:t>Sejak Tahun </a:t>
            </a:r>
            <a:r>
              <a:rPr lang="id-ID" dirty="0" smtClean="0"/>
              <a:t>201</a:t>
            </a:r>
            <a:r>
              <a:rPr lang="en-US" dirty="0" smtClean="0"/>
              <a:t>7</a:t>
            </a:r>
            <a:r>
              <a:rPr lang="id-ID" dirty="0" smtClean="0"/>
              <a:t> </a:t>
            </a:r>
            <a:r>
              <a:rPr lang="id-ID" dirty="0"/>
              <a:t>Sampai Tahun </a:t>
            </a:r>
            <a:r>
              <a:rPr lang="id-ID" dirty="0" smtClean="0"/>
              <a:t>201</a:t>
            </a:r>
            <a:r>
              <a:rPr lang="en-US" dirty="0" smtClean="0"/>
              <a:t>8</a:t>
            </a:r>
            <a:r>
              <a:rPr lang="id-ID" dirty="0" smtClean="0"/>
              <a:t> </a:t>
            </a:r>
            <a:r>
              <a:rPr lang="id-ID" dirty="0"/>
              <a:t>Jumlah Migrasi Keluar Kabupaten Banggai </a:t>
            </a:r>
            <a:r>
              <a:rPr lang="id-ID" dirty="0" smtClean="0"/>
              <a:t>Meningkat akan </a:t>
            </a:r>
            <a:r>
              <a:rPr lang="id-ID" dirty="0"/>
              <a:t>tetapi pada tahun </a:t>
            </a:r>
            <a:r>
              <a:rPr lang="id-ID" dirty="0" smtClean="0"/>
              <a:t>20</a:t>
            </a:r>
            <a:r>
              <a:rPr lang="en-US" dirty="0" smtClean="0"/>
              <a:t>19</a:t>
            </a:r>
            <a:r>
              <a:rPr lang="id-ID" dirty="0" smtClean="0"/>
              <a:t> </a:t>
            </a:r>
            <a:r>
              <a:rPr lang="id-ID" dirty="0"/>
              <a:t>Migrasi Penduduk Keluar turun dibanding pada Tahun </a:t>
            </a:r>
            <a:r>
              <a:rPr lang="id-ID" dirty="0" smtClean="0"/>
              <a:t>20</a:t>
            </a:r>
            <a:r>
              <a:rPr lang="en-US" dirty="0" smtClean="0"/>
              <a:t>18</a:t>
            </a:r>
            <a:r>
              <a:rPr lang="id-ID" dirty="0" smtClean="0"/>
              <a:t>.</a:t>
            </a:r>
            <a:endParaRPr lang="id-ID" dirty="0"/>
          </a:p>
        </p:txBody>
      </p:sp>
      <p:sp>
        <p:nvSpPr>
          <p:cNvPr id="10" name="TextBox 9"/>
          <p:cNvSpPr txBox="1"/>
          <p:nvPr/>
        </p:nvSpPr>
        <p:spPr>
          <a:xfrm>
            <a:off x="1302854" y="5949280"/>
            <a:ext cx="3370002" cy="342710"/>
          </a:xfrm>
          <a:prstGeom prst="rect">
            <a:avLst/>
          </a:prstGeom>
          <a:noFill/>
        </p:spPr>
        <p:txBody>
          <a:bodyPr wrap="none" lIns="80316" tIns="40158" rIns="80316" bIns="40158" rtlCol="0">
            <a:spAutoFit/>
          </a:bodyPr>
          <a:lstStyle/>
          <a:p>
            <a:r>
              <a:rPr lang="id-ID" dirty="0"/>
              <a:t>Tabel 1.12 Migrasi Keluar </a:t>
            </a:r>
            <a:r>
              <a:rPr lang="id-ID" dirty="0" smtClean="0"/>
              <a:t>201</a:t>
            </a:r>
            <a:r>
              <a:rPr lang="en-US" dirty="0" smtClean="0"/>
              <a:t>7</a:t>
            </a:r>
            <a:r>
              <a:rPr lang="id-ID" dirty="0" smtClean="0"/>
              <a:t>-202</a:t>
            </a:r>
            <a:r>
              <a:rPr lang="en-US" dirty="0" smtClean="0"/>
              <a:t>1</a:t>
            </a:r>
            <a:endParaRPr lang="id-ID" dirty="0"/>
          </a:p>
        </p:txBody>
      </p:sp>
      <p:sp>
        <p:nvSpPr>
          <p:cNvPr id="11" name="TextBox 10"/>
          <p:cNvSpPr txBox="1"/>
          <p:nvPr/>
        </p:nvSpPr>
        <p:spPr>
          <a:xfrm>
            <a:off x="6825208" y="5955035"/>
            <a:ext cx="1276865" cy="342710"/>
          </a:xfrm>
          <a:prstGeom prst="rect">
            <a:avLst/>
          </a:prstGeom>
          <a:noFill/>
        </p:spPr>
        <p:txBody>
          <a:bodyPr wrap="none" lIns="80316" tIns="40158" rIns="80316" bIns="40158" rtlCol="0">
            <a:spAutoFit/>
          </a:bodyPr>
          <a:lstStyle/>
          <a:p>
            <a:r>
              <a:rPr lang="id-ID" dirty="0"/>
              <a:t>Gambar 1.16</a:t>
            </a:r>
          </a:p>
        </p:txBody>
      </p:sp>
      <p:sp>
        <p:nvSpPr>
          <p:cNvPr id="12" name="TextBox 11"/>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3" name="Straight Connector 12"/>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31</a:t>
            </a:r>
            <a:endParaRPr lang="en-US" sz="1300" b="1" dirty="0">
              <a:solidFill>
                <a:srgbClr val="FFFFFF"/>
              </a:solidFill>
              <a:latin typeface="Tahoma" pitchFamily="34" charset="0"/>
              <a:ea typeface="Tahoma" pitchFamily="34" charset="0"/>
              <a:cs typeface="Tahoma" pitchFamily="34" charset="0"/>
            </a:endParaRPr>
          </a:p>
        </p:txBody>
      </p:sp>
      <p:graphicFrame>
        <p:nvGraphicFramePr>
          <p:cNvPr id="16" name="Table 15"/>
          <p:cNvGraphicFramePr>
            <a:graphicFrameLocks noGrp="1"/>
          </p:cNvGraphicFramePr>
          <p:nvPr/>
        </p:nvGraphicFramePr>
        <p:xfrm>
          <a:off x="952472" y="1643050"/>
          <a:ext cx="4000500" cy="4314825"/>
        </p:xfrm>
        <a:graphic>
          <a:graphicData uri="http://schemas.openxmlformats.org/drawingml/2006/table">
            <a:tbl>
              <a:tblPr/>
              <a:tblGrid>
                <a:gridCol w="254000"/>
                <a:gridCol w="1333500"/>
                <a:gridCol w="482600"/>
                <a:gridCol w="482600"/>
                <a:gridCol w="482600"/>
                <a:gridCol w="482600"/>
                <a:gridCol w="482600"/>
              </a:tblGrid>
              <a:tr h="419100">
                <a:tc>
                  <a:txBody>
                    <a:bodyPr/>
                    <a:lstStyle/>
                    <a:p>
                      <a:pPr algn="ctr" fontAlgn="ctr"/>
                      <a:r>
                        <a:rPr lang="en-US" sz="1000" b="1" i="0" u="none" strike="noStrike" dirty="0">
                          <a:solidFill>
                            <a:srgbClr val="000000"/>
                          </a:solidFill>
                          <a:latin typeface="Arial"/>
                        </a:rPr>
                        <a:t>NO</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000" b="1" i="0" u="none" strike="noStrike">
                          <a:solidFill>
                            <a:srgbClr val="000000"/>
                          </a:solidFill>
                          <a:latin typeface="Arial"/>
                        </a:rPr>
                        <a:t>NAMA KEC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000" b="1" i="0" u="none" strike="noStrike">
                          <a:solidFill>
                            <a:srgbClr val="000000"/>
                          </a:solidFill>
                          <a:latin typeface="Arial"/>
                        </a:rPr>
                        <a:t>TAHUN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000" b="1" i="0" u="none" strike="noStrike">
                          <a:solidFill>
                            <a:srgbClr val="000000"/>
                          </a:solidFill>
                          <a:latin typeface="Arial"/>
                        </a:rPr>
                        <a:t>TAHUN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000" b="1" i="0" u="none" strike="noStrike">
                          <a:solidFill>
                            <a:srgbClr val="000000"/>
                          </a:solidFill>
                          <a:latin typeface="Arial"/>
                        </a:rPr>
                        <a:t>TAHUN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000" b="1" i="0" u="none" strike="noStrike">
                          <a:solidFill>
                            <a:srgbClr val="000000"/>
                          </a:solidFill>
                          <a:latin typeface="Arial"/>
                        </a:rPr>
                        <a:t>TAHUN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000" b="1" i="0" u="none" strike="noStrike">
                          <a:solidFill>
                            <a:srgbClr val="000000"/>
                          </a:solidFill>
                          <a:latin typeface="Arial"/>
                        </a:rPr>
                        <a:t>TAHUN 2021</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1925">
                <a:tc>
                  <a:txBody>
                    <a:bodyPr/>
                    <a:lstStyle/>
                    <a:p>
                      <a:pPr algn="ctr" fontAlgn="b"/>
                      <a:r>
                        <a:rPr lang="en-US" sz="1000" b="0" i="0" u="none" strike="noStrike">
                          <a:solidFill>
                            <a:srgbClr val="000000"/>
                          </a:solidFill>
                          <a:latin typeface="Arial"/>
                        </a:rPr>
                        <a:t>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dirty="0">
                          <a:solidFill>
                            <a:srgbClr val="000000"/>
                          </a:solidFill>
                          <a:latin typeface="Arial"/>
                        </a:rPr>
                        <a:t> BATUI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344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BUNTA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329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KINTOM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101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LUWUK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734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742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731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LAMALA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97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BALANTAK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42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PAGIMANA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213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8</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BUALEMO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174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TOILI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436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423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417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MASAMA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145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LUWUK TIMUR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125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TOILI BARAT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273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NUHON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256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MOILONG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228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BATUI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175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LOBU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SIMPANG RAYA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178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18</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BALANTAK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41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BALANTAK UTARA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20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LUWUK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497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534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491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478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582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21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LUWUK UTARA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335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22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MANTOH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83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23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NAMBO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59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71450">
                <a:tc>
                  <a:txBody>
                    <a:bodyPr/>
                    <a:lstStyle/>
                    <a:p>
                      <a:pPr algn="ctr" fontAlgn="b"/>
                      <a:r>
                        <a:rPr lang="en-US" sz="1000" b="1" i="0" u="none" strike="noStrike">
                          <a:solidFill>
                            <a:srgbClr val="000000"/>
                          </a:solidFill>
                          <a:latin typeface="Arial"/>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1" i="0" u="none" strike="noStrike">
                          <a:solidFill>
                            <a:srgbClr val="000000"/>
                          </a:solidFill>
                          <a:latin typeface="Arial"/>
                        </a:rPr>
                        <a:t>JUMLAH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1" i="0" u="none" strike="noStrike">
                          <a:solidFill>
                            <a:srgbClr val="000000"/>
                          </a:solidFill>
                          <a:latin typeface="Arial"/>
                        </a:rPr>
                        <a:t>4.251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1" i="0" u="none" strike="noStrike">
                          <a:solidFill>
                            <a:srgbClr val="000000"/>
                          </a:solidFill>
                          <a:latin typeface="Arial"/>
                        </a:rPr>
                        <a:t>5.070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1" i="0" u="none" strike="noStrike">
                          <a:solidFill>
                            <a:srgbClr val="000000"/>
                          </a:solidFill>
                          <a:latin typeface="Arial"/>
                        </a:rPr>
                        <a:t>4.887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1" i="0" u="none" strike="noStrike">
                          <a:solidFill>
                            <a:srgbClr val="000000"/>
                          </a:solidFill>
                          <a:latin typeface="Arial"/>
                        </a:rPr>
                        <a:t>4.588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1" i="0" u="none" strike="noStrike" dirty="0">
                          <a:solidFill>
                            <a:srgbClr val="000000"/>
                          </a:solidFill>
                          <a:latin typeface="Arial"/>
                        </a:rPr>
                        <a:t>4.968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9795"/>
                    </a:solidFill>
                  </a:tcPr>
                </a:tc>
              </a:tr>
            </a:tbl>
          </a:graphicData>
        </a:graphic>
      </p:graphicFrame>
      <p:graphicFrame>
        <p:nvGraphicFramePr>
          <p:cNvPr id="19" name="Chart 18"/>
          <p:cNvGraphicFramePr>
            <a:graphicFrameLocks/>
          </p:cNvGraphicFramePr>
          <p:nvPr/>
        </p:nvGraphicFramePr>
        <p:xfrm>
          <a:off x="5024438" y="1643050"/>
          <a:ext cx="4672045" cy="42862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50676" y="754418"/>
            <a:ext cx="8105230" cy="1127541"/>
          </a:xfrm>
          <a:prstGeom prst="rect">
            <a:avLst/>
          </a:prstGeom>
          <a:noFill/>
        </p:spPr>
        <p:txBody>
          <a:bodyPr wrap="square" lIns="80316" tIns="40158" rIns="80316" bIns="40158" rtlCol="0">
            <a:spAutoFit/>
          </a:bodyPr>
          <a:lstStyle/>
          <a:p>
            <a:pPr algn="just"/>
            <a:r>
              <a:rPr lang="id-ID" dirty="0"/>
              <a:t>Dibawah ini terdapat sebuah tabel yang menjelaskan tentang pindah penduduk masuk ke Kabupaten Banggai yang merupakan akumulasi data migrasi masuknya penduduk dalam setahun pada tahun </a:t>
            </a:r>
            <a:r>
              <a:rPr lang="id-ID" dirty="0" smtClean="0"/>
              <a:t>202</a:t>
            </a:r>
            <a:r>
              <a:rPr lang="en-US" dirty="0" smtClean="0"/>
              <a:t>1</a:t>
            </a:r>
            <a:r>
              <a:rPr lang="id-ID" dirty="0" smtClean="0"/>
              <a:t>. </a:t>
            </a:r>
            <a:r>
              <a:rPr lang="id-ID" dirty="0"/>
              <a:t>Sampat saat ini telah terhitung </a:t>
            </a:r>
            <a:r>
              <a:rPr lang="id-ID" dirty="0" smtClean="0"/>
              <a:t>3.5</a:t>
            </a:r>
            <a:r>
              <a:rPr lang="en-US" dirty="0" smtClean="0"/>
              <a:t>68</a:t>
            </a:r>
            <a:r>
              <a:rPr lang="id-ID" dirty="0" smtClean="0"/>
              <a:t> </a:t>
            </a:r>
            <a:r>
              <a:rPr lang="id-ID" dirty="0"/>
              <a:t>Penduduk yang telah migrasi masuk ke Kabupaten Banggai pada tahun </a:t>
            </a:r>
            <a:r>
              <a:rPr lang="id-ID" dirty="0" smtClean="0"/>
              <a:t>202</a:t>
            </a:r>
            <a:r>
              <a:rPr lang="en-US" dirty="0" smtClean="0"/>
              <a:t>1</a:t>
            </a:r>
            <a:r>
              <a:rPr lang="id-ID" dirty="0" smtClean="0"/>
              <a:t>.</a:t>
            </a:r>
            <a:endParaRPr lang="id-ID" dirty="0"/>
          </a:p>
        </p:txBody>
      </p:sp>
      <p:sp>
        <p:nvSpPr>
          <p:cNvPr id="9" name="TextBox 8"/>
          <p:cNvSpPr txBox="1"/>
          <p:nvPr/>
        </p:nvSpPr>
        <p:spPr>
          <a:xfrm>
            <a:off x="1350678" y="342944"/>
            <a:ext cx="1774886" cy="342710"/>
          </a:xfrm>
          <a:prstGeom prst="rect">
            <a:avLst/>
          </a:prstGeom>
          <a:noFill/>
        </p:spPr>
        <p:txBody>
          <a:bodyPr wrap="none" lIns="80316" tIns="40158" rIns="80316" bIns="40158" rtlCol="0">
            <a:spAutoFit/>
          </a:bodyPr>
          <a:lstStyle/>
          <a:p>
            <a:r>
              <a:rPr lang="id-ID" dirty="0"/>
              <a:t>b. Migrasi Masuk</a:t>
            </a:r>
          </a:p>
        </p:txBody>
      </p:sp>
      <p:sp>
        <p:nvSpPr>
          <p:cNvPr id="11" name="TextBox 10"/>
          <p:cNvSpPr txBox="1"/>
          <p:nvPr/>
        </p:nvSpPr>
        <p:spPr>
          <a:xfrm>
            <a:off x="4352614" y="1899437"/>
            <a:ext cx="2459433" cy="342710"/>
          </a:xfrm>
          <a:prstGeom prst="rect">
            <a:avLst/>
          </a:prstGeom>
          <a:noFill/>
        </p:spPr>
        <p:txBody>
          <a:bodyPr wrap="none" lIns="80316" tIns="40158" rIns="80316" bIns="40158" rtlCol="0">
            <a:spAutoFit/>
          </a:bodyPr>
          <a:lstStyle/>
          <a:p>
            <a:r>
              <a:rPr lang="id-ID" dirty="0"/>
              <a:t>Tabel 1.13 Migrasi Masuk</a:t>
            </a:r>
          </a:p>
        </p:txBody>
      </p:sp>
      <p:graphicFrame>
        <p:nvGraphicFramePr>
          <p:cNvPr id="16" name="Table 15"/>
          <p:cNvGraphicFramePr>
            <a:graphicFrameLocks noGrp="1"/>
          </p:cNvGraphicFramePr>
          <p:nvPr/>
        </p:nvGraphicFramePr>
        <p:xfrm>
          <a:off x="1452538" y="2285992"/>
          <a:ext cx="7929619" cy="4143396"/>
        </p:xfrm>
        <a:graphic>
          <a:graphicData uri="http://schemas.openxmlformats.org/drawingml/2006/table">
            <a:tbl>
              <a:tblPr/>
              <a:tblGrid>
                <a:gridCol w="243614"/>
                <a:gridCol w="1278970"/>
                <a:gridCol w="2070715"/>
                <a:gridCol w="2168160"/>
                <a:gridCol w="2168160"/>
              </a:tblGrid>
              <a:tr h="530073">
                <a:tc>
                  <a:txBody>
                    <a:bodyPr/>
                    <a:lstStyle/>
                    <a:p>
                      <a:pPr algn="ctr" fontAlgn="ctr"/>
                      <a:r>
                        <a:rPr lang="en-US" sz="900" b="1" i="0" u="none" strike="noStrike" dirty="0">
                          <a:solidFill>
                            <a:srgbClr val="000000"/>
                          </a:solidFill>
                          <a:latin typeface="Arial"/>
                        </a:rPr>
                        <a:t>NO</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ctr"/>
                      <a:r>
                        <a:rPr lang="en-US" sz="900" b="1" i="0" u="none" strike="noStrike">
                          <a:solidFill>
                            <a:srgbClr val="000000"/>
                          </a:solidFill>
                          <a:latin typeface="Arial"/>
                        </a:rPr>
                        <a:t>NAMA KECAMATAN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ctr"/>
                      <a:r>
                        <a:rPr lang="en-US" sz="900" b="1" i="0" u="none" strike="noStrike">
                          <a:solidFill>
                            <a:srgbClr val="000000"/>
                          </a:solidFill>
                          <a:latin typeface="Arial"/>
                        </a:rPr>
                        <a:t>PESERTIWA PNDAH ANTAR KAB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ctr"/>
                      <a:r>
                        <a:rPr lang="en-US" sz="900" b="1" i="0" u="none" strike="noStrike">
                          <a:solidFill>
                            <a:srgbClr val="000000"/>
                          </a:solidFill>
                          <a:latin typeface="Arial"/>
                        </a:rPr>
                        <a:t>PESERTIWA PNDAH ANTAR PROP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ctr"/>
                      <a:r>
                        <a:rPr lang="en-US" sz="900" b="1" i="0" u="none" strike="noStrike" dirty="0">
                          <a:solidFill>
                            <a:srgbClr val="000000"/>
                          </a:solidFill>
                          <a:latin typeface="Arial"/>
                        </a:rPr>
                        <a:t>JML PERISTIWA MIGRAN MASUK</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50187">
                <a:tc>
                  <a:txBody>
                    <a:bodyPr/>
                    <a:lstStyle/>
                    <a:p>
                      <a:pPr algn="ctr" fontAlgn="b"/>
                      <a:r>
                        <a:rPr lang="en-US" sz="900" b="0" i="0" u="none" strike="noStrike">
                          <a:solidFill>
                            <a:srgbClr val="000000"/>
                          </a:solidFill>
                          <a:latin typeface="Arial"/>
                        </a:rPr>
                        <a:t>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BATUI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188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BUNTA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230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KINTOM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76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LUWUK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452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748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LAMALA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82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BALANTAK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30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PAGIMANA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190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8</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BUALEMO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111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TOILI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363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10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MASAMA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77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11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LUWUK TIMUR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127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12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TOILI BARAT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149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13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NUHON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164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14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MOILONG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146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15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BATUI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68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16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LOBU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41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17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SIMPANG RAYA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125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18</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BALANTAK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19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BALANTAK UTARA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20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LUWUK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300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21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LUWUK UTARA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203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22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MANTOH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45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0187">
                <a:tc>
                  <a:txBody>
                    <a:bodyPr/>
                    <a:lstStyle/>
                    <a:p>
                      <a:pPr algn="ctr" fontAlgn="b"/>
                      <a:r>
                        <a:rPr lang="en-US" sz="900" b="0" i="0" u="none" strike="noStrike">
                          <a:solidFill>
                            <a:srgbClr val="000000"/>
                          </a:solidFill>
                          <a:latin typeface="Arial"/>
                        </a:rPr>
                        <a:t>23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0" i="0" u="none" strike="noStrike">
                          <a:solidFill>
                            <a:srgbClr val="000000"/>
                          </a:solidFill>
                          <a:latin typeface="Arial"/>
                        </a:rPr>
                        <a:t> NAMBO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0" i="0" u="none" strike="noStrike">
                          <a:solidFill>
                            <a:srgbClr val="000000"/>
                          </a:solidFill>
                          <a:latin typeface="Arial"/>
                        </a:rPr>
                        <a:t>60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9022">
                <a:tc>
                  <a:txBody>
                    <a:bodyPr/>
                    <a:lstStyle/>
                    <a:p>
                      <a:pPr algn="ctr" fontAlgn="b"/>
                      <a:r>
                        <a:rPr lang="en-US" sz="900" b="1" i="0" u="none" strike="noStrike">
                          <a:solidFill>
                            <a:srgbClr val="000000"/>
                          </a:solidFill>
                          <a:latin typeface="Arial"/>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900" b="1" i="0" u="none" strike="noStrike">
                          <a:solidFill>
                            <a:srgbClr val="000000"/>
                          </a:solidFill>
                          <a:latin typeface="Arial"/>
                        </a:rPr>
                        <a:t>JUMLAH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1" i="0" u="none" strike="noStrike">
                          <a:solidFill>
                            <a:srgbClr val="000000"/>
                          </a:solidFill>
                          <a:latin typeface="Arial"/>
                        </a:rPr>
                        <a:t>1.784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1" i="0" u="none" strike="noStrike">
                          <a:solidFill>
                            <a:srgbClr val="000000"/>
                          </a:solidFill>
                          <a:latin typeface="Arial"/>
                        </a:rPr>
                        <a:t>1.784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900" b="1" i="0" u="none" strike="noStrike" dirty="0">
                          <a:solidFill>
                            <a:srgbClr val="000000"/>
                          </a:solidFill>
                          <a:latin typeface="Arial"/>
                        </a:rPr>
                        <a:t>3.568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3CDDD"/>
                    </a:solidFill>
                  </a:tcPr>
                </a:tc>
              </a:tr>
            </a:tbl>
          </a:graphicData>
        </a:graphic>
      </p:graphicFrame>
      <p:sp>
        <p:nvSpPr>
          <p:cNvPr id="10" name="TextBox 9"/>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7" name="Straight Connector 16"/>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32</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817096" y="5442548"/>
          <a:ext cx="3779938" cy="794764"/>
        </p:xfrm>
        <a:graphic>
          <a:graphicData uri="http://schemas.openxmlformats.org/drawingml/2006/table">
            <a:tbl>
              <a:tblPr/>
              <a:tblGrid>
                <a:gridCol w="2365927">
                  <a:extLst>
                    <a:ext uri="{9D8B030D-6E8A-4147-A177-3AD203B41FA5}">
                      <a16:colId xmlns:a16="http://schemas.microsoft.com/office/drawing/2014/main" xmlns="" val="20000"/>
                    </a:ext>
                  </a:extLst>
                </a:gridCol>
                <a:gridCol w="1414011">
                  <a:extLst>
                    <a:ext uri="{9D8B030D-6E8A-4147-A177-3AD203B41FA5}">
                      <a16:colId xmlns:a16="http://schemas.microsoft.com/office/drawing/2014/main" xmlns="" val="20001"/>
                    </a:ext>
                  </a:extLst>
                </a:gridCol>
              </a:tblGrid>
              <a:tr h="397382">
                <a:tc>
                  <a:txBody>
                    <a:bodyPr/>
                    <a:lstStyle/>
                    <a:p>
                      <a:pPr algn="l" fontAlgn="ctr"/>
                      <a:r>
                        <a:rPr lang="id-ID" sz="1000" b="1" i="0" u="none" strike="noStrike" dirty="0">
                          <a:solidFill>
                            <a:srgbClr val="000000"/>
                          </a:solidFill>
                          <a:latin typeface="Arial"/>
                        </a:rPr>
                        <a:t>PERISTIWA_PINDAH_ANTAR_KAB</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8DB4E3"/>
                    </a:solidFill>
                  </a:tcPr>
                </a:tc>
                <a:tc>
                  <a:txBody>
                    <a:bodyPr/>
                    <a:lstStyle/>
                    <a:p>
                      <a:pPr algn="l" fontAlgn="b"/>
                      <a:r>
                        <a:rPr lang="id-ID" sz="1000" b="1" i="0" u="none" strike="noStrike" dirty="0">
                          <a:solidFill>
                            <a:srgbClr val="000000"/>
                          </a:solidFill>
                          <a:latin typeface="Arial"/>
                        </a:rPr>
                        <a:t>: Klasifikasi Pindah 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4E3"/>
                    </a:solidFill>
                  </a:tcPr>
                </a:tc>
                <a:extLst>
                  <a:ext uri="{0D108BD9-81ED-4DB2-BD59-A6C34878D82A}">
                    <a16:rowId xmlns:a16="http://schemas.microsoft.com/office/drawing/2014/main" xmlns="" val="10000"/>
                  </a:ext>
                </a:extLst>
              </a:tr>
              <a:tr h="397382">
                <a:tc>
                  <a:txBody>
                    <a:bodyPr/>
                    <a:lstStyle/>
                    <a:p>
                      <a:pPr algn="l" fontAlgn="ctr"/>
                      <a:r>
                        <a:rPr lang="id-ID" sz="1000" b="1" i="0" u="none" strike="noStrike" dirty="0">
                          <a:solidFill>
                            <a:srgbClr val="000000"/>
                          </a:solidFill>
                          <a:latin typeface="Arial"/>
                        </a:rPr>
                        <a:t>PERISTIWA_PINDAH_ANTAR_PROP</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id-ID" sz="1000" b="1" i="0" u="none" strike="noStrike" dirty="0">
                          <a:solidFill>
                            <a:srgbClr val="000000"/>
                          </a:solidFill>
                          <a:latin typeface="Arial"/>
                        </a:rPr>
                        <a:t>: Klasifikasi Pindah 5</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4E3"/>
                    </a:solidFill>
                  </a:tcPr>
                </a:tc>
                <a:extLst>
                  <a:ext uri="{0D108BD9-81ED-4DB2-BD59-A6C34878D82A}">
                    <a16:rowId xmlns:a16="http://schemas.microsoft.com/office/drawing/2014/main" xmlns="" val="10001"/>
                  </a:ext>
                </a:extLst>
              </a:tr>
            </a:tbl>
          </a:graphicData>
        </a:graphic>
      </p:graphicFrame>
      <p:sp>
        <p:nvSpPr>
          <p:cNvPr id="7" name="TextBox 6"/>
          <p:cNvSpPr txBox="1"/>
          <p:nvPr/>
        </p:nvSpPr>
        <p:spPr>
          <a:xfrm>
            <a:off x="1350676" y="617260"/>
            <a:ext cx="8105230" cy="1127541"/>
          </a:xfrm>
          <a:prstGeom prst="rect">
            <a:avLst/>
          </a:prstGeom>
          <a:noFill/>
        </p:spPr>
        <p:txBody>
          <a:bodyPr wrap="square" lIns="80316" tIns="40158" rIns="80316" bIns="40158" rtlCol="0">
            <a:spAutoFit/>
          </a:bodyPr>
          <a:lstStyle/>
          <a:p>
            <a:pPr algn="just"/>
            <a:r>
              <a:rPr lang="id-ID" dirty="0"/>
              <a:t>Migrasi adalah peristiwa perpindahan penduduk dari daerah satu ke daerah lain. Dimana dalam hal ini migrasi masuk ke kabupaten Banggai di klasifikasikan menjadi 2 (dua ) yakni Klasifikasi Pindah 4 (Pindah antar Kabupaten dalam 1 wilayah Propinsi) dan Klasifikasi Pindah 5 (Pindah antar Kabupaten luar wilayah Propinsi)</a:t>
            </a:r>
          </a:p>
        </p:txBody>
      </p:sp>
      <p:sp>
        <p:nvSpPr>
          <p:cNvPr id="8" name="TextBox 7"/>
          <p:cNvSpPr txBox="1"/>
          <p:nvPr/>
        </p:nvSpPr>
        <p:spPr>
          <a:xfrm>
            <a:off x="6393930" y="2948948"/>
            <a:ext cx="1260835" cy="342710"/>
          </a:xfrm>
          <a:prstGeom prst="rect">
            <a:avLst/>
          </a:prstGeom>
          <a:noFill/>
        </p:spPr>
        <p:txBody>
          <a:bodyPr wrap="none" lIns="80316" tIns="40158" rIns="80316" bIns="40158" rtlCol="0">
            <a:spAutoFit/>
          </a:bodyPr>
          <a:lstStyle/>
          <a:p>
            <a:r>
              <a:rPr lang="id-ID" dirty="0"/>
              <a:t>Gambar 1.17</a:t>
            </a:r>
          </a:p>
        </p:txBody>
      </p:sp>
      <p:sp>
        <p:nvSpPr>
          <p:cNvPr id="11" name="TextBox 10"/>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2" name="Straight Connector 11"/>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33</a:t>
            </a:r>
            <a:endParaRPr lang="en-US" sz="1300" b="1" dirty="0">
              <a:solidFill>
                <a:srgbClr val="FFFFFF"/>
              </a:solidFill>
              <a:latin typeface="Tahoma" pitchFamily="34" charset="0"/>
              <a:ea typeface="Tahoma" pitchFamily="34" charset="0"/>
              <a:cs typeface="Tahoma" pitchFamily="34" charset="0"/>
            </a:endParaRPr>
          </a:p>
        </p:txBody>
      </p:sp>
      <p:graphicFrame>
        <p:nvGraphicFramePr>
          <p:cNvPr id="15" name="Chart 14"/>
          <p:cNvGraphicFramePr>
            <a:graphicFrameLocks/>
          </p:cNvGraphicFramePr>
          <p:nvPr/>
        </p:nvGraphicFramePr>
        <p:xfrm>
          <a:off x="952472" y="1928802"/>
          <a:ext cx="6429420" cy="421484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90637" y="480102"/>
            <a:ext cx="8105230" cy="1127541"/>
          </a:xfrm>
          <a:prstGeom prst="rect">
            <a:avLst/>
          </a:prstGeom>
          <a:noFill/>
        </p:spPr>
        <p:txBody>
          <a:bodyPr wrap="square" lIns="80316" tIns="40158" rIns="80316" bIns="40158" rtlCol="0">
            <a:spAutoFit/>
          </a:bodyPr>
          <a:lstStyle/>
          <a:p>
            <a:pPr algn="just"/>
            <a:r>
              <a:rPr lang="id-ID" dirty="0"/>
              <a:t>Table dan Diagram dibawah ini merupakan data perpindahkan penduduk migrasi masuk per Tahun dari Tahun </a:t>
            </a:r>
            <a:r>
              <a:rPr lang="id-ID" dirty="0" smtClean="0"/>
              <a:t>201</a:t>
            </a:r>
            <a:r>
              <a:rPr lang="en-US" dirty="0" smtClean="0"/>
              <a:t>7</a:t>
            </a:r>
            <a:r>
              <a:rPr lang="id-ID" dirty="0" smtClean="0"/>
              <a:t> </a:t>
            </a:r>
            <a:r>
              <a:rPr lang="id-ID" dirty="0"/>
              <a:t>s/d </a:t>
            </a:r>
            <a:r>
              <a:rPr lang="id-ID" dirty="0" smtClean="0"/>
              <a:t>202</a:t>
            </a:r>
            <a:r>
              <a:rPr lang="en-US" dirty="0" smtClean="0"/>
              <a:t>1</a:t>
            </a:r>
            <a:r>
              <a:rPr lang="id-ID" dirty="0" smtClean="0"/>
              <a:t>. </a:t>
            </a:r>
            <a:r>
              <a:rPr lang="id-ID" dirty="0"/>
              <a:t>Hampir setiap tahun migrasi masuknya penduduk ke wilayah kabupaten banggai mecapai Rata-rata </a:t>
            </a:r>
            <a:r>
              <a:rPr lang="id-ID" dirty="0" smtClean="0"/>
              <a:t>3.5</a:t>
            </a:r>
            <a:r>
              <a:rPr lang="en-US" dirty="0" smtClean="0"/>
              <a:t>69</a:t>
            </a:r>
            <a:r>
              <a:rPr lang="id-ID" dirty="0" smtClean="0"/>
              <a:t> </a:t>
            </a:r>
            <a:r>
              <a:rPr lang="id-ID" dirty="0"/>
              <a:t>Jiwa setiap tahun tahunnya selang tahun </a:t>
            </a:r>
            <a:r>
              <a:rPr lang="id-ID" dirty="0" smtClean="0"/>
              <a:t>201</a:t>
            </a:r>
            <a:r>
              <a:rPr lang="en-US" dirty="0" smtClean="0"/>
              <a:t>7</a:t>
            </a:r>
            <a:r>
              <a:rPr lang="id-ID" dirty="0" smtClean="0"/>
              <a:t> </a:t>
            </a:r>
            <a:r>
              <a:rPr lang="id-ID" dirty="0"/>
              <a:t>s/d </a:t>
            </a:r>
            <a:r>
              <a:rPr lang="id-ID" dirty="0" smtClean="0"/>
              <a:t>202</a:t>
            </a:r>
            <a:r>
              <a:rPr lang="en-US" dirty="0" smtClean="0"/>
              <a:t>1</a:t>
            </a:r>
            <a:r>
              <a:rPr lang="id-ID" dirty="0" smtClean="0"/>
              <a:t>.</a:t>
            </a:r>
            <a:endParaRPr lang="id-ID" dirty="0"/>
          </a:p>
        </p:txBody>
      </p:sp>
      <p:sp>
        <p:nvSpPr>
          <p:cNvPr id="10" name="TextBox 9"/>
          <p:cNvSpPr txBox="1"/>
          <p:nvPr/>
        </p:nvSpPr>
        <p:spPr>
          <a:xfrm>
            <a:off x="1590831" y="6182626"/>
            <a:ext cx="3461309" cy="342710"/>
          </a:xfrm>
          <a:prstGeom prst="rect">
            <a:avLst/>
          </a:prstGeom>
          <a:noFill/>
        </p:spPr>
        <p:txBody>
          <a:bodyPr wrap="none" lIns="80316" tIns="40158" rIns="80316" bIns="40158" rtlCol="0">
            <a:spAutoFit/>
          </a:bodyPr>
          <a:lstStyle/>
          <a:p>
            <a:r>
              <a:rPr lang="id-ID" dirty="0"/>
              <a:t>Tabel 1.14 Migrasi Masuk </a:t>
            </a:r>
            <a:r>
              <a:rPr lang="id-ID" dirty="0" smtClean="0"/>
              <a:t>201</a:t>
            </a:r>
            <a:r>
              <a:rPr lang="en-US" dirty="0" smtClean="0"/>
              <a:t>7</a:t>
            </a:r>
            <a:r>
              <a:rPr lang="id-ID" dirty="0" smtClean="0"/>
              <a:t>-202</a:t>
            </a:r>
            <a:r>
              <a:rPr lang="en-US" dirty="0" smtClean="0"/>
              <a:t>1</a:t>
            </a:r>
            <a:endParaRPr lang="id-ID" dirty="0"/>
          </a:p>
        </p:txBody>
      </p:sp>
      <p:sp>
        <p:nvSpPr>
          <p:cNvPr id="11" name="TextBox 10"/>
          <p:cNvSpPr txBox="1"/>
          <p:nvPr/>
        </p:nvSpPr>
        <p:spPr>
          <a:xfrm>
            <a:off x="6881826" y="6000768"/>
            <a:ext cx="1275262" cy="342710"/>
          </a:xfrm>
          <a:prstGeom prst="rect">
            <a:avLst/>
          </a:prstGeom>
          <a:noFill/>
        </p:spPr>
        <p:txBody>
          <a:bodyPr wrap="none" lIns="80316" tIns="40158" rIns="80316" bIns="40158" rtlCol="0">
            <a:spAutoFit/>
          </a:bodyPr>
          <a:lstStyle/>
          <a:p>
            <a:r>
              <a:rPr lang="id-ID" dirty="0"/>
              <a:t>Gambar 1.18</a:t>
            </a:r>
          </a:p>
        </p:txBody>
      </p:sp>
      <p:graphicFrame>
        <p:nvGraphicFramePr>
          <p:cNvPr id="17" name="Chart 16"/>
          <p:cNvGraphicFramePr>
            <a:graphicFrameLocks/>
          </p:cNvGraphicFramePr>
          <p:nvPr/>
        </p:nvGraphicFramePr>
        <p:xfrm>
          <a:off x="5310191" y="1785926"/>
          <a:ext cx="4143403" cy="42148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p:cNvGraphicFramePr>
            <a:graphicFrameLocks noGrp="1"/>
          </p:cNvGraphicFramePr>
          <p:nvPr/>
        </p:nvGraphicFramePr>
        <p:xfrm>
          <a:off x="1238224" y="1785926"/>
          <a:ext cx="4000500" cy="4314825"/>
        </p:xfrm>
        <a:graphic>
          <a:graphicData uri="http://schemas.openxmlformats.org/drawingml/2006/table">
            <a:tbl>
              <a:tblPr/>
              <a:tblGrid>
                <a:gridCol w="254000"/>
                <a:gridCol w="1333500"/>
                <a:gridCol w="482600"/>
                <a:gridCol w="482600"/>
                <a:gridCol w="482600"/>
                <a:gridCol w="482600"/>
                <a:gridCol w="482600"/>
              </a:tblGrid>
              <a:tr h="419100">
                <a:tc>
                  <a:txBody>
                    <a:bodyPr/>
                    <a:lstStyle/>
                    <a:p>
                      <a:pPr algn="ctr" fontAlgn="ctr"/>
                      <a:r>
                        <a:rPr lang="en-US" sz="1000" b="1" i="0" u="none" strike="noStrike" dirty="0">
                          <a:solidFill>
                            <a:srgbClr val="000000"/>
                          </a:solidFill>
                          <a:latin typeface="Arial"/>
                        </a:rPr>
                        <a:t>NO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000" b="1" i="0" u="none" strike="noStrike">
                          <a:solidFill>
                            <a:srgbClr val="000000"/>
                          </a:solidFill>
                          <a:latin typeface="Arial"/>
                        </a:rPr>
                        <a:t>NAMA KEC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000" b="1" i="0" u="none" strike="noStrike">
                          <a:solidFill>
                            <a:srgbClr val="000000"/>
                          </a:solidFill>
                          <a:latin typeface="Arial"/>
                        </a:rPr>
                        <a:t>TAHUN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000" b="1" i="0" u="none" strike="noStrike">
                          <a:solidFill>
                            <a:srgbClr val="000000"/>
                          </a:solidFill>
                          <a:latin typeface="Arial"/>
                        </a:rPr>
                        <a:t>TAHUN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000" b="1" i="0" u="none" strike="noStrike">
                          <a:solidFill>
                            <a:srgbClr val="000000"/>
                          </a:solidFill>
                          <a:latin typeface="Arial"/>
                        </a:rPr>
                        <a:t>TAHUN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000" b="1" i="0" u="none" strike="noStrike">
                          <a:solidFill>
                            <a:srgbClr val="000000"/>
                          </a:solidFill>
                          <a:latin typeface="Arial"/>
                        </a:rPr>
                        <a:t>TAHUN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000" b="1" i="0" u="none" strike="noStrike">
                          <a:solidFill>
                            <a:srgbClr val="000000"/>
                          </a:solidFill>
                          <a:latin typeface="Arial"/>
                        </a:rPr>
                        <a:t>TAHUN 2021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1925">
                <a:tc>
                  <a:txBody>
                    <a:bodyPr/>
                    <a:lstStyle/>
                    <a:p>
                      <a:pPr algn="ctr" fontAlgn="b"/>
                      <a:r>
                        <a:rPr lang="en-US" sz="1000" b="0" i="0" u="none" strike="noStrike">
                          <a:solidFill>
                            <a:srgbClr val="000000"/>
                          </a:solidFill>
                          <a:latin typeface="Arial"/>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BATUI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188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BUNTA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230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KINTOM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76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dirty="0">
                          <a:solidFill>
                            <a:srgbClr val="000000"/>
                          </a:solidFill>
                          <a:latin typeface="Arial"/>
                        </a:rPr>
                        <a:t> LUWUK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911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843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668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835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748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LAMALA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82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BALANTAK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PAGIMANA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190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BUALEMO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111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TOILI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417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419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409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363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MASAMA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77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LUWUK TIMUR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127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TOILI BARAT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149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NUHON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164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MOILONG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146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BATUI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68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LOBU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41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SIMPANG RAYA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125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BALANTAK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BALANTAK UTARA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LUWUK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LUWUK UTARA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203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22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MANTOH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45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 NAMBO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0" i="0" u="none" strike="noStrike">
                          <a:solidFill>
                            <a:srgbClr val="000000"/>
                          </a:solidFill>
                          <a:latin typeface="Arial"/>
                        </a:rPr>
                        <a:t>60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71450">
                <a:tc>
                  <a:txBody>
                    <a:bodyPr/>
                    <a:lstStyle/>
                    <a:p>
                      <a:pPr algn="ctr" fontAlgn="b"/>
                      <a:r>
                        <a:rPr lang="en-US" sz="1000" b="1"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1" i="0" u="none" strike="noStrike">
                          <a:solidFill>
                            <a:srgbClr val="000000"/>
                          </a:solidFill>
                          <a:latin typeface="Arial"/>
                        </a:rPr>
                        <a:t>JUMLAH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1" i="0" u="none" strike="noStrike">
                          <a:solidFill>
                            <a:srgbClr val="000000"/>
                          </a:solidFill>
                          <a:latin typeface="Arial"/>
                        </a:rPr>
                        <a:t>3.546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1" i="0" u="none" strike="noStrike">
                          <a:solidFill>
                            <a:srgbClr val="000000"/>
                          </a:solidFill>
                          <a:latin typeface="Arial"/>
                        </a:rPr>
                        <a:t>3.659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1" i="0" u="none" strike="noStrike">
                          <a:solidFill>
                            <a:srgbClr val="000000"/>
                          </a:solidFill>
                          <a:latin typeface="Arial"/>
                        </a:rPr>
                        <a:t>3.599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1" i="0" u="none" strike="noStrike">
                          <a:solidFill>
                            <a:srgbClr val="000000"/>
                          </a:solidFill>
                          <a:latin typeface="Arial"/>
                        </a:rPr>
                        <a:t>3.475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b"/>
                      <a:r>
                        <a:rPr lang="en-US" sz="1000" b="1" i="0" u="none" strike="noStrike" dirty="0">
                          <a:solidFill>
                            <a:srgbClr val="000000"/>
                          </a:solidFill>
                          <a:latin typeface="Arial"/>
                        </a:rPr>
                        <a:t>3.568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r>
            </a:tbl>
          </a:graphicData>
        </a:graphic>
      </p:graphicFrame>
      <p:sp>
        <p:nvSpPr>
          <p:cNvPr id="16" name="TextBox 15"/>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9" name="Straight Connector 18"/>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34</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04335" y="205785"/>
            <a:ext cx="3888432" cy="620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rtlCol="0" anchor="ctr"/>
          <a:lstStyle/>
          <a:p>
            <a:r>
              <a:rPr lang="id-ID" sz="1800" b="1" dirty="0"/>
              <a:t>B. Data </a:t>
            </a:r>
            <a:r>
              <a:rPr lang="en-US" sz="1800" b="1" dirty="0" err="1"/>
              <a:t>Kualitas</a:t>
            </a:r>
            <a:r>
              <a:rPr lang="en-US" sz="1800" b="1" dirty="0"/>
              <a:t> </a:t>
            </a:r>
            <a:r>
              <a:rPr lang="en-US" sz="1800" b="1" dirty="0" err="1"/>
              <a:t>penduduk</a:t>
            </a:r>
            <a:endParaRPr lang="id-ID" dirty="0"/>
          </a:p>
        </p:txBody>
      </p:sp>
      <p:sp>
        <p:nvSpPr>
          <p:cNvPr id="7" name="Rectangle 6"/>
          <p:cNvSpPr/>
          <p:nvPr/>
        </p:nvSpPr>
        <p:spPr>
          <a:xfrm>
            <a:off x="6453968" y="3086107"/>
            <a:ext cx="3001937" cy="2537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rtlCol="0" anchor="ctr"/>
          <a:lstStyle/>
          <a:p>
            <a:pPr marL="0" lvl="2" algn="just"/>
            <a:r>
              <a:rPr lang="en-US" dirty="0">
                <a:solidFill>
                  <a:sysClr val="windowText" lastClr="000000"/>
                </a:solidFill>
              </a:rPr>
              <a:t>P</a:t>
            </a:r>
            <a:r>
              <a:rPr lang="id-ID" dirty="0">
                <a:solidFill>
                  <a:sysClr val="windowText" lastClr="000000"/>
                </a:solidFill>
              </a:rPr>
              <a:t>otensi Kelahiran Berdasarkan Umur ada Jumlah Potensi Perempuan yang Telah Menikah dan Masih memiliki kemungkinan melahirankan berdasarkan usia yang di klasifikasikan dari Umur 15 Tahun sampai dengan 49 Tahun</a:t>
            </a:r>
          </a:p>
        </p:txBody>
      </p:sp>
      <p:sp>
        <p:nvSpPr>
          <p:cNvPr id="12" name="Rectangle 11"/>
          <p:cNvSpPr/>
          <p:nvPr/>
        </p:nvSpPr>
        <p:spPr>
          <a:xfrm>
            <a:off x="1110523" y="5726398"/>
            <a:ext cx="8405423" cy="788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rtlCol="0" anchor="ctr"/>
          <a:lstStyle/>
          <a:p>
            <a:pPr marL="0" lvl="2" algn="just"/>
            <a:r>
              <a:rPr lang="id-ID" dirty="0">
                <a:solidFill>
                  <a:sysClr val="windowText" lastClr="000000"/>
                </a:solidFill>
              </a:rPr>
              <a:t>Dari diagram diatas menunjukan bahwa usia 15-19 tahun memiliki jumlah yang lebih tinggi dan memiliki persetasi Potensi Kelahiran Terbanyak dibandingkan dengan kelompok usia lainnya.</a:t>
            </a:r>
          </a:p>
        </p:txBody>
      </p:sp>
      <p:sp>
        <p:nvSpPr>
          <p:cNvPr id="10" name="TextBox 9"/>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1" name="Straight Connector 10"/>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35</a:t>
            </a:r>
            <a:endParaRPr lang="en-US" sz="1300" b="1" dirty="0">
              <a:solidFill>
                <a:srgbClr val="FFFFFF"/>
              </a:solidFill>
              <a:latin typeface="Tahoma" pitchFamily="34" charset="0"/>
              <a:ea typeface="Tahoma" pitchFamily="34" charset="0"/>
              <a:cs typeface="Tahoma" pitchFamily="34" charset="0"/>
            </a:endParaRPr>
          </a:p>
        </p:txBody>
      </p:sp>
      <p:sp>
        <p:nvSpPr>
          <p:cNvPr id="15" name="TextBox 14"/>
          <p:cNvSpPr txBox="1"/>
          <p:nvPr/>
        </p:nvSpPr>
        <p:spPr>
          <a:xfrm>
            <a:off x="7294511" y="2743212"/>
            <a:ext cx="956842" cy="342710"/>
          </a:xfrm>
          <a:prstGeom prst="rect">
            <a:avLst/>
          </a:prstGeom>
          <a:noFill/>
        </p:spPr>
        <p:txBody>
          <a:bodyPr wrap="none" lIns="80316" tIns="40158" rIns="80316" bIns="40158" rtlCol="0">
            <a:spAutoFit/>
          </a:bodyPr>
          <a:lstStyle/>
          <a:p>
            <a:r>
              <a:rPr lang="id-ID" dirty="0"/>
              <a:t>Tabel 2.1</a:t>
            </a:r>
          </a:p>
        </p:txBody>
      </p:sp>
      <p:sp>
        <p:nvSpPr>
          <p:cNvPr id="16" name="TextBox 15"/>
          <p:cNvSpPr txBox="1"/>
          <p:nvPr/>
        </p:nvSpPr>
        <p:spPr>
          <a:xfrm>
            <a:off x="3080792" y="5373216"/>
            <a:ext cx="1195112" cy="342710"/>
          </a:xfrm>
          <a:prstGeom prst="rect">
            <a:avLst/>
          </a:prstGeom>
          <a:noFill/>
        </p:spPr>
        <p:txBody>
          <a:bodyPr wrap="none" lIns="80316" tIns="40158" rIns="80316" bIns="40158" rtlCol="0">
            <a:spAutoFit/>
          </a:bodyPr>
          <a:lstStyle/>
          <a:p>
            <a:r>
              <a:rPr lang="id-ID" dirty="0"/>
              <a:t>Gambar 2.1</a:t>
            </a:r>
          </a:p>
        </p:txBody>
      </p:sp>
      <p:sp>
        <p:nvSpPr>
          <p:cNvPr id="17" name="TextBox 16"/>
          <p:cNvSpPr txBox="1"/>
          <p:nvPr/>
        </p:nvSpPr>
        <p:spPr>
          <a:xfrm>
            <a:off x="1050484" y="960156"/>
            <a:ext cx="5283409" cy="358099"/>
          </a:xfrm>
          <a:prstGeom prst="rect">
            <a:avLst/>
          </a:prstGeom>
          <a:noFill/>
        </p:spPr>
        <p:txBody>
          <a:bodyPr wrap="square" lIns="80316" tIns="40158" rIns="80316" bIns="40158" rtlCol="0">
            <a:spAutoFit/>
          </a:bodyPr>
          <a:lstStyle/>
          <a:p>
            <a:r>
              <a:rPr lang="id-ID" sz="1800" b="1" dirty="0"/>
              <a:t>1. Data Potensi Kelahiran Anak</a:t>
            </a:r>
          </a:p>
        </p:txBody>
      </p:sp>
      <p:graphicFrame>
        <p:nvGraphicFramePr>
          <p:cNvPr id="19" name="Chart 18"/>
          <p:cNvGraphicFramePr>
            <a:graphicFrameLocks/>
          </p:cNvGraphicFramePr>
          <p:nvPr/>
        </p:nvGraphicFramePr>
        <p:xfrm>
          <a:off x="1136576" y="1340768"/>
          <a:ext cx="5112568" cy="39604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Table 19"/>
          <p:cNvGraphicFramePr>
            <a:graphicFrameLocks noGrp="1"/>
          </p:cNvGraphicFramePr>
          <p:nvPr/>
        </p:nvGraphicFramePr>
        <p:xfrm>
          <a:off x="6453198" y="928672"/>
          <a:ext cx="3000396" cy="1743075"/>
        </p:xfrm>
        <a:graphic>
          <a:graphicData uri="http://schemas.openxmlformats.org/drawingml/2006/table">
            <a:tbl>
              <a:tblPr/>
              <a:tblGrid>
                <a:gridCol w="1475226"/>
                <a:gridCol w="614678"/>
                <a:gridCol w="910492"/>
              </a:tblGrid>
              <a:tr h="193675">
                <a:tc>
                  <a:txBody>
                    <a:bodyPr/>
                    <a:lstStyle/>
                    <a:p>
                      <a:pPr algn="ctr" fontAlgn="b"/>
                      <a:r>
                        <a:rPr lang="en-US" sz="1000" b="1" i="0" u="none" strike="noStrike" dirty="0">
                          <a:solidFill>
                            <a:srgbClr val="000000"/>
                          </a:solidFill>
                          <a:latin typeface="Arial"/>
                        </a:rPr>
                        <a:t>KELOMPOK_UMUR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1" i="0" u="none" strike="noStrike">
                          <a:solidFill>
                            <a:srgbClr val="000000"/>
                          </a:solidFill>
                          <a:latin typeface="Arial"/>
                        </a:rPr>
                        <a:t>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1" i="0" u="none" strike="noStrike">
                          <a:solidFill>
                            <a:srgbClr val="000000"/>
                          </a:solidFill>
                          <a:latin typeface="Arial"/>
                        </a:rPr>
                        <a:t>PERSENPR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3675">
                <a:tc>
                  <a:txBody>
                    <a:bodyPr/>
                    <a:lstStyle/>
                    <a:p>
                      <a:pPr algn="ctr" fontAlgn="b"/>
                      <a:r>
                        <a:rPr lang="en-US" sz="1000" b="0" i="0" u="none" strike="noStrike">
                          <a:solidFill>
                            <a:srgbClr val="000000"/>
                          </a:solidFill>
                          <a:latin typeface="Arial"/>
                        </a:rPr>
                        <a:t>15-19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000" b="0" i="0" u="none" strike="noStrike">
                          <a:solidFill>
                            <a:srgbClr val="000000"/>
                          </a:solidFill>
                          <a:latin typeface="Arial"/>
                        </a:rPr>
                        <a:t>17.881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000" b="0" i="0" u="none" strike="noStrike">
                          <a:solidFill>
                            <a:srgbClr val="000000"/>
                          </a:solidFill>
                          <a:latin typeface="Arial"/>
                        </a:rPr>
                        <a:t>17,20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93675">
                <a:tc>
                  <a:txBody>
                    <a:bodyPr/>
                    <a:lstStyle/>
                    <a:p>
                      <a:pPr algn="ctr" fontAlgn="b"/>
                      <a:r>
                        <a:rPr lang="en-US" sz="1000" b="0" i="0" u="none" strike="noStrike">
                          <a:solidFill>
                            <a:srgbClr val="000000"/>
                          </a:solidFill>
                          <a:latin typeface="Arial"/>
                        </a:rPr>
                        <a:t>20-24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000" b="0" i="0" u="none" strike="noStrike">
                          <a:solidFill>
                            <a:srgbClr val="000000"/>
                          </a:solidFill>
                          <a:latin typeface="Arial"/>
                        </a:rPr>
                        <a:t>16.472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000" b="0" i="0" u="none" strike="noStrike">
                          <a:solidFill>
                            <a:srgbClr val="000000"/>
                          </a:solidFill>
                          <a:latin typeface="Arial"/>
                        </a:rPr>
                        <a:t>15,90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93675">
                <a:tc>
                  <a:txBody>
                    <a:bodyPr/>
                    <a:lstStyle/>
                    <a:p>
                      <a:pPr algn="ctr" fontAlgn="b"/>
                      <a:r>
                        <a:rPr lang="en-US" sz="1000" b="0" i="0" u="none" strike="noStrike">
                          <a:solidFill>
                            <a:srgbClr val="000000"/>
                          </a:solidFill>
                          <a:latin typeface="Arial"/>
                        </a:rPr>
                        <a:t>25-29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000" b="0" i="0" u="none" strike="noStrike">
                          <a:solidFill>
                            <a:srgbClr val="000000"/>
                          </a:solidFill>
                          <a:latin typeface="Arial"/>
                        </a:rPr>
                        <a:t>13.807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000" b="0" i="0" u="none" strike="noStrike">
                          <a:solidFill>
                            <a:srgbClr val="000000"/>
                          </a:solidFill>
                          <a:latin typeface="Arial"/>
                        </a:rPr>
                        <a:t>13,30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93675">
                <a:tc>
                  <a:txBody>
                    <a:bodyPr/>
                    <a:lstStyle/>
                    <a:p>
                      <a:pPr algn="ctr" fontAlgn="b"/>
                      <a:r>
                        <a:rPr lang="en-US" sz="1000" b="0" i="0" u="none" strike="noStrike">
                          <a:solidFill>
                            <a:srgbClr val="000000"/>
                          </a:solidFill>
                          <a:latin typeface="Arial"/>
                        </a:rPr>
                        <a:t>30-34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000" b="0" i="0" u="none" strike="noStrike">
                          <a:solidFill>
                            <a:srgbClr val="000000"/>
                          </a:solidFill>
                          <a:latin typeface="Arial"/>
                        </a:rPr>
                        <a:t>13.554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000" b="0" i="0" u="none" strike="noStrike">
                          <a:solidFill>
                            <a:srgbClr val="000000"/>
                          </a:solidFill>
                          <a:latin typeface="Arial"/>
                        </a:rPr>
                        <a:t>13,10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93675">
                <a:tc>
                  <a:txBody>
                    <a:bodyPr/>
                    <a:lstStyle/>
                    <a:p>
                      <a:pPr algn="ctr" fontAlgn="b"/>
                      <a:r>
                        <a:rPr lang="en-US" sz="1000" b="0" i="0" u="none" strike="noStrike">
                          <a:solidFill>
                            <a:srgbClr val="000000"/>
                          </a:solidFill>
                          <a:latin typeface="Arial"/>
                        </a:rPr>
                        <a:t>35-39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000" b="0" i="0" u="none" strike="noStrike">
                          <a:solidFill>
                            <a:srgbClr val="000000"/>
                          </a:solidFill>
                          <a:latin typeface="Arial"/>
                        </a:rPr>
                        <a:t>14.808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000" b="0" i="0" u="none" strike="noStrike">
                          <a:solidFill>
                            <a:srgbClr val="000000"/>
                          </a:solidFill>
                          <a:latin typeface="Arial"/>
                        </a:rPr>
                        <a:t>14,30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93675">
                <a:tc>
                  <a:txBody>
                    <a:bodyPr/>
                    <a:lstStyle/>
                    <a:p>
                      <a:pPr algn="ctr" fontAlgn="b"/>
                      <a:r>
                        <a:rPr lang="en-US" sz="1000" b="0" i="0" u="none" strike="noStrike">
                          <a:solidFill>
                            <a:srgbClr val="000000"/>
                          </a:solidFill>
                          <a:latin typeface="Arial"/>
                        </a:rPr>
                        <a:t>40-44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000" b="0" i="0" u="none" strike="noStrike">
                          <a:solidFill>
                            <a:srgbClr val="000000"/>
                          </a:solidFill>
                          <a:latin typeface="Arial"/>
                        </a:rPr>
                        <a:t>14.464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000" b="0" i="0" u="none" strike="noStrike">
                          <a:solidFill>
                            <a:srgbClr val="000000"/>
                          </a:solidFill>
                          <a:latin typeface="Arial"/>
                        </a:rPr>
                        <a:t>13,90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93675">
                <a:tc>
                  <a:txBody>
                    <a:bodyPr/>
                    <a:lstStyle/>
                    <a:p>
                      <a:pPr algn="ctr" fontAlgn="b"/>
                      <a:r>
                        <a:rPr lang="en-US" sz="1000" b="0" i="0" u="none" strike="noStrike" dirty="0">
                          <a:solidFill>
                            <a:srgbClr val="000000"/>
                          </a:solidFill>
                          <a:latin typeface="Arial"/>
                        </a:rPr>
                        <a:t>45-49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000" b="0" i="0" u="none" strike="noStrike">
                          <a:solidFill>
                            <a:srgbClr val="000000"/>
                          </a:solidFill>
                          <a:latin typeface="Arial"/>
                        </a:rPr>
                        <a:t>12.843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000" b="0" i="0" u="none" strike="noStrike">
                          <a:solidFill>
                            <a:srgbClr val="000000"/>
                          </a:solidFill>
                          <a:latin typeface="Arial"/>
                        </a:rPr>
                        <a:t>12,40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93675">
                <a:tc>
                  <a:txBody>
                    <a:bodyPr/>
                    <a:lstStyle/>
                    <a:p>
                      <a:pPr algn="ctr" fontAlgn="b"/>
                      <a:r>
                        <a:rPr lang="en-US" sz="1000" b="0" i="0" u="none" strike="noStrike" dirty="0">
                          <a:solidFill>
                            <a:srgbClr val="000000"/>
                          </a:solidFill>
                          <a:latin typeface="Arial"/>
                        </a:rPr>
                        <a:t>JUMLAH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000" b="0" i="0" u="none" strike="noStrike">
                          <a:solidFill>
                            <a:srgbClr val="000000"/>
                          </a:solidFill>
                          <a:latin typeface="Arial"/>
                        </a:rPr>
                        <a:t>103.829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000" b="0" i="0" u="none" strike="noStrike" dirty="0">
                          <a:solidFill>
                            <a:srgbClr val="000000"/>
                          </a:solidFill>
                          <a:latin typeface="Arial"/>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bl>
          </a:graphicData>
        </a:graphic>
      </p:graphicFrame>
    </p:spTree>
    <p:extLst>
      <p:ext uri="{BB962C8B-B14F-4D97-AF65-F5344CB8AC3E}">
        <p14:creationId xmlns:p14="http://schemas.microsoft.com/office/powerpoint/2010/main" xmlns="" val="730660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0522" y="480102"/>
            <a:ext cx="5283409" cy="358099"/>
          </a:xfrm>
          <a:prstGeom prst="rect">
            <a:avLst/>
          </a:prstGeom>
          <a:noFill/>
        </p:spPr>
        <p:txBody>
          <a:bodyPr wrap="square" lIns="80316" tIns="40158" rIns="80316" bIns="40158" rtlCol="0">
            <a:spAutoFit/>
          </a:bodyPr>
          <a:lstStyle/>
          <a:p>
            <a:r>
              <a:rPr lang="id-ID" sz="1800" b="1" dirty="0"/>
              <a:t>2. Data Angka Perkawinan Kasar &amp; Umum</a:t>
            </a:r>
          </a:p>
        </p:txBody>
      </p:sp>
      <p:sp>
        <p:nvSpPr>
          <p:cNvPr id="6" name="TextBox 5"/>
          <p:cNvSpPr txBox="1"/>
          <p:nvPr/>
        </p:nvSpPr>
        <p:spPr>
          <a:xfrm>
            <a:off x="1208584" y="1137425"/>
            <a:ext cx="3240360" cy="2435591"/>
          </a:xfrm>
          <a:prstGeom prst="rect">
            <a:avLst/>
          </a:prstGeom>
          <a:noFill/>
        </p:spPr>
        <p:txBody>
          <a:bodyPr wrap="square" lIns="80316" tIns="40158" rIns="80316" bIns="40158" rtlCol="0">
            <a:spAutoFit/>
          </a:bodyPr>
          <a:lstStyle/>
          <a:p>
            <a:r>
              <a:rPr lang="id-ID" dirty="0"/>
              <a:t>Data Perkawinan Kasar dan Perkawinan Umum di Kabupaten Pada Tahun </a:t>
            </a:r>
            <a:r>
              <a:rPr lang="id-ID" dirty="0" smtClean="0"/>
              <a:t>202</a:t>
            </a:r>
            <a:r>
              <a:rPr lang="en-US" dirty="0" smtClean="0"/>
              <a:t>1</a:t>
            </a:r>
            <a:r>
              <a:rPr lang="id-ID" dirty="0" smtClean="0"/>
              <a:t> </a:t>
            </a:r>
            <a:r>
              <a:rPr lang="id-ID" dirty="0"/>
              <a:t>Yakni </a:t>
            </a:r>
          </a:p>
          <a:p>
            <a:pPr marL="401576" indent="-401576">
              <a:buAutoNum type="arabicPeriod"/>
            </a:pPr>
            <a:r>
              <a:rPr lang="id-ID" dirty="0"/>
              <a:t>Perkawinan Kasar : </a:t>
            </a:r>
            <a:r>
              <a:rPr lang="en-US" dirty="0" smtClean="0"/>
              <a:t>98,76</a:t>
            </a:r>
            <a:endParaRPr lang="id-ID" dirty="0"/>
          </a:p>
          <a:p>
            <a:pPr marL="401576" indent="-401576">
              <a:buAutoNum type="arabicPeriod"/>
            </a:pPr>
            <a:r>
              <a:rPr lang="id-ID" dirty="0"/>
              <a:t>Perkawinan Umum : </a:t>
            </a:r>
            <a:r>
              <a:rPr lang="en-US" dirty="0" smtClean="0"/>
              <a:t>126,51</a:t>
            </a:r>
            <a:endParaRPr lang="id-ID" dirty="0"/>
          </a:p>
          <a:p>
            <a:r>
              <a:rPr lang="id-ID" dirty="0"/>
              <a:t>Ini menunjukan peningkatan perkawinan secara tercatat dalam rentang tahun </a:t>
            </a:r>
            <a:r>
              <a:rPr lang="id-ID" dirty="0" smtClean="0"/>
              <a:t>202</a:t>
            </a:r>
            <a:r>
              <a:rPr lang="en-US" dirty="0" smtClean="0"/>
              <a:t>1</a:t>
            </a:r>
            <a:r>
              <a:rPr lang="id-ID" dirty="0" smtClean="0"/>
              <a:t>.</a:t>
            </a:r>
            <a:endParaRPr lang="id-ID" dirty="0"/>
          </a:p>
        </p:txBody>
      </p:sp>
      <p:sp>
        <p:nvSpPr>
          <p:cNvPr id="11" name="TextBox 10"/>
          <p:cNvSpPr txBox="1"/>
          <p:nvPr/>
        </p:nvSpPr>
        <p:spPr>
          <a:xfrm>
            <a:off x="6453969" y="6172164"/>
            <a:ext cx="993710" cy="342710"/>
          </a:xfrm>
          <a:prstGeom prst="rect">
            <a:avLst/>
          </a:prstGeom>
          <a:noFill/>
        </p:spPr>
        <p:txBody>
          <a:bodyPr wrap="none" lIns="80316" tIns="40158" rIns="80316" bIns="40158" rtlCol="0">
            <a:spAutoFit/>
          </a:bodyPr>
          <a:lstStyle/>
          <a:p>
            <a:r>
              <a:rPr lang="id-ID" dirty="0"/>
              <a:t>Tabel 2.2</a:t>
            </a:r>
          </a:p>
        </p:txBody>
      </p:sp>
      <p:graphicFrame>
        <p:nvGraphicFramePr>
          <p:cNvPr id="13" name="Table 12"/>
          <p:cNvGraphicFramePr>
            <a:graphicFrameLocks noGrp="1"/>
          </p:cNvGraphicFramePr>
          <p:nvPr/>
        </p:nvGraphicFramePr>
        <p:xfrm>
          <a:off x="4167182" y="1071546"/>
          <a:ext cx="5199703" cy="5072093"/>
        </p:xfrm>
        <a:graphic>
          <a:graphicData uri="http://schemas.openxmlformats.org/drawingml/2006/table">
            <a:tbl>
              <a:tblPr/>
              <a:tblGrid>
                <a:gridCol w="253027"/>
                <a:gridCol w="1467556"/>
                <a:gridCol w="695824"/>
                <a:gridCol w="695824"/>
                <a:gridCol w="695824"/>
                <a:gridCol w="695824"/>
                <a:gridCol w="695824"/>
              </a:tblGrid>
              <a:tr h="610205">
                <a:tc>
                  <a:txBody>
                    <a:bodyPr/>
                    <a:lstStyle/>
                    <a:p>
                      <a:pPr algn="ctr" fontAlgn="ctr"/>
                      <a:r>
                        <a:rPr lang="en-US" sz="1000" b="1" i="0" u="none" strike="noStrike" dirty="0">
                          <a:solidFill>
                            <a:srgbClr val="000000"/>
                          </a:solidFill>
                          <a:latin typeface="Arial"/>
                        </a:rPr>
                        <a:t>NO</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ctr"/>
                      <a:r>
                        <a:rPr lang="en-US" sz="1000" b="1" i="0" u="none" strike="noStrike" dirty="0">
                          <a:solidFill>
                            <a:srgbClr val="000000"/>
                          </a:solidFill>
                          <a:latin typeface="Arial"/>
                        </a:rPr>
                        <a:t>NAMA KEC</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ctr"/>
                      <a:r>
                        <a:rPr lang="en-US" sz="1000" b="1" i="0" u="none" strike="noStrike">
                          <a:solidFill>
                            <a:srgbClr val="000000"/>
                          </a:solidFill>
                          <a:latin typeface="Arial"/>
                        </a:rPr>
                        <a:t>JML PERKWN</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ctr"/>
                      <a:r>
                        <a:rPr lang="en-US" sz="1000" b="1" i="0" u="none" strike="noStrike">
                          <a:solidFill>
                            <a:srgbClr val="000000"/>
                          </a:solidFill>
                          <a:latin typeface="Arial"/>
                        </a:rPr>
                        <a:t>JML PDK TGH 2021</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ctr"/>
                      <a:r>
                        <a:rPr lang="en-US" sz="1000" b="1" i="0" u="none" strike="noStrike">
                          <a:solidFill>
                            <a:srgbClr val="000000"/>
                          </a:solidFill>
                          <a:latin typeface="Arial"/>
                        </a:rPr>
                        <a:t>JML PDK 15 TGH 2021</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ctr"/>
                      <a:r>
                        <a:rPr lang="en-US" sz="1000" b="1" i="0" u="none" strike="noStrike">
                          <a:solidFill>
                            <a:srgbClr val="000000"/>
                          </a:solidFill>
                          <a:latin typeface="Arial"/>
                        </a:rPr>
                        <a:t>ANGKA PERKWN KASAR</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ctr"/>
                      <a:r>
                        <a:rPr lang="en-US" sz="1000" b="1" i="0" u="none" strike="noStrike">
                          <a:solidFill>
                            <a:srgbClr val="000000"/>
                          </a:solidFill>
                          <a:latin typeface="Arial"/>
                        </a:rPr>
                        <a:t>ANGKA PERKWN UMUM</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r>
              <a:tr h="185912">
                <a:tc>
                  <a:txBody>
                    <a:bodyPr/>
                    <a:lstStyle/>
                    <a:p>
                      <a:pPr algn="ctr" fontAlgn="ctr"/>
                      <a:r>
                        <a:rPr lang="en-US" sz="1000" b="0" i="0" u="none" strike="noStrike">
                          <a:solidFill>
                            <a:srgbClr val="000000"/>
                          </a:solidFill>
                          <a:latin typeface="Arial"/>
                        </a:rPr>
                        <a:t>1</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BATUI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50</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19.196</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14.511</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2,60</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3,45</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2</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BUNTA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70</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19.920</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15.592</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3,51</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4,49</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3</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KINTOM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57</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11.679</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8.997</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4,88</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6,34</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4</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dirty="0">
                          <a:solidFill>
                            <a:srgbClr val="000000"/>
                          </a:solidFill>
                          <a:latin typeface="Arial"/>
                        </a:rPr>
                        <a:t> LUWUK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249</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33.762</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26.299</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7,38</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9,47</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5</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LAMALA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35</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7.177</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5.648</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4,88</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6,20</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6</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BALANTAK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22</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5.939</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4.711</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3,70</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4,67</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7</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PAGIMANA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85</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23.856</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18.462</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3,56</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4,60</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8</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BUALEMO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52</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18.550</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14.781</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2,80</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3,52</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9</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TOILI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122</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35.836</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27.940</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3,40</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4,37</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10</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MASAMA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76</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12.060</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9.690</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6,30</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7,84</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11</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LUWUK TIMUR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35</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12.676</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9.766</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2,76</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3,58</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12</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TOILI BARAT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90</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23.525</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18.139</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3,83</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4,96</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13</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NUHON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84</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19.650</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15.293</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4,27</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5,49</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14</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MOILONG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63</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19.289</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14.944</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3,27</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4,22</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15</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BATUI SELATAN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61</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15.319</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11.755</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3,98</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5,19</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16</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LOBU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11</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3.978</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3.108</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2,77</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3,54</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17</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SIMPANG RAYA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80</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14.639</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11.640</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5,46</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6,87</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18</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BALANTAK SELATAN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32</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5.333</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4.267</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6,00</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7,50</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19</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BALANTAK UTARA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9</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4.807</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3.769</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1,87</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2,39</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20</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LUWUK SELATAN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156</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24.143</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18.075</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6,46</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8,63</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21</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LUWUK UTARA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109</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19.525</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14.988</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5,58</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7,27</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22</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MANTOH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28</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6.929</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5.648</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4,04</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4,96</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ctr"/>
                      <a:r>
                        <a:rPr lang="en-US" sz="1000" b="0" i="0" u="none" strike="noStrike">
                          <a:solidFill>
                            <a:srgbClr val="000000"/>
                          </a:solidFill>
                          <a:latin typeface="Arial"/>
                        </a:rPr>
                        <a:t>23</a:t>
                      </a:r>
                    </a:p>
                  </a:txBody>
                  <a:tcPr marL="9489" marR="9489" marT="9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 NAMBO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47</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8.601</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6.756</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5,46</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000000"/>
                          </a:solidFill>
                          <a:latin typeface="Arial"/>
                        </a:rPr>
                        <a:t>6,96</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85912">
                <a:tc>
                  <a:txBody>
                    <a:bodyPr/>
                    <a:lstStyle/>
                    <a:p>
                      <a:pPr algn="ctr" fontAlgn="b"/>
                      <a:r>
                        <a:rPr lang="en-US" sz="1000" b="0" i="0" u="none" strike="noStrike">
                          <a:solidFill>
                            <a:srgbClr val="000000"/>
                          </a:solidFill>
                          <a:latin typeface="Arial"/>
                        </a:rPr>
                        <a:t> </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b"/>
                      <a:r>
                        <a:rPr lang="en-US" sz="1000" b="1" i="0" u="none" strike="noStrike">
                          <a:solidFill>
                            <a:srgbClr val="000000"/>
                          </a:solidFill>
                          <a:latin typeface="Arial"/>
                        </a:rPr>
                        <a:t>JUMLAH</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4061"/>
                    </a:solidFill>
                  </a:tcPr>
                </a:tc>
                <a:tc>
                  <a:txBody>
                    <a:bodyPr/>
                    <a:lstStyle/>
                    <a:p>
                      <a:pPr algn="ctr" fontAlgn="b"/>
                      <a:r>
                        <a:rPr lang="en-US" sz="1000" b="1" i="0" u="none" strike="noStrike">
                          <a:solidFill>
                            <a:srgbClr val="000000"/>
                          </a:solidFill>
                          <a:latin typeface="Arial"/>
                        </a:rPr>
                        <a:t>1.623</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4061"/>
                    </a:solidFill>
                  </a:tcPr>
                </a:tc>
                <a:tc>
                  <a:txBody>
                    <a:bodyPr/>
                    <a:lstStyle/>
                    <a:p>
                      <a:pPr algn="ctr" fontAlgn="b"/>
                      <a:r>
                        <a:rPr lang="en-US" sz="1000" b="1" i="0" u="none" strike="noStrike">
                          <a:solidFill>
                            <a:srgbClr val="000000"/>
                          </a:solidFill>
                          <a:latin typeface="Arial"/>
                        </a:rPr>
                        <a:t>366.389</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4061"/>
                    </a:solidFill>
                  </a:tcPr>
                </a:tc>
                <a:tc>
                  <a:txBody>
                    <a:bodyPr/>
                    <a:lstStyle/>
                    <a:p>
                      <a:pPr algn="ctr" fontAlgn="b"/>
                      <a:r>
                        <a:rPr lang="en-US" sz="1000" b="1" i="0" u="none" strike="noStrike">
                          <a:solidFill>
                            <a:srgbClr val="000000"/>
                          </a:solidFill>
                          <a:latin typeface="Arial"/>
                        </a:rPr>
                        <a:t>284.779</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4061"/>
                    </a:solidFill>
                  </a:tcPr>
                </a:tc>
                <a:tc>
                  <a:txBody>
                    <a:bodyPr/>
                    <a:lstStyle/>
                    <a:p>
                      <a:pPr algn="ctr" fontAlgn="b"/>
                      <a:r>
                        <a:rPr lang="en-US" sz="1000" b="1" i="0" u="none" strike="noStrike">
                          <a:solidFill>
                            <a:srgbClr val="000000"/>
                          </a:solidFill>
                          <a:latin typeface="Arial"/>
                        </a:rPr>
                        <a:t>98,76</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4061"/>
                    </a:solidFill>
                  </a:tcPr>
                </a:tc>
                <a:tc>
                  <a:txBody>
                    <a:bodyPr/>
                    <a:lstStyle/>
                    <a:p>
                      <a:pPr algn="ctr" fontAlgn="b"/>
                      <a:r>
                        <a:rPr lang="en-US" sz="1000" b="1" i="0" u="none" strike="noStrike" dirty="0">
                          <a:solidFill>
                            <a:srgbClr val="000000"/>
                          </a:solidFill>
                          <a:latin typeface="Arial"/>
                        </a:rPr>
                        <a:t>126,51</a:t>
                      </a:r>
                    </a:p>
                  </a:txBody>
                  <a:tcPr marL="9489" marR="9489" marT="9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4061"/>
                    </a:solidFill>
                  </a:tcPr>
                </a:tc>
              </a:tr>
            </a:tbl>
          </a:graphicData>
        </a:graphic>
      </p:graphicFrame>
      <p:sp>
        <p:nvSpPr>
          <p:cNvPr id="12" name="TextBox 11"/>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4" name="Straight Connector 13"/>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36</a:t>
            </a:r>
            <a:endParaRPr lang="en-US" sz="1300" b="1" dirty="0">
              <a:solidFill>
                <a:srgbClr val="FFFF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730660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0521" y="332656"/>
            <a:ext cx="5223370" cy="358099"/>
          </a:xfrm>
          <a:prstGeom prst="rect">
            <a:avLst/>
          </a:prstGeom>
          <a:noFill/>
        </p:spPr>
        <p:txBody>
          <a:bodyPr wrap="square" lIns="80316" tIns="40158" rIns="80316" bIns="40158" rtlCol="0">
            <a:spAutoFit/>
          </a:bodyPr>
          <a:lstStyle/>
          <a:p>
            <a:r>
              <a:rPr lang="id-ID" sz="1800" b="1" dirty="0"/>
              <a:t>3. Data Angka Perceraian Kasar &amp; Umum</a:t>
            </a:r>
          </a:p>
        </p:txBody>
      </p:sp>
      <p:sp>
        <p:nvSpPr>
          <p:cNvPr id="6" name="TextBox 5"/>
          <p:cNvSpPr txBox="1"/>
          <p:nvPr/>
        </p:nvSpPr>
        <p:spPr>
          <a:xfrm>
            <a:off x="1650869" y="5381844"/>
            <a:ext cx="7925114" cy="1127541"/>
          </a:xfrm>
          <a:prstGeom prst="rect">
            <a:avLst/>
          </a:prstGeom>
          <a:noFill/>
        </p:spPr>
        <p:txBody>
          <a:bodyPr wrap="square" lIns="80316" tIns="40158" rIns="80316" bIns="40158" rtlCol="0">
            <a:spAutoFit/>
          </a:bodyPr>
          <a:lstStyle/>
          <a:p>
            <a:pPr algn="just"/>
            <a:r>
              <a:rPr lang="id-ID" dirty="0"/>
              <a:t>Wilayah Kabupaten Banggai Pada Tahun </a:t>
            </a:r>
            <a:r>
              <a:rPr lang="id-ID" dirty="0" smtClean="0"/>
              <a:t>202</a:t>
            </a:r>
            <a:r>
              <a:rPr lang="en-US" dirty="0" smtClean="0"/>
              <a:t>1</a:t>
            </a:r>
            <a:r>
              <a:rPr lang="id-ID" dirty="0" smtClean="0"/>
              <a:t> </a:t>
            </a:r>
            <a:r>
              <a:rPr lang="id-ID" dirty="0"/>
              <a:t>yang saat ini telah dimuat dalam Table dan Sebuah Diagram yang menunjukan bahwah rendahnya tingkat Perceraian di Kabupaten Banggai dilihat dari perbandingan Jumlah Penduduk dan Angka Perceraian Kasar maupun Umum.</a:t>
            </a:r>
          </a:p>
        </p:txBody>
      </p:sp>
      <p:sp>
        <p:nvSpPr>
          <p:cNvPr id="8" name="TextBox 7"/>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9" name="Straight Connector 8"/>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37</a:t>
            </a:r>
            <a:endParaRPr lang="en-US" sz="1300" b="1" dirty="0">
              <a:solidFill>
                <a:srgbClr val="FFFFFF"/>
              </a:solidFill>
              <a:latin typeface="Tahoma" pitchFamily="34" charset="0"/>
              <a:ea typeface="Tahoma" pitchFamily="34" charset="0"/>
              <a:cs typeface="Tahoma" pitchFamily="34" charset="0"/>
            </a:endParaRPr>
          </a:p>
        </p:txBody>
      </p:sp>
      <p:sp>
        <p:nvSpPr>
          <p:cNvPr id="13" name="TextBox 12"/>
          <p:cNvSpPr txBox="1"/>
          <p:nvPr/>
        </p:nvSpPr>
        <p:spPr>
          <a:xfrm>
            <a:off x="5045822" y="5143479"/>
            <a:ext cx="987298" cy="342710"/>
          </a:xfrm>
          <a:prstGeom prst="rect">
            <a:avLst/>
          </a:prstGeom>
          <a:noFill/>
        </p:spPr>
        <p:txBody>
          <a:bodyPr wrap="none" lIns="80316" tIns="40158" rIns="80316" bIns="40158" rtlCol="0">
            <a:spAutoFit/>
          </a:bodyPr>
          <a:lstStyle/>
          <a:p>
            <a:r>
              <a:rPr lang="id-ID" dirty="0"/>
              <a:t>Tabel 2.3</a:t>
            </a:r>
          </a:p>
        </p:txBody>
      </p:sp>
      <p:sp>
        <p:nvSpPr>
          <p:cNvPr id="14" name="TextBox 13"/>
          <p:cNvSpPr txBox="1"/>
          <p:nvPr/>
        </p:nvSpPr>
        <p:spPr>
          <a:xfrm>
            <a:off x="8310586" y="2857496"/>
            <a:ext cx="1231981" cy="342710"/>
          </a:xfrm>
          <a:prstGeom prst="rect">
            <a:avLst/>
          </a:prstGeom>
          <a:noFill/>
        </p:spPr>
        <p:txBody>
          <a:bodyPr wrap="none" lIns="80316" tIns="40158" rIns="80316" bIns="40158" rtlCol="0">
            <a:spAutoFit/>
          </a:bodyPr>
          <a:lstStyle/>
          <a:p>
            <a:r>
              <a:rPr lang="id-ID" dirty="0"/>
              <a:t>Gambar 2.2</a:t>
            </a:r>
          </a:p>
        </p:txBody>
      </p:sp>
      <p:graphicFrame>
        <p:nvGraphicFramePr>
          <p:cNvPr id="15" name="Table 14"/>
          <p:cNvGraphicFramePr>
            <a:graphicFrameLocks noGrp="1"/>
          </p:cNvGraphicFramePr>
          <p:nvPr/>
        </p:nvGraphicFramePr>
        <p:xfrm>
          <a:off x="1238224" y="785794"/>
          <a:ext cx="7000926" cy="4381500"/>
        </p:xfrm>
        <a:graphic>
          <a:graphicData uri="http://schemas.openxmlformats.org/drawingml/2006/table">
            <a:tbl>
              <a:tblPr/>
              <a:tblGrid>
                <a:gridCol w="311152"/>
                <a:gridCol w="1633549"/>
                <a:gridCol w="1011245"/>
                <a:gridCol w="1011245"/>
                <a:gridCol w="1011245"/>
                <a:gridCol w="1011245"/>
                <a:gridCol w="1011245"/>
              </a:tblGrid>
              <a:tr h="495300">
                <a:tc>
                  <a:txBody>
                    <a:bodyPr/>
                    <a:lstStyle/>
                    <a:p>
                      <a:pPr algn="ctr" fontAlgn="ctr"/>
                      <a:r>
                        <a:rPr lang="en-US" sz="1000" b="1" i="0" u="none" strike="noStrike" dirty="0">
                          <a:solidFill>
                            <a:srgbClr val="000000"/>
                          </a:solidFill>
                          <a:latin typeface="Arial"/>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ctr" fontAlgn="ctr"/>
                      <a:r>
                        <a:rPr lang="en-US" sz="1000" b="1" i="0" u="none" strike="noStrike">
                          <a:solidFill>
                            <a:srgbClr val="000000"/>
                          </a:solidFill>
                          <a:latin typeface="Arial"/>
                        </a:rPr>
                        <a:t>NAMA_KEC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ctr" fontAlgn="ctr"/>
                      <a:r>
                        <a:rPr lang="en-US" sz="1000" b="1" i="0" u="none" strike="noStrike">
                          <a:solidFill>
                            <a:srgbClr val="000000"/>
                          </a:solidFill>
                          <a:latin typeface="Arial"/>
                        </a:rPr>
                        <a:t>JML PERCRAIAN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ctr" fontAlgn="ctr"/>
                      <a:r>
                        <a:rPr lang="en-US" sz="1000" b="1" i="0" u="none" strike="noStrike">
                          <a:solidFill>
                            <a:srgbClr val="000000"/>
                          </a:solidFill>
                          <a:latin typeface="Arial"/>
                        </a:rPr>
                        <a:t>JMH PDDK TGH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ctr" fontAlgn="ctr"/>
                      <a:r>
                        <a:rPr lang="en-US" sz="1000" b="1" i="0" u="none" strike="noStrike">
                          <a:solidFill>
                            <a:srgbClr val="000000"/>
                          </a:solidFill>
                          <a:latin typeface="Arial"/>
                        </a:rPr>
                        <a:t>JMH_PDDK 15thn TGH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ctr" fontAlgn="ctr"/>
                      <a:r>
                        <a:rPr lang="en-US" sz="1000" b="1" i="0" u="none" strike="noStrike">
                          <a:solidFill>
                            <a:srgbClr val="000000"/>
                          </a:solidFill>
                          <a:latin typeface="Arial"/>
                        </a:rPr>
                        <a:t>ANGKA CRAI KASAR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ctr" fontAlgn="ctr"/>
                      <a:r>
                        <a:rPr lang="en-US" sz="1000" b="1" i="0" u="none" strike="noStrike">
                          <a:solidFill>
                            <a:srgbClr val="000000"/>
                          </a:solidFill>
                          <a:latin typeface="Arial"/>
                        </a:rPr>
                        <a:t>ANGKA CRAI UMUM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r>
              <a:tr h="161925">
                <a:tc>
                  <a:txBody>
                    <a:bodyPr/>
                    <a:lstStyle/>
                    <a:p>
                      <a:pPr algn="ctr" fontAlgn="ctr"/>
                      <a:r>
                        <a:rPr lang="en-US" sz="10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BATUI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19.196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14.511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BUNTA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19.920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15.592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KINTOM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11.679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8.997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LUWUK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33.762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26.299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2,30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LAMALA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7.177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5.648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BALANTAK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5.939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4.711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PAGIMANA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23.856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18.462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BUALEMO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18.550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14.781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TOILI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35.836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27.940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MASAMA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12.060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9.690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LUWUK TIMUR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12.676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9.766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TOILI BARAT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23.525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18.139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NUHON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19.650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15.293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MOILONG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19.289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14.944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BATUI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15.319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11.755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dirty="0">
                          <a:solidFill>
                            <a:srgbClr val="000000"/>
                          </a:solidFill>
                          <a:latin typeface="Arial"/>
                        </a:rPr>
                        <a:t> LOBU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3.978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3.108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SIMPANG RAYA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14.639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11.640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BALANTAK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5.333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4.267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BALANTAK UTARA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4.807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3.769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LUWUK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24.143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18.075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LUWUK UTARA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19.525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14.988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MANTOH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6.929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5.648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ctr"/>
                      <a:r>
                        <a:rPr lang="en-US" sz="1000" b="0" i="0" u="none" strike="noStrike">
                          <a:solidFill>
                            <a:srgbClr val="000000"/>
                          </a:solidFill>
                          <a:latin typeface="Arial"/>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 NAMBO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8.601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6.756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Arial"/>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61925">
                <a:tc>
                  <a:txBody>
                    <a:bodyPr/>
                    <a:lstStyle/>
                    <a:p>
                      <a:pPr algn="ctr" fontAlgn="b"/>
                      <a:r>
                        <a:rPr lang="en-US" sz="10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1" i="0" u="none" strike="noStrike">
                          <a:solidFill>
                            <a:srgbClr val="000000"/>
                          </a:solidFill>
                          <a:latin typeface="Arial"/>
                        </a:rPr>
                        <a:t>JUMLAH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1" i="0" u="none" strike="noStrike">
                          <a:solidFill>
                            <a:srgbClr val="000000"/>
                          </a:solidFill>
                          <a:latin typeface="Arial"/>
                        </a:rPr>
                        <a:t>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1" i="0" u="none" strike="noStrike">
                          <a:solidFill>
                            <a:srgbClr val="000000"/>
                          </a:solidFill>
                          <a:latin typeface="Arial"/>
                        </a:rPr>
                        <a:t>366.389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1" i="0" u="none" strike="noStrike">
                          <a:solidFill>
                            <a:srgbClr val="000000"/>
                          </a:solidFill>
                          <a:latin typeface="Arial"/>
                        </a:rPr>
                        <a:t>284.779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1" i="0" u="none" strike="noStrike">
                          <a:solidFill>
                            <a:srgbClr val="000000"/>
                          </a:solidFill>
                          <a:latin typeface="Arial"/>
                        </a:rPr>
                        <a:t>18,60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1" i="0" u="none" strike="noStrike" dirty="0">
                          <a:solidFill>
                            <a:srgbClr val="000000"/>
                          </a:solidFill>
                          <a:latin typeface="Arial"/>
                        </a:rPr>
                        <a:t>24,00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bl>
          </a:graphicData>
        </a:graphic>
      </p:graphicFrame>
    </p:spTree>
    <p:extLst>
      <p:ext uri="{BB962C8B-B14F-4D97-AF65-F5344CB8AC3E}">
        <p14:creationId xmlns:p14="http://schemas.microsoft.com/office/powerpoint/2010/main" xmlns="" val="730660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10521" y="480102"/>
            <a:ext cx="5223370" cy="358099"/>
          </a:xfrm>
          <a:prstGeom prst="rect">
            <a:avLst/>
          </a:prstGeom>
          <a:noFill/>
        </p:spPr>
        <p:txBody>
          <a:bodyPr wrap="square" lIns="80316" tIns="40158" rIns="80316" bIns="40158" rtlCol="0">
            <a:spAutoFit/>
          </a:bodyPr>
          <a:lstStyle/>
          <a:p>
            <a:r>
              <a:rPr lang="id-ID" sz="1800" b="1" dirty="0"/>
              <a:t>4. Data Angka Laju Pertumbuhan Penduduk</a:t>
            </a:r>
          </a:p>
        </p:txBody>
      </p:sp>
      <p:sp>
        <p:nvSpPr>
          <p:cNvPr id="10" name="TextBox 9"/>
          <p:cNvSpPr txBox="1"/>
          <p:nvPr/>
        </p:nvSpPr>
        <p:spPr>
          <a:xfrm>
            <a:off x="5013040" y="5894595"/>
            <a:ext cx="1003328" cy="342710"/>
          </a:xfrm>
          <a:prstGeom prst="rect">
            <a:avLst/>
          </a:prstGeom>
          <a:noFill/>
        </p:spPr>
        <p:txBody>
          <a:bodyPr wrap="none" lIns="80316" tIns="40158" rIns="80316" bIns="40158" rtlCol="0">
            <a:spAutoFit/>
          </a:bodyPr>
          <a:lstStyle/>
          <a:p>
            <a:r>
              <a:rPr lang="id-ID" dirty="0"/>
              <a:t>Tabel 2.4</a:t>
            </a:r>
          </a:p>
        </p:txBody>
      </p:sp>
      <p:graphicFrame>
        <p:nvGraphicFramePr>
          <p:cNvPr id="11" name="Table 10"/>
          <p:cNvGraphicFramePr>
            <a:graphicFrameLocks noGrp="1"/>
          </p:cNvGraphicFramePr>
          <p:nvPr/>
        </p:nvGraphicFramePr>
        <p:xfrm>
          <a:off x="738156" y="928661"/>
          <a:ext cx="8644003" cy="4820014"/>
        </p:xfrm>
        <a:graphic>
          <a:graphicData uri="http://schemas.openxmlformats.org/drawingml/2006/table">
            <a:tbl>
              <a:tblPr/>
              <a:tblGrid>
                <a:gridCol w="229283"/>
                <a:gridCol w="1413793"/>
                <a:gridCol w="523655"/>
                <a:gridCol w="885609"/>
                <a:gridCol w="733709"/>
                <a:gridCol w="885609"/>
                <a:gridCol w="733709"/>
                <a:gridCol w="885609"/>
                <a:gridCol w="733709"/>
                <a:gridCol w="885609"/>
                <a:gridCol w="733709"/>
              </a:tblGrid>
              <a:tr h="361002">
                <a:tc>
                  <a:txBody>
                    <a:bodyPr/>
                    <a:lstStyle/>
                    <a:p>
                      <a:pPr algn="ctr" fontAlgn="ctr"/>
                      <a:r>
                        <a:rPr lang="en-US" sz="1000" b="1" i="0" u="none" strike="noStrike" dirty="0">
                          <a:solidFill>
                            <a:srgbClr val="000000"/>
                          </a:solidFill>
                          <a:latin typeface="Arial"/>
                        </a:rPr>
                        <a:t>NO</a:t>
                      </a:r>
                    </a:p>
                  </a:txBody>
                  <a:tcPr marL="6578" marR="6578" marT="657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NAMA KEC</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TAHUN 2017</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LPP 2017 2018</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TAHUN 2018</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LPP 2018 2019</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TAHUN 2019</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LPP 2019 2020</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TAHUN 2020</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LPP 2019 2021</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000" b="1" i="0" u="none" strike="noStrike">
                          <a:solidFill>
                            <a:srgbClr val="000000"/>
                          </a:solidFill>
                          <a:latin typeface="Arial"/>
                        </a:rPr>
                        <a:t>TAHUN 2021</a:t>
                      </a:r>
                    </a:p>
                  </a:txBody>
                  <a:tcPr marL="6578" marR="6578" marT="657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182822">
                <a:tc>
                  <a:txBody>
                    <a:bodyPr/>
                    <a:lstStyle/>
                    <a:p>
                      <a:pPr algn="ctr" fontAlgn="b"/>
                      <a:r>
                        <a:rPr lang="en-US" sz="1000" b="0" i="0" u="none" strike="noStrike">
                          <a:solidFill>
                            <a:srgbClr val="000000"/>
                          </a:solidFill>
                          <a:latin typeface="Arial"/>
                        </a:rPr>
                        <a:t>1</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BATUI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18.212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0,14</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18.692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18.721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0,10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19.097</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0,06</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19.326</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2822">
                <a:tc>
                  <a:txBody>
                    <a:bodyPr/>
                    <a:lstStyle/>
                    <a:p>
                      <a:pPr algn="ctr" fontAlgn="b"/>
                      <a:r>
                        <a:rPr lang="en-US" sz="1000" b="0" i="0" u="none" strike="noStrike">
                          <a:solidFill>
                            <a:srgbClr val="000000"/>
                          </a:solidFill>
                          <a:latin typeface="Arial"/>
                        </a:rPr>
                        <a:t>2</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BUNTA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18.879</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0,17</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19.461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19.518</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0,09</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19.837</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0,07</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20.076</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2822">
                <a:tc>
                  <a:txBody>
                    <a:bodyPr/>
                    <a:lstStyle/>
                    <a:p>
                      <a:pPr algn="ctr" fontAlgn="b"/>
                      <a:r>
                        <a:rPr lang="en-US" sz="1000" b="0" i="0" u="none" strike="noStrike">
                          <a:solidFill>
                            <a:srgbClr val="000000"/>
                          </a:solidFill>
                          <a:latin typeface="Arial"/>
                        </a:rPr>
                        <a:t>3</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KINTOM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11.007</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0,11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11.380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11.418</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0,06</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11.636</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11.748</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2822">
                <a:tc>
                  <a:txBody>
                    <a:bodyPr/>
                    <a:lstStyle/>
                    <a:p>
                      <a:pPr algn="ctr" fontAlgn="b"/>
                      <a:r>
                        <a:rPr lang="en-US" sz="1000" b="0" i="0" u="none" strike="noStrike">
                          <a:solidFill>
                            <a:srgbClr val="000000"/>
                          </a:solidFill>
                          <a:latin typeface="Arial"/>
                        </a:rPr>
                        <a:t>4</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LUWUK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33.110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0,24</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33.950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34.002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-0,11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33.611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0,11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34.001</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2822">
                <a:tc>
                  <a:txBody>
                    <a:bodyPr/>
                    <a:lstStyle/>
                    <a:p>
                      <a:pPr algn="ctr" fontAlgn="b"/>
                      <a:r>
                        <a:rPr lang="en-US" sz="1000" b="0" i="0" u="none" strike="noStrike">
                          <a:solidFill>
                            <a:srgbClr val="000000"/>
                          </a:solidFill>
                          <a:latin typeface="Arial"/>
                        </a:rPr>
                        <a:t>5</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LAMALA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6.820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0,06</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7.033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7.048</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0,04</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7.201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7.206</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2822">
                <a:tc>
                  <a:txBody>
                    <a:bodyPr/>
                    <a:lstStyle/>
                    <a:p>
                      <a:pPr algn="ctr" fontAlgn="b"/>
                      <a:r>
                        <a:rPr lang="en-US" sz="1000" b="0" i="0" u="none" strike="noStrike" dirty="0">
                          <a:solidFill>
                            <a:srgbClr val="000000"/>
                          </a:solidFill>
                          <a:latin typeface="Arial"/>
                        </a:rPr>
                        <a:t>6</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BALANTAK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5.587</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0,07</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5.845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5.847</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0,04</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5.996</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5.968</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2822">
                <a:tc>
                  <a:txBody>
                    <a:bodyPr/>
                    <a:lstStyle/>
                    <a:p>
                      <a:pPr algn="ctr" fontAlgn="b"/>
                      <a:r>
                        <a:rPr lang="en-US" sz="1000" b="0" i="0" u="none" strike="noStrike">
                          <a:solidFill>
                            <a:srgbClr val="000000"/>
                          </a:solidFill>
                          <a:latin typeface="Arial"/>
                        </a:rPr>
                        <a:t>7</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PAGIMANA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22.915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0,21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23.632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23.664</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0,12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24.095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24.046</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2822">
                <a:tc>
                  <a:txBody>
                    <a:bodyPr/>
                    <a:lstStyle/>
                    <a:p>
                      <a:pPr algn="ctr" fontAlgn="b"/>
                      <a:r>
                        <a:rPr lang="en-US" sz="1000" b="0" i="0" u="none" strike="noStrike">
                          <a:solidFill>
                            <a:srgbClr val="000000"/>
                          </a:solidFill>
                          <a:latin typeface="Arial"/>
                        </a:rPr>
                        <a:t>8</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BUALEMO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17.466</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0,12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17.872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0,09</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18.197</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0,10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18.570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0,04</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18.705</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2822">
                <a:tc>
                  <a:txBody>
                    <a:bodyPr/>
                    <a:lstStyle/>
                    <a:p>
                      <a:pPr algn="ctr" fontAlgn="b"/>
                      <a:r>
                        <a:rPr lang="en-US" sz="1000" b="0" i="0" u="none" strike="noStrike">
                          <a:solidFill>
                            <a:srgbClr val="000000"/>
                          </a:solidFill>
                          <a:latin typeface="Arial"/>
                        </a:rPr>
                        <a:t>9</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TOILI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34.152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0,28</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35.124</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35.223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0,15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35.750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0,09</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36.082</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2822">
                <a:tc>
                  <a:txBody>
                    <a:bodyPr/>
                    <a:lstStyle/>
                    <a:p>
                      <a:pPr algn="ctr" fontAlgn="b"/>
                      <a:r>
                        <a:rPr lang="en-US" sz="1000" b="0" i="0" u="none" strike="noStrike">
                          <a:solidFill>
                            <a:srgbClr val="000000"/>
                          </a:solidFill>
                          <a:latin typeface="Arial"/>
                        </a:rPr>
                        <a:t>10</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MASAMA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11.644</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0,06</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11.861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11.901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0,04</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12.033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12.149</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2822">
                <a:tc>
                  <a:txBody>
                    <a:bodyPr/>
                    <a:lstStyle/>
                    <a:p>
                      <a:pPr algn="ctr" fontAlgn="b"/>
                      <a:r>
                        <a:rPr lang="en-US" sz="1000" b="0" i="0" u="none" strike="noStrike">
                          <a:solidFill>
                            <a:srgbClr val="000000"/>
                          </a:solidFill>
                          <a:latin typeface="Arial"/>
                        </a:rPr>
                        <a:t>11</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LUWUK TIMUR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12.028</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0,12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12.431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12.510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0,06</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12.732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12.750</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2822">
                <a:tc>
                  <a:txBody>
                    <a:bodyPr/>
                    <a:lstStyle/>
                    <a:p>
                      <a:pPr algn="ctr" fontAlgn="b"/>
                      <a:r>
                        <a:rPr lang="en-US" sz="1000" b="0" i="0" u="none" strike="noStrike">
                          <a:solidFill>
                            <a:srgbClr val="000000"/>
                          </a:solidFill>
                          <a:latin typeface="Arial"/>
                        </a:rPr>
                        <a:t>12</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TOILI BARAT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22.328</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0,20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23.012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23.053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0,12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23.497</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0,06</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23.708</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2822">
                <a:tc>
                  <a:txBody>
                    <a:bodyPr/>
                    <a:lstStyle/>
                    <a:p>
                      <a:pPr algn="ctr" fontAlgn="b"/>
                      <a:r>
                        <a:rPr lang="en-US" sz="1000" b="0" i="0" u="none" strike="noStrike">
                          <a:solidFill>
                            <a:srgbClr val="000000"/>
                          </a:solidFill>
                          <a:latin typeface="Arial"/>
                        </a:rPr>
                        <a:t>13</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NUHON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18.785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0,19</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19.448</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0,04</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19.589</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19.694</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19.778</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2822">
                <a:tc>
                  <a:txBody>
                    <a:bodyPr/>
                    <a:lstStyle/>
                    <a:p>
                      <a:pPr algn="ctr" fontAlgn="b"/>
                      <a:r>
                        <a:rPr lang="en-US" sz="1000" b="0" i="0" u="none" strike="noStrike">
                          <a:solidFill>
                            <a:srgbClr val="000000"/>
                          </a:solidFill>
                          <a:latin typeface="Arial"/>
                        </a:rPr>
                        <a:t>14</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MOILONG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18.310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0,13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18.750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18.830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0,13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19.317</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19.433</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2822">
                <a:tc>
                  <a:txBody>
                    <a:bodyPr/>
                    <a:lstStyle/>
                    <a:p>
                      <a:pPr algn="ctr" fontAlgn="b"/>
                      <a:r>
                        <a:rPr lang="en-US" sz="1000" b="0" i="0" u="none" strike="noStrike">
                          <a:solidFill>
                            <a:srgbClr val="000000"/>
                          </a:solidFill>
                          <a:latin typeface="Arial"/>
                        </a:rPr>
                        <a:t>15</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BATUI SELATAN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14.466</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0,15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14.996</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15.033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0,06</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15.245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0,06</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15.469</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2822">
                <a:tc>
                  <a:txBody>
                    <a:bodyPr/>
                    <a:lstStyle/>
                    <a:p>
                      <a:pPr algn="ctr" fontAlgn="b"/>
                      <a:r>
                        <a:rPr lang="en-US" sz="1000" b="0" i="0" u="none" strike="noStrike">
                          <a:solidFill>
                            <a:srgbClr val="000000"/>
                          </a:solidFill>
                          <a:latin typeface="Arial"/>
                        </a:rPr>
                        <a:t>16</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LOBU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3.828</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0,04</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3.953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3.945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4.021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4.018</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2822">
                <a:tc>
                  <a:txBody>
                    <a:bodyPr/>
                    <a:lstStyle/>
                    <a:p>
                      <a:pPr algn="ctr" fontAlgn="b"/>
                      <a:r>
                        <a:rPr lang="en-US" sz="1000" b="0" i="0" u="none" strike="noStrike">
                          <a:solidFill>
                            <a:srgbClr val="000000"/>
                          </a:solidFill>
                          <a:latin typeface="Arial"/>
                        </a:rPr>
                        <a:t>17</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SIMPANG RAYA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14.144</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0,09</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14.441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14.550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14.606</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14.780</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245809">
                <a:tc>
                  <a:txBody>
                    <a:bodyPr/>
                    <a:lstStyle/>
                    <a:p>
                      <a:pPr algn="ctr" fontAlgn="b"/>
                      <a:r>
                        <a:rPr lang="en-US" sz="1000" b="0" i="0" u="none" strike="noStrike">
                          <a:solidFill>
                            <a:srgbClr val="000000"/>
                          </a:solidFill>
                          <a:latin typeface="Arial"/>
                        </a:rPr>
                        <a:t>18</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dirty="0">
                          <a:solidFill>
                            <a:srgbClr val="000000"/>
                          </a:solidFill>
                          <a:latin typeface="Arial"/>
                        </a:rPr>
                        <a:t> BALANTAK SELATAN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5.017</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0,07</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5.247</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5.253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5.336</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5.364</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2822">
                <a:tc>
                  <a:txBody>
                    <a:bodyPr/>
                    <a:lstStyle/>
                    <a:p>
                      <a:pPr algn="ctr" fontAlgn="b"/>
                      <a:r>
                        <a:rPr lang="en-US" sz="1000" b="0" i="0" u="none" strike="noStrike">
                          <a:solidFill>
                            <a:srgbClr val="000000"/>
                          </a:solidFill>
                          <a:latin typeface="Arial"/>
                        </a:rPr>
                        <a:t>19</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BALANTAK UTARA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4.523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4.711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4.764</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4.819</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4.903</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2822">
                <a:tc>
                  <a:txBody>
                    <a:bodyPr/>
                    <a:lstStyle/>
                    <a:p>
                      <a:pPr algn="ctr" fontAlgn="b"/>
                      <a:r>
                        <a:rPr lang="en-US" sz="1000" b="0" i="0" u="none" strike="noStrike">
                          <a:solidFill>
                            <a:srgbClr val="000000"/>
                          </a:solidFill>
                          <a:latin typeface="Arial"/>
                        </a:rPr>
                        <a:t>20</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LUWUK SELATAN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23.046</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0,19</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23.725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23.771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23.884</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0,17</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24.520</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2822">
                <a:tc>
                  <a:txBody>
                    <a:bodyPr/>
                    <a:lstStyle/>
                    <a:p>
                      <a:pPr algn="ctr" fontAlgn="b"/>
                      <a:r>
                        <a:rPr lang="en-US" sz="1000" b="0" i="0" u="none" strike="noStrike">
                          <a:solidFill>
                            <a:srgbClr val="000000"/>
                          </a:solidFill>
                          <a:latin typeface="Arial"/>
                        </a:rPr>
                        <a:t>21</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LUWUK UTARA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18.320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0,14</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18.796</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0,04</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18.926</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0,11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19.325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0,13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19.786</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2822">
                <a:tc>
                  <a:txBody>
                    <a:bodyPr/>
                    <a:lstStyle/>
                    <a:p>
                      <a:pPr algn="ctr" fontAlgn="b"/>
                      <a:r>
                        <a:rPr lang="en-US" sz="1000" b="0" i="0" u="none" strike="noStrike">
                          <a:solidFill>
                            <a:srgbClr val="000000"/>
                          </a:solidFill>
                          <a:latin typeface="Arial"/>
                        </a:rPr>
                        <a:t>22</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MANTOH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6.576</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6.742</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6.763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0,04</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6.913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7.007</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2822">
                <a:tc>
                  <a:txBody>
                    <a:bodyPr/>
                    <a:lstStyle/>
                    <a:p>
                      <a:pPr algn="ctr" fontAlgn="b"/>
                      <a:r>
                        <a:rPr lang="en-US" sz="1000" b="0" i="0" u="none" strike="noStrike">
                          <a:solidFill>
                            <a:srgbClr val="000000"/>
                          </a:solidFill>
                          <a:latin typeface="Arial"/>
                        </a:rPr>
                        <a:t>23</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NAMBO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8.094</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0,06</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8.311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8.420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8.609</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0,05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8.780</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119">
                <a:tc>
                  <a:txBody>
                    <a:bodyPr/>
                    <a:lstStyle/>
                    <a:p>
                      <a:pPr algn="ctr" fontAlgn="b"/>
                      <a:r>
                        <a:rPr lang="en-US" sz="1000" b="1" i="0" u="none" strike="noStrike">
                          <a:solidFill>
                            <a:srgbClr val="000000"/>
                          </a:solidFill>
                          <a:latin typeface="Arial"/>
                        </a:rPr>
                        <a:t> </a:t>
                      </a:r>
                    </a:p>
                  </a:txBody>
                  <a:tcPr marL="6578" marR="6578" marT="657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1" i="0" u="none" strike="noStrike">
                          <a:solidFill>
                            <a:srgbClr val="000000"/>
                          </a:solidFill>
                          <a:latin typeface="Arial"/>
                        </a:rPr>
                        <a:t>JUMLAH</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1" i="0" u="none" strike="noStrike">
                          <a:solidFill>
                            <a:srgbClr val="000000"/>
                          </a:solidFill>
                          <a:latin typeface="Arial"/>
                        </a:rPr>
                        <a:t>349.257</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1" i="0" u="none" strike="noStrike">
                          <a:solidFill>
                            <a:srgbClr val="000000"/>
                          </a:solidFill>
                          <a:latin typeface="Arial"/>
                        </a:rPr>
                        <a:t>2,91</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1" i="0" u="none" strike="noStrike">
                          <a:solidFill>
                            <a:srgbClr val="000000"/>
                          </a:solidFill>
                          <a:latin typeface="Arial"/>
                        </a:rPr>
                        <a:t>359.413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1" i="0" u="none" strike="noStrike">
                          <a:solidFill>
                            <a:srgbClr val="000000"/>
                          </a:solidFill>
                          <a:latin typeface="Arial"/>
                        </a:rPr>
                        <a:t>0,43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1" i="0" u="none" strike="noStrike">
                          <a:solidFill>
                            <a:srgbClr val="000000"/>
                          </a:solidFill>
                          <a:latin typeface="Arial"/>
                        </a:rPr>
                        <a:t>360.946</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1" i="0" u="none" strike="noStrike">
                          <a:solidFill>
                            <a:srgbClr val="000000"/>
                          </a:solidFill>
                          <a:latin typeface="Arial"/>
                        </a:rPr>
                        <a:t>1,35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1" i="0" u="none" strike="noStrike">
                          <a:solidFill>
                            <a:srgbClr val="000000"/>
                          </a:solidFill>
                          <a:latin typeface="Arial"/>
                        </a:rPr>
                        <a:t>365.824</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1" i="0" u="none" strike="noStrike">
                          <a:solidFill>
                            <a:srgbClr val="000000"/>
                          </a:solidFill>
                          <a:latin typeface="Arial"/>
                        </a:rPr>
                        <a:t>1,03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1" i="0" u="none" strike="noStrike" dirty="0">
                          <a:solidFill>
                            <a:srgbClr val="000000"/>
                          </a:solidFill>
                          <a:latin typeface="Arial"/>
                        </a:rPr>
                        <a:t>369.603</a:t>
                      </a:r>
                    </a:p>
                  </a:txBody>
                  <a:tcPr marL="6578" marR="6578" marT="657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A"/>
                    </a:solidFill>
                  </a:tcPr>
                </a:tc>
              </a:tr>
            </a:tbl>
          </a:graphicData>
        </a:graphic>
      </p:graphicFrame>
      <p:sp>
        <p:nvSpPr>
          <p:cNvPr id="12" name="TextBox 11"/>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3" name="Straight Connector 12"/>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38</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0871" y="4320530"/>
            <a:ext cx="7684959" cy="2173981"/>
          </a:xfrm>
          <a:prstGeom prst="rect">
            <a:avLst/>
          </a:prstGeom>
          <a:noFill/>
        </p:spPr>
        <p:txBody>
          <a:bodyPr wrap="square" lIns="80316" tIns="40158" rIns="80316" bIns="40158" rtlCol="0">
            <a:spAutoFit/>
          </a:bodyPr>
          <a:lstStyle/>
          <a:p>
            <a:pPr algn="just"/>
            <a:r>
              <a:rPr lang="id-ID" dirty="0"/>
              <a:t>Diagram diatas menunjukan laju pertumbuhan penduduk kabupaten banggai sejak tahun </a:t>
            </a:r>
            <a:r>
              <a:rPr lang="id-ID" dirty="0" smtClean="0"/>
              <a:t>201</a:t>
            </a:r>
            <a:r>
              <a:rPr lang="en-US" dirty="0" smtClean="0"/>
              <a:t>7</a:t>
            </a:r>
            <a:r>
              <a:rPr lang="id-ID" dirty="0" smtClean="0"/>
              <a:t> </a:t>
            </a:r>
            <a:r>
              <a:rPr lang="id-ID" dirty="0"/>
              <a:t>s/d Tahun </a:t>
            </a:r>
            <a:r>
              <a:rPr lang="id-ID" dirty="0" smtClean="0"/>
              <a:t>202</a:t>
            </a:r>
            <a:r>
              <a:rPr lang="en-US" dirty="0" smtClean="0"/>
              <a:t>1</a:t>
            </a:r>
            <a:r>
              <a:rPr lang="id-ID" dirty="0" smtClean="0"/>
              <a:t> </a:t>
            </a:r>
            <a:r>
              <a:rPr lang="id-ID" dirty="0"/>
              <a:t>yang diklasifikasikan dengan persentasi berdasarkan jumlah penduduk setiap tahunnya . Kalau kita perhatikan dari tahun </a:t>
            </a:r>
            <a:r>
              <a:rPr lang="id-ID" dirty="0" smtClean="0"/>
              <a:t>201</a:t>
            </a:r>
            <a:r>
              <a:rPr lang="en-US" dirty="0" smtClean="0"/>
              <a:t>8</a:t>
            </a:r>
            <a:r>
              <a:rPr lang="id-ID" dirty="0" smtClean="0"/>
              <a:t> </a:t>
            </a:r>
            <a:r>
              <a:rPr lang="id-ID" dirty="0"/>
              <a:t>– </a:t>
            </a:r>
            <a:r>
              <a:rPr lang="id-ID" dirty="0" smtClean="0"/>
              <a:t>201</a:t>
            </a:r>
            <a:r>
              <a:rPr lang="en-US" dirty="0" smtClean="0"/>
              <a:t>9</a:t>
            </a:r>
            <a:r>
              <a:rPr lang="id-ID" dirty="0" smtClean="0"/>
              <a:t> </a:t>
            </a:r>
            <a:r>
              <a:rPr lang="id-ID" dirty="0"/>
              <a:t>terdapat penurunan laju pertumbuhan penduduk, dari tahun </a:t>
            </a:r>
            <a:r>
              <a:rPr lang="id-ID" dirty="0" smtClean="0"/>
              <a:t>201</a:t>
            </a:r>
            <a:r>
              <a:rPr lang="en-US" dirty="0" smtClean="0"/>
              <a:t>9</a:t>
            </a:r>
            <a:r>
              <a:rPr lang="id-ID" dirty="0" smtClean="0"/>
              <a:t>– 201</a:t>
            </a:r>
            <a:r>
              <a:rPr lang="en-US" dirty="0" smtClean="0"/>
              <a:t>9</a:t>
            </a:r>
            <a:r>
              <a:rPr lang="id-ID" dirty="0" smtClean="0"/>
              <a:t> </a:t>
            </a:r>
            <a:r>
              <a:rPr lang="id-ID" dirty="0"/>
              <a:t>pergerakan pertumbuhan penduduk masih dalam keadaan stabil dan kemudian menurun lagi sampai tahun </a:t>
            </a:r>
            <a:r>
              <a:rPr lang="id-ID" dirty="0" smtClean="0"/>
              <a:t>20</a:t>
            </a:r>
            <a:r>
              <a:rPr lang="en-US" dirty="0" smtClean="0"/>
              <a:t>20</a:t>
            </a:r>
            <a:r>
              <a:rPr lang="id-ID" dirty="0" smtClean="0"/>
              <a:t> </a:t>
            </a:r>
            <a:r>
              <a:rPr lang="id-ID" dirty="0"/>
              <a:t>dan menanjak di Tahun </a:t>
            </a:r>
            <a:r>
              <a:rPr lang="id-ID" dirty="0" smtClean="0"/>
              <a:t>202</a:t>
            </a:r>
            <a:r>
              <a:rPr lang="en-US" dirty="0" smtClean="0"/>
              <a:t>1</a:t>
            </a:r>
            <a:r>
              <a:rPr lang="id-ID" dirty="0" smtClean="0"/>
              <a:t>. </a:t>
            </a:r>
            <a:r>
              <a:rPr lang="id-ID" dirty="0"/>
              <a:t>Ini menandakan program Keluarga Berencana (KB) benar-benar produktif dan evisien dalam menekan laju pertumbuhan penduduk.</a:t>
            </a:r>
          </a:p>
        </p:txBody>
      </p:sp>
      <p:sp>
        <p:nvSpPr>
          <p:cNvPr id="4" name="TextBox 3"/>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5" name="Straight Connector 4"/>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39</a:t>
            </a:r>
            <a:endParaRPr lang="en-US" sz="1300" b="1" dirty="0">
              <a:solidFill>
                <a:srgbClr val="FFFFFF"/>
              </a:solidFill>
              <a:latin typeface="Tahoma" pitchFamily="34" charset="0"/>
              <a:ea typeface="Tahoma" pitchFamily="34" charset="0"/>
              <a:cs typeface="Tahoma" pitchFamily="34" charset="0"/>
            </a:endParaRPr>
          </a:p>
        </p:txBody>
      </p:sp>
      <p:sp>
        <p:nvSpPr>
          <p:cNvPr id="8" name="TextBox 7"/>
          <p:cNvSpPr txBox="1"/>
          <p:nvPr/>
        </p:nvSpPr>
        <p:spPr>
          <a:xfrm>
            <a:off x="7543855" y="2400317"/>
            <a:ext cx="1231981" cy="342710"/>
          </a:xfrm>
          <a:prstGeom prst="rect">
            <a:avLst/>
          </a:prstGeom>
          <a:noFill/>
        </p:spPr>
        <p:txBody>
          <a:bodyPr wrap="none" lIns="80316" tIns="40158" rIns="80316" bIns="40158" rtlCol="0">
            <a:spAutoFit/>
          </a:bodyPr>
          <a:lstStyle/>
          <a:p>
            <a:r>
              <a:rPr lang="id-ID" dirty="0"/>
              <a:t>Gambar 2.2</a:t>
            </a:r>
          </a:p>
        </p:txBody>
      </p:sp>
      <p:graphicFrame>
        <p:nvGraphicFramePr>
          <p:cNvPr id="10" name="Chart 9"/>
          <p:cNvGraphicFramePr>
            <a:graphicFrameLocks/>
          </p:cNvGraphicFramePr>
          <p:nvPr/>
        </p:nvGraphicFramePr>
        <p:xfrm>
          <a:off x="1738290" y="642918"/>
          <a:ext cx="5715040" cy="3571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8585" y="933300"/>
            <a:ext cx="8187284" cy="1127541"/>
          </a:xfrm>
          <a:prstGeom prst="rect">
            <a:avLst/>
          </a:prstGeom>
          <a:noFill/>
        </p:spPr>
        <p:txBody>
          <a:bodyPr wrap="square" lIns="80316" tIns="40158" rIns="80316" bIns="40158" rtlCol="0">
            <a:spAutoFit/>
          </a:bodyPr>
          <a:lstStyle/>
          <a:p>
            <a:pPr algn="just"/>
            <a:r>
              <a:rPr lang="id-ID" dirty="0"/>
              <a:t>Dilihat dari tabel di bawah menunjukan vafiasi jenis kecacatan yakni CF(Cacat Fisik), CN (Catat_Netra/Buta), CR (Cacat Rungu/Wicara), CM (Cacat Mental/Jiwa, CFM (Cacat Fisik Mental) dan CL (Cacat Lainnya). Cacat Lainnya adalah jenis kecacatan yang tdk termaksud dalam pilihan tersebut.</a:t>
            </a:r>
          </a:p>
        </p:txBody>
      </p:sp>
      <p:graphicFrame>
        <p:nvGraphicFramePr>
          <p:cNvPr id="5" name="Table 4"/>
          <p:cNvGraphicFramePr>
            <a:graphicFrameLocks noGrp="1"/>
          </p:cNvGraphicFramePr>
          <p:nvPr/>
        </p:nvGraphicFramePr>
        <p:xfrm>
          <a:off x="272480" y="2132856"/>
          <a:ext cx="1315164" cy="1240973"/>
        </p:xfrm>
        <a:graphic>
          <a:graphicData uri="http://schemas.openxmlformats.org/drawingml/2006/table">
            <a:tbl>
              <a:tblPr/>
              <a:tblGrid>
                <a:gridCol w="387413">
                  <a:extLst>
                    <a:ext uri="{9D8B030D-6E8A-4147-A177-3AD203B41FA5}">
                      <a16:colId xmlns:a16="http://schemas.microsoft.com/office/drawing/2014/main" xmlns="" val="20000"/>
                    </a:ext>
                  </a:extLst>
                </a:gridCol>
                <a:gridCol w="927751">
                  <a:extLst>
                    <a:ext uri="{9D8B030D-6E8A-4147-A177-3AD203B41FA5}">
                      <a16:colId xmlns:a16="http://schemas.microsoft.com/office/drawing/2014/main" xmlns="" val="20001"/>
                    </a:ext>
                  </a:extLst>
                </a:gridCol>
              </a:tblGrid>
              <a:tr h="235857">
                <a:tc gridSpan="2">
                  <a:txBody>
                    <a:bodyPr/>
                    <a:lstStyle/>
                    <a:p>
                      <a:pPr algn="ctr" fontAlgn="ctr"/>
                      <a:r>
                        <a:rPr lang="id-ID" sz="1000" b="0" i="0" u="none" strike="noStrike" dirty="0">
                          <a:solidFill>
                            <a:srgbClr val="000000"/>
                          </a:solidFill>
                          <a:latin typeface="Arial"/>
                        </a:rPr>
                        <a:t>KETERANGAN</a:t>
                      </a:r>
                    </a:p>
                  </a:txBody>
                  <a:tcPr marL="7942" marR="7942" marT="9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id-ID"/>
                    </a:p>
                  </a:txBody>
                  <a:tcPr/>
                </a:tc>
                <a:extLst>
                  <a:ext uri="{0D108BD9-81ED-4DB2-BD59-A6C34878D82A}">
                    <a16:rowId xmlns:a16="http://schemas.microsoft.com/office/drawing/2014/main" xmlns="" val="10000"/>
                  </a:ext>
                </a:extLst>
              </a:tr>
              <a:tr h="168729">
                <a:tc>
                  <a:txBody>
                    <a:bodyPr/>
                    <a:lstStyle/>
                    <a:p>
                      <a:pPr algn="ctr" fontAlgn="b"/>
                      <a:r>
                        <a:rPr lang="id-ID" sz="1000" b="0" i="0" u="none" strike="noStrike">
                          <a:solidFill>
                            <a:srgbClr val="000000"/>
                          </a:solidFill>
                          <a:latin typeface="Arial"/>
                        </a:rPr>
                        <a:t>CF</a:t>
                      </a:r>
                    </a:p>
                  </a:txBody>
                  <a:tcPr marL="7942" marR="7942"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d-ID" sz="1000" b="0" i="0" u="none" strike="noStrike">
                          <a:solidFill>
                            <a:srgbClr val="000000"/>
                          </a:solidFill>
                          <a:latin typeface="Arial"/>
                        </a:rPr>
                        <a:t>Fisik</a:t>
                      </a:r>
                    </a:p>
                  </a:txBody>
                  <a:tcPr marL="7942" marR="7942"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168729">
                <a:tc>
                  <a:txBody>
                    <a:bodyPr/>
                    <a:lstStyle/>
                    <a:p>
                      <a:pPr algn="ctr" fontAlgn="b"/>
                      <a:r>
                        <a:rPr lang="id-ID" sz="1000" b="0" i="0" u="none" strike="noStrike">
                          <a:solidFill>
                            <a:srgbClr val="000000"/>
                          </a:solidFill>
                          <a:latin typeface="Arial"/>
                        </a:rPr>
                        <a:t>CN</a:t>
                      </a:r>
                    </a:p>
                  </a:txBody>
                  <a:tcPr marL="7942" marR="7942"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d-ID" sz="1000" b="0" i="0" u="none" strike="noStrike">
                          <a:solidFill>
                            <a:srgbClr val="000000"/>
                          </a:solidFill>
                          <a:latin typeface="Arial"/>
                        </a:rPr>
                        <a:t>Netra/Buta</a:t>
                      </a:r>
                    </a:p>
                  </a:txBody>
                  <a:tcPr marL="7942" marR="7942"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146765">
                <a:tc>
                  <a:txBody>
                    <a:bodyPr/>
                    <a:lstStyle/>
                    <a:p>
                      <a:pPr algn="ctr" fontAlgn="b"/>
                      <a:r>
                        <a:rPr lang="id-ID" sz="1000" b="0" i="0" u="none" strike="noStrike">
                          <a:solidFill>
                            <a:srgbClr val="000000"/>
                          </a:solidFill>
                          <a:latin typeface="Arial"/>
                        </a:rPr>
                        <a:t>CR</a:t>
                      </a:r>
                    </a:p>
                  </a:txBody>
                  <a:tcPr marL="7942" marR="7942"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d-ID" sz="1000" b="0" i="0" u="none" strike="noStrike" dirty="0">
                          <a:solidFill>
                            <a:srgbClr val="000000"/>
                          </a:solidFill>
                          <a:latin typeface="Arial"/>
                        </a:rPr>
                        <a:t>Rungu/Wicara</a:t>
                      </a:r>
                    </a:p>
                  </a:txBody>
                  <a:tcPr marL="7942" marR="7942"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168729">
                <a:tc>
                  <a:txBody>
                    <a:bodyPr/>
                    <a:lstStyle/>
                    <a:p>
                      <a:pPr algn="ctr" fontAlgn="b"/>
                      <a:r>
                        <a:rPr lang="id-ID" sz="1000" b="0" i="0" u="none" strike="noStrike">
                          <a:solidFill>
                            <a:srgbClr val="000000"/>
                          </a:solidFill>
                          <a:latin typeface="Arial"/>
                        </a:rPr>
                        <a:t>CM</a:t>
                      </a:r>
                    </a:p>
                  </a:txBody>
                  <a:tcPr marL="7942" marR="7942"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d-ID" sz="1000" b="0" i="0" u="none" strike="noStrike" dirty="0">
                          <a:solidFill>
                            <a:srgbClr val="000000"/>
                          </a:solidFill>
                          <a:latin typeface="Arial"/>
                        </a:rPr>
                        <a:t>Mental/Jiwa</a:t>
                      </a:r>
                    </a:p>
                  </a:txBody>
                  <a:tcPr marL="7942" marR="7942"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168729">
                <a:tc>
                  <a:txBody>
                    <a:bodyPr/>
                    <a:lstStyle/>
                    <a:p>
                      <a:pPr algn="ctr" fontAlgn="b"/>
                      <a:r>
                        <a:rPr lang="id-ID" sz="1000" b="0" i="0" u="none" strike="noStrike">
                          <a:solidFill>
                            <a:srgbClr val="000000"/>
                          </a:solidFill>
                          <a:latin typeface="Arial"/>
                        </a:rPr>
                        <a:t>CFM</a:t>
                      </a:r>
                    </a:p>
                  </a:txBody>
                  <a:tcPr marL="7942" marR="7942"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d-ID" sz="1000" b="0" i="0" u="none" strike="noStrike">
                          <a:solidFill>
                            <a:srgbClr val="000000"/>
                          </a:solidFill>
                          <a:latin typeface="Arial"/>
                        </a:rPr>
                        <a:t>Fisik Mental</a:t>
                      </a:r>
                    </a:p>
                  </a:txBody>
                  <a:tcPr marL="7942" marR="7942"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r h="168729">
                <a:tc>
                  <a:txBody>
                    <a:bodyPr/>
                    <a:lstStyle/>
                    <a:p>
                      <a:pPr algn="ctr" fontAlgn="b"/>
                      <a:r>
                        <a:rPr lang="id-ID" sz="1000" b="0" i="0" u="none" strike="noStrike">
                          <a:solidFill>
                            <a:srgbClr val="000000"/>
                          </a:solidFill>
                          <a:latin typeface="Arial"/>
                        </a:rPr>
                        <a:t>CL</a:t>
                      </a:r>
                    </a:p>
                  </a:txBody>
                  <a:tcPr marL="7942" marR="7942"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d-ID" sz="1000" b="0" i="0" u="none" strike="noStrike" dirty="0">
                          <a:solidFill>
                            <a:srgbClr val="000000"/>
                          </a:solidFill>
                          <a:latin typeface="Arial"/>
                        </a:rPr>
                        <a:t>Lainnya</a:t>
                      </a:r>
                    </a:p>
                  </a:txBody>
                  <a:tcPr marL="7942" marR="7942"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bl>
          </a:graphicData>
        </a:graphic>
      </p:graphicFrame>
      <p:sp>
        <p:nvSpPr>
          <p:cNvPr id="6" name="TextBox 5"/>
          <p:cNvSpPr txBox="1"/>
          <p:nvPr/>
        </p:nvSpPr>
        <p:spPr>
          <a:xfrm>
            <a:off x="1110521" y="480102"/>
            <a:ext cx="5223370" cy="358099"/>
          </a:xfrm>
          <a:prstGeom prst="rect">
            <a:avLst/>
          </a:prstGeom>
          <a:noFill/>
        </p:spPr>
        <p:txBody>
          <a:bodyPr wrap="square" lIns="80316" tIns="40158" rIns="80316" bIns="40158" rtlCol="0">
            <a:spAutoFit/>
          </a:bodyPr>
          <a:lstStyle/>
          <a:p>
            <a:r>
              <a:rPr lang="id-ID" sz="1800" b="1" dirty="0"/>
              <a:t>5. Data Angka Penyandang Cacat</a:t>
            </a:r>
          </a:p>
        </p:txBody>
      </p:sp>
      <p:sp>
        <p:nvSpPr>
          <p:cNvPr id="11" name="TextBox 10"/>
          <p:cNvSpPr txBox="1"/>
          <p:nvPr/>
        </p:nvSpPr>
        <p:spPr>
          <a:xfrm>
            <a:off x="4472690" y="6172164"/>
            <a:ext cx="992108" cy="342710"/>
          </a:xfrm>
          <a:prstGeom prst="rect">
            <a:avLst/>
          </a:prstGeom>
          <a:noFill/>
        </p:spPr>
        <p:txBody>
          <a:bodyPr wrap="none" lIns="80316" tIns="40158" rIns="80316" bIns="40158" rtlCol="0">
            <a:spAutoFit/>
          </a:bodyPr>
          <a:lstStyle/>
          <a:p>
            <a:r>
              <a:rPr lang="id-ID" dirty="0"/>
              <a:t>Tabel 2.5</a:t>
            </a:r>
          </a:p>
        </p:txBody>
      </p:sp>
      <p:graphicFrame>
        <p:nvGraphicFramePr>
          <p:cNvPr id="12" name="Table 11"/>
          <p:cNvGraphicFramePr>
            <a:graphicFrameLocks noGrp="1"/>
          </p:cNvGraphicFramePr>
          <p:nvPr/>
        </p:nvGraphicFramePr>
        <p:xfrm>
          <a:off x="1651000" y="2016222"/>
          <a:ext cx="7659719" cy="4127429"/>
        </p:xfrm>
        <a:graphic>
          <a:graphicData uri="http://schemas.openxmlformats.org/drawingml/2006/table">
            <a:tbl>
              <a:tblPr/>
              <a:tblGrid>
                <a:gridCol w="208712"/>
                <a:gridCol w="1095736"/>
                <a:gridCol w="187841"/>
                <a:gridCol w="667878"/>
                <a:gridCol w="198276"/>
                <a:gridCol w="678313"/>
                <a:gridCol w="198276"/>
                <a:gridCol w="678313"/>
                <a:gridCol w="211321"/>
                <a:gridCol w="688748"/>
                <a:gridCol w="273935"/>
                <a:gridCol w="761797"/>
                <a:gridCol w="180014"/>
                <a:gridCol w="657441"/>
                <a:gridCol w="242628"/>
                <a:gridCol w="730490"/>
              </a:tblGrid>
              <a:tr h="256729">
                <a:tc>
                  <a:txBody>
                    <a:bodyPr/>
                    <a:lstStyle/>
                    <a:p>
                      <a:pPr algn="ctr" fontAlgn="ctr"/>
                      <a:r>
                        <a:rPr lang="en-US" sz="800" b="1" i="0" u="none" strike="noStrike" dirty="0">
                          <a:solidFill>
                            <a:srgbClr val="000000"/>
                          </a:solidFill>
                          <a:latin typeface="Arial"/>
                        </a:rPr>
                        <a:t>NO</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800" b="1" i="0" u="none" strike="noStrike">
                          <a:solidFill>
                            <a:srgbClr val="000000"/>
                          </a:solidFill>
                          <a:latin typeface="Arial"/>
                        </a:rPr>
                        <a:t>NAMA_KEC</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800" b="1" i="0" u="none" strike="noStrike">
                          <a:solidFill>
                            <a:srgbClr val="000000"/>
                          </a:solidFill>
                          <a:latin typeface="Arial"/>
                        </a:rPr>
                        <a:t>CF</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800" b="1" i="0" u="none" strike="noStrike">
                          <a:solidFill>
                            <a:srgbClr val="000000"/>
                          </a:solidFill>
                          <a:latin typeface="Arial"/>
                        </a:rPr>
                        <a:t>PERSEN_CF</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800" b="1" i="0" u="none" strike="noStrike">
                          <a:solidFill>
                            <a:srgbClr val="000000"/>
                          </a:solidFill>
                          <a:latin typeface="Arial"/>
                        </a:rPr>
                        <a:t>CN</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800" b="1" i="0" u="none" strike="noStrike">
                          <a:solidFill>
                            <a:srgbClr val="000000"/>
                          </a:solidFill>
                          <a:latin typeface="Arial"/>
                        </a:rPr>
                        <a:t>PERSEN_CN</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800" b="1" i="0" u="none" strike="noStrike">
                          <a:solidFill>
                            <a:srgbClr val="000000"/>
                          </a:solidFill>
                          <a:latin typeface="Arial"/>
                        </a:rPr>
                        <a:t>CR</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800" b="1" i="0" u="none" strike="noStrike">
                          <a:solidFill>
                            <a:srgbClr val="000000"/>
                          </a:solidFill>
                          <a:latin typeface="Arial"/>
                        </a:rPr>
                        <a:t>PERSEN_CR</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800" b="1" i="0" u="none" strike="noStrike">
                          <a:solidFill>
                            <a:srgbClr val="000000"/>
                          </a:solidFill>
                          <a:latin typeface="Arial"/>
                        </a:rPr>
                        <a:t>CM</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800" b="1" i="0" u="none" strike="noStrike">
                          <a:solidFill>
                            <a:srgbClr val="000000"/>
                          </a:solidFill>
                          <a:latin typeface="Arial"/>
                        </a:rPr>
                        <a:t>PERSEN_CM</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800" b="1" i="0" u="none" strike="noStrike">
                          <a:solidFill>
                            <a:srgbClr val="000000"/>
                          </a:solidFill>
                          <a:latin typeface="Arial"/>
                        </a:rPr>
                        <a:t>CFM</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800" b="1" i="0" u="none" strike="noStrike">
                          <a:solidFill>
                            <a:srgbClr val="000000"/>
                          </a:solidFill>
                          <a:latin typeface="Arial"/>
                        </a:rPr>
                        <a:t>PERSEN_CFM</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800" b="1" i="0" u="none" strike="noStrike">
                          <a:solidFill>
                            <a:srgbClr val="000000"/>
                          </a:solidFill>
                          <a:latin typeface="Arial"/>
                        </a:rPr>
                        <a:t>CL</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800" b="1" i="0" u="none" strike="noStrike">
                          <a:solidFill>
                            <a:srgbClr val="000000"/>
                          </a:solidFill>
                          <a:latin typeface="Arial"/>
                        </a:rPr>
                        <a:t>PERSEN_CL</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800" b="1" i="0" u="none" strike="noStrike">
                          <a:solidFill>
                            <a:srgbClr val="000000"/>
                          </a:solidFill>
                          <a:latin typeface="Arial"/>
                        </a:rPr>
                        <a:t>TOT</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800" b="1" i="0" u="none" strike="noStrike">
                          <a:solidFill>
                            <a:srgbClr val="000000"/>
                          </a:solidFill>
                          <a:latin typeface="Arial"/>
                        </a:rPr>
                        <a:t>PERSEN_TOT</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7862">
                <a:tc>
                  <a:txBody>
                    <a:bodyPr/>
                    <a:lstStyle/>
                    <a:p>
                      <a:pPr algn="ctr" fontAlgn="ctr"/>
                      <a:r>
                        <a:rPr lang="en-US" sz="800" b="0" i="0" u="none" strike="noStrike">
                          <a:solidFill>
                            <a:srgbClr val="000000"/>
                          </a:solidFill>
                          <a:latin typeface="Arial"/>
                        </a:rPr>
                        <a:t>1</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BATUI</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6</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6,10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1,70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2,50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4,80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3,20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62">
                <a:tc>
                  <a:txBody>
                    <a:bodyPr/>
                    <a:lstStyle/>
                    <a:p>
                      <a:pPr algn="ctr" fontAlgn="ctr"/>
                      <a:r>
                        <a:rPr lang="en-US" sz="800" b="0" i="0" u="none" strike="noStrike">
                          <a:solidFill>
                            <a:srgbClr val="000000"/>
                          </a:solidFill>
                          <a:latin typeface="Arial"/>
                        </a:rPr>
                        <a:t>2</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BUNTA</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6</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6,10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5</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8,30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9</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5,00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5</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23,80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5</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10,20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10,20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7736">
                <a:tc>
                  <a:txBody>
                    <a:bodyPr/>
                    <a:lstStyle/>
                    <a:p>
                      <a:pPr algn="ctr" fontAlgn="ctr"/>
                      <a:r>
                        <a:rPr lang="en-US" sz="800" b="0" i="0" u="none" strike="noStrike">
                          <a:solidFill>
                            <a:srgbClr val="000000"/>
                          </a:solidFill>
                          <a:latin typeface="Arial"/>
                        </a:rPr>
                        <a:t>3</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KINTOM</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4,40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2,50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6</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1,90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62">
                <a:tc>
                  <a:txBody>
                    <a:bodyPr/>
                    <a:lstStyle/>
                    <a:p>
                      <a:pPr algn="ctr" fontAlgn="ctr"/>
                      <a:r>
                        <a:rPr lang="en-US" sz="800" b="0" i="0" u="none" strike="noStrike">
                          <a:solidFill>
                            <a:srgbClr val="000000"/>
                          </a:solidFill>
                          <a:latin typeface="Arial"/>
                        </a:rPr>
                        <a:t>4</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LUWUK</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12,20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1,70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2,20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15</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4,80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62">
                <a:tc>
                  <a:txBody>
                    <a:bodyPr/>
                    <a:lstStyle/>
                    <a:p>
                      <a:pPr algn="ctr" fontAlgn="ctr"/>
                      <a:r>
                        <a:rPr lang="en-US" sz="800" b="0" i="0" u="none" strike="noStrike">
                          <a:solidFill>
                            <a:srgbClr val="000000"/>
                          </a:solidFill>
                          <a:latin typeface="Arial"/>
                        </a:rPr>
                        <a:t>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LAMALA</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11,20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1,70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6,70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17</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5,40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62">
                <a:tc>
                  <a:txBody>
                    <a:bodyPr/>
                    <a:lstStyle/>
                    <a:p>
                      <a:pPr algn="ctr" fontAlgn="ctr"/>
                      <a:r>
                        <a:rPr lang="en-US" sz="800" b="0" i="0" u="none" strike="noStrike">
                          <a:solidFill>
                            <a:srgbClr val="000000"/>
                          </a:solidFill>
                          <a:latin typeface="Arial"/>
                        </a:rPr>
                        <a:t>6</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BALANTAK</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5</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5,10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9</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15,00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6</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15,00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4,80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6,70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62">
                <a:tc>
                  <a:txBody>
                    <a:bodyPr/>
                    <a:lstStyle/>
                    <a:p>
                      <a:pPr algn="ctr" fontAlgn="ctr"/>
                      <a:r>
                        <a:rPr lang="en-US" sz="800" b="0" i="0" u="none" strike="noStrike">
                          <a:solidFill>
                            <a:srgbClr val="000000"/>
                          </a:solidFill>
                          <a:latin typeface="Arial"/>
                        </a:rPr>
                        <a:t>7</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PAGIMANA</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dirty="0">
                          <a:solidFill>
                            <a:srgbClr val="000000"/>
                          </a:solidFill>
                          <a:latin typeface="Arial"/>
                        </a:rPr>
                        <a:t>4,10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14</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23,30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7</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15,60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8</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9,50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37</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11,80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62">
                <a:tc>
                  <a:txBody>
                    <a:bodyPr/>
                    <a:lstStyle/>
                    <a:p>
                      <a:pPr algn="ctr" fontAlgn="ctr"/>
                      <a:r>
                        <a:rPr lang="en-US" sz="800" b="0" i="0" u="none" strike="noStrike">
                          <a:solidFill>
                            <a:srgbClr val="000000"/>
                          </a:solidFill>
                          <a:latin typeface="Arial"/>
                        </a:rPr>
                        <a:t>8</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BUALEMO</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1,70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4,40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7,50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9,50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3,20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62">
                <a:tc>
                  <a:txBody>
                    <a:bodyPr/>
                    <a:lstStyle/>
                    <a:p>
                      <a:pPr algn="ctr" fontAlgn="ctr"/>
                      <a:r>
                        <a:rPr lang="en-US" sz="800" b="0" i="0" u="none" strike="noStrike">
                          <a:solidFill>
                            <a:srgbClr val="000000"/>
                          </a:solidFill>
                          <a:latin typeface="Arial"/>
                        </a:rPr>
                        <a:t>9</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TOILI</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3,30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5</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11,10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7,50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13</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4,20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62">
                <a:tc>
                  <a:txBody>
                    <a:bodyPr/>
                    <a:lstStyle/>
                    <a:p>
                      <a:pPr algn="ctr" fontAlgn="ctr"/>
                      <a:r>
                        <a:rPr lang="en-US" sz="800" b="0" i="0" u="none" strike="noStrike">
                          <a:solidFill>
                            <a:srgbClr val="000000"/>
                          </a:solidFill>
                          <a:latin typeface="Arial"/>
                        </a:rPr>
                        <a:t>10</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MASAMA</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2,20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5,00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6</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1,90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62">
                <a:tc>
                  <a:txBody>
                    <a:bodyPr/>
                    <a:lstStyle/>
                    <a:p>
                      <a:pPr algn="ctr" fontAlgn="ctr"/>
                      <a:r>
                        <a:rPr lang="en-US" sz="800" b="0" i="0" u="none" strike="noStrike">
                          <a:solidFill>
                            <a:srgbClr val="000000"/>
                          </a:solidFill>
                          <a:latin typeface="Arial"/>
                        </a:rPr>
                        <a:t>11</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LUWUK TIMUR</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62">
                <a:tc>
                  <a:txBody>
                    <a:bodyPr/>
                    <a:lstStyle/>
                    <a:p>
                      <a:pPr algn="ctr" fontAlgn="ctr"/>
                      <a:r>
                        <a:rPr lang="en-US" sz="800" b="0" i="0" u="none" strike="noStrike">
                          <a:solidFill>
                            <a:srgbClr val="000000"/>
                          </a:solidFill>
                          <a:latin typeface="Arial"/>
                        </a:rPr>
                        <a:t>12</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TOILI BARAT</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3,30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2,50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4,80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6</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1,90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62">
                <a:tc>
                  <a:txBody>
                    <a:bodyPr/>
                    <a:lstStyle/>
                    <a:p>
                      <a:pPr algn="ctr" fontAlgn="ctr"/>
                      <a:r>
                        <a:rPr lang="en-US" sz="800" b="0" i="0" u="none" strike="noStrike">
                          <a:solidFill>
                            <a:srgbClr val="000000"/>
                          </a:solidFill>
                          <a:latin typeface="Arial"/>
                        </a:rPr>
                        <a:t>13</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NUHON</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5</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5,10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1,70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7</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2,20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62">
                <a:tc>
                  <a:txBody>
                    <a:bodyPr/>
                    <a:lstStyle/>
                    <a:p>
                      <a:pPr algn="ctr" fontAlgn="ctr"/>
                      <a:r>
                        <a:rPr lang="en-US" sz="800" b="0" i="0" u="none" strike="noStrike">
                          <a:solidFill>
                            <a:srgbClr val="000000"/>
                          </a:solidFill>
                          <a:latin typeface="Arial"/>
                        </a:rPr>
                        <a:t>14</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MOILONG</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1,70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2,50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1,30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62">
                <a:tc>
                  <a:txBody>
                    <a:bodyPr/>
                    <a:lstStyle/>
                    <a:p>
                      <a:pPr algn="ctr" fontAlgn="ctr"/>
                      <a:r>
                        <a:rPr lang="en-US" sz="800" b="0" i="0" u="none" strike="noStrike">
                          <a:solidFill>
                            <a:srgbClr val="000000"/>
                          </a:solidFill>
                          <a:latin typeface="Arial"/>
                        </a:rPr>
                        <a:t>15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BATUI SELATAN</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2,20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6,10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5</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1,60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62">
                <a:tc>
                  <a:txBody>
                    <a:bodyPr/>
                    <a:lstStyle/>
                    <a:p>
                      <a:pPr algn="ctr" fontAlgn="ctr"/>
                      <a:r>
                        <a:rPr lang="en-US" sz="800" b="0" i="0" u="none" strike="noStrike">
                          <a:solidFill>
                            <a:srgbClr val="000000"/>
                          </a:solidFill>
                          <a:latin typeface="Arial"/>
                        </a:rPr>
                        <a:t>16</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LOBU</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3,30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4,40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2,50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8</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2,60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62">
                <a:tc>
                  <a:txBody>
                    <a:bodyPr/>
                    <a:lstStyle/>
                    <a:p>
                      <a:pPr algn="ctr" fontAlgn="ctr"/>
                      <a:r>
                        <a:rPr lang="en-US" sz="800" b="0" i="0" u="none" strike="noStrike">
                          <a:solidFill>
                            <a:srgbClr val="000000"/>
                          </a:solidFill>
                          <a:latin typeface="Arial"/>
                        </a:rPr>
                        <a:t>17</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SIMPANG RAYA</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1,70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6,70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2,50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4,80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3,50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62">
                <a:tc>
                  <a:txBody>
                    <a:bodyPr/>
                    <a:lstStyle/>
                    <a:p>
                      <a:pPr algn="ctr" fontAlgn="ctr"/>
                      <a:r>
                        <a:rPr lang="en-US" sz="800" b="0" i="0" u="none" strike="noStrike">
                          <a:solidFill>
                            <a:srgbClr val="000000"/>
                          </a:solidFill>
                          <a:latin typeface="Arial"/>
                        </a:rPr>
                        <a:t>18</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BALANTAK SELATAN</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9</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15,00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2,20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7,50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9,50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19</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6,10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62">
                <a:tc>
                  <a:txBody>
                    <a:bodyPr/>
                    <a:lstStyle/>
                    <a:p>
                      <a:pPr algn="ctr" fontAlgn="ctr"/>
                      <a:r>
                        <a:rPr lang="en-US" sz="800" b="0" i="0" u="none" strike="noStrike">
                          <a:solidFill>
                            <a:srgbClr val="000000"/>
                          </a:solidFill>
                          <a:latin typeface="Arial"/>
                        </a:rPr>
                        <a:t>19</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BALANTAK UTARA</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10,20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5</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8,30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4,40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5,00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4,80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16</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32,70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36</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11,50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62">
                <a:tc>
                  <a:txBody>
                    <a:bodyPr/>
                    <a:lstStyle/>
                    <a:p>
                      <a:pPr algn="ctr" fontAlgn="ctr"/>
                      <a:r>
                        <a:rPr lang="en-US" sz="800" b="0" i="0" u="none" strike="noStrike">
                          <a:solidFill>
                            <a:srgbClr val="000000"/>
                          </a:solidFill>
                          <a:latin typeface="Arial"/>
                        </a:rPr>
                        <a:t>20</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LUWUK SELATAN</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7</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7,10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1,70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4,40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5,00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4,80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14</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4,50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62">
                <a:tc>
                  <a:txBody>
                    <a:bodyPr/>
                    <a:lstStyle/>
                    <a:p>
                      <a:pPr algn="ctr" fontAlgn="ctr"/>
                      <a:r>
                        <a:rPr lang="en-US" sz="800" b="0" i="0" u="none" strike="noStrike">
                          <a:solidFill>
                            <a:srgbClr val="000000"/>
                          </a:solidFill>
                          <a:latin typeface="Arial"/>
                        </a:rPr>
                        <a:t>21</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LUWUK UTARA</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1,70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4,40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4,80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6,10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3,50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62">
                <a:tc>
                  <a:txBody>
                    <a:bodyPr/>
                    <a:lstStyle/>
                    <a:p>
                      <a:pPr algn="ctr" fontAlgn="ctr"/>
                      <a:r>
                        <a:rPr lang="en-US" sz="800" b="0" i="0" u="none" strike="noStrike">
                          <a:solidFill>
                            <a:srgbClr val="000000"/>
                          </a:solidFill>
                          <a:latin typeface="Arial"/>
                        </a:rPr>
                        <a:t>22</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MANTOH</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5,00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5,00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4,80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5</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10,20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3,80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62">
                <a:tc>
                  <a:txBody>
                    <a:bodyPr/>
                    <a:lstStyle/>
                    <a:p>
                      <a:pPr algn="ctr" fontAlgn="ctr"/>
                      <a:r>
                        <a:rPr lang="en-US" sz="800" b="0" i="0" u="none" strike="noStrike">
                          <a:solidFill>
                            <a:srgbClr val="000000"/>
                          </a:solidFill>
                          <a:latin typeface="Arial"/>
                        </a:rPr>
                        <a:t>23</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NAMBO</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5</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5,10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4,40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2,50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2</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9,50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latin typeface="Arial"/>
                        </a:rPr>
                        <a:t>10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dirty="0">
                          <a:solidFill>
                            <a:srgbClr val="000000"/>
                          </a:solidFill>
                          <a:latin typeface="Arial"/>
                        </a:rPr>
                        <a:t>3,20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13" name="TextBox 12"/>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4" name="Straight Connector 13"/>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40</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50288" y="480101"/>
            <a:ext cx="8945772" cy="5897846"/>
          </a:xfrm>
        </p:spPr>
        <p:txBody>
          <a:bodyPr>
            <a:noAutofit/>
          </a:bodyPr>
          <a:lstStyle/>
          <a:p>
            <a:pPr marL="1010127" lvl="2" indent="-401576" algn="just">
              <a:buClrTx/>
              <a:buFont typeface="+mj-lt"/>
              <a:buAutoNum type="arabicPeriod" startAt="4"/>
            </a:pPr>
            <a:r>
              <a:rPr lang="id-ID" sz="1700" dirty="0"/>
              <a:t>Data Angka Laju Pertumbuhan Penduduk	 ............................................... 	38</a:t>
            </a:r>
          </a:p>
          <a:p>
            <a:pPr marL="1010127" lvl="2" indent="-401576" algn="just">
              <a:buClrTx/>
              <a:buFont typeface="+mj-lt"/>
              <a:buAutoNum type="arabicPeriod" startAt="4"/>
            </a:pPr>
            <a:r>
              <a:rPr lang="id-ID" sz="1700" dirty="0"/>
              <a:t>Data Angka Penyandang Cacat		 ............................................... 	40</a:t>
            </a:r>
          </a:p>
          <a:p>
            <a:pPr marL="1010127" lvl="2" indent="-401576" algn="just">
              <a:buClrTx/>
              <a:buFont typeface="+mj-lt"/>
              <a:buAutoNum type="arabicPeriod" startAt="4"/>
            </a:pPr>
            <a:r>
              <a:rPr lang="id-ID" sz="1700" dirty="0"/>
              <a:t>Data Angka Pendidikan 			 ............................................... 	41</a:t>
            </a:r>
          </a:p>
          <a:p>
            <a:pPr marL="1010127" lvl="2" indent="-401576" algn="just">
              <a:buClrTx/>
              <a:buFont typeface="+mj-lt"/>
              <a:buAutoNum type="arabicPeriod" startAt="4"/>
            </a:pPr>
            <a:r>
              <a:rPr lang="id-ID" sz="1700" dirty="0"/>
              <a:t>Data Angka Pekerjaan			 ............................................... 	42</a:t>
            </a:r>
          </a:p>
          <a:p>
            <a:pPr marL="760037" lvl="1" indent="-401576" algn="just">
              <a:buClrTx/>
              <a:buFont typeface="+mj-lt"/>
              <a:buAutoNum type="alphaUcPeriod" startAt="3"/>
            </a:pPr>
            <a:r>
              <a:rPr lang="id-ID" sz="1700" dirty="0"/>
              <a:t>Data mobilitas penduduk	 ................................................................................ 	43</a:t>
            </a:r>
          </a:p>
          <a:p>
            <a:pPr marL="1010127" lvl="2" indent="-401576" algn="just">
              <a:buClrTx/>
              <a:buFont typeface="+mj-lt"/>
              <a:buAutoNum type="arabicPeriod"/>
            </a:pPr>
            <a:r>
              <a:rPr lang="id-ID" sz="1700" dirty="0"/>
              <a:t>Kepemilikan Kartu Keluarga			 ............................................... 	43</a:t>
            </a:r>
          </a:p>
          <a:p>
            <a:pPr marL="1010127" lvl="2" indent="-401576" algn="just">
              <a:buClrTx/>
              <a:buFont typeface="+mj-lt"/>
              <a:buAutoNum type="arabicPeriod"/>
            </a:pPr>
            <a:r>
              <a:rPr lang="id-ID" sz="1700" dirty="0"/>
              <a:t>Kepemilikan KTP				 ............................................... 	44</a:t>
            </a:r>
          </a:p>
          <a:p>
            <a:pPr marL="1010127" lvl="2" indent="-401576" algn="just">
              <a:buClrTx/>
              <a:buFont typeface="+mj-lt"/>
              <a:buAutoNum type="arabicPeriod"/>
            </a:pPr>
            <a:r>
              <a:rPr lang="id-ID" sz="1700" dirty="0"/>
              <a:t>Kepemilikan Akta Lahir Usia 0-18 Tahun	 ............................................... 	47</a:t>
            </a:r>
          </a:p>
          <a:p>
            <a:pPr marL="1010127" lvl="2" indent="-401576" algn="just">
              <a:buClrTx/>
              <a:buFont typeface="+mj-lt"/>
              <a:buAutoNum type="arabicPeriod"/>
            </a:pPr>
            <a:r>
              <a:rPr lang="id-ID" sz="1700" dirty="0"/>
              <a:t>Kepemilikan Akta Perkawinan		 ............................................... 	48</a:t>
            </a:r>
          </a:p>
          <a:p>
            <a:pPr marL="1010127" lvl="2" indent="-401576" algn="just">
              <a:buClrTx/>
              <a:buFont typeface="+mj-lt"/>
              <a:buAutoNum type="arabicPeriod"/>
            </a:pPr>
            <a:r>
              <a:rPr lang="id-ID" sz="1700" dirty="0"/>
              <a:t>Kepemilikan Akta Perceraian		 ............................................... 	50</a:t>
            </a:r>
          </a:p>
          <a:p>
            <a:pPr marL="1010127" lvl="2" indent="-401576" algn="just">
              <a:buClrTx/>
              <a:buFont typeface="+mj-lt"/>
              <a:buAutoNum type="arabicPeriod"/>
            </a:pPr>
            <a:r>
              <a:rPr lang="id-ID" sz="1700" dirty="0"/>
              <a:t>Kepemilikan Akta Kematian			 ............................................... 	52</a:t>
            </a:r>
          </a:p>
          <a:p>
            <a:pPr marL="1010127" lvl="2" indent="-401576" algn="just">
              <a:buClrTx/>
              <a:buFont typeface="+mj-lt"/>
              <a:buAutoNum type="arabicPeriod"/>
            </a:pPr>
            <a:r>
              <a:rPr lang="id-ID" sz="1700" dirty="0"/>
              <a:t>Kepemilikan Kartu Identitas Anak		 ............................................... 	54</a:t>
            </a:r>
          </a:p>
          <a:p>
            <a:pPr algn="just"/>
            <a:r>
              <a:rPr lang="id-ID" sz="1700" dirty="0"/>
              <a:t>Bab III Penutup			 ................................................................................ 	55</a:t>
            </a:r>
          </a:p>
          <a:p>
            <a:pPr marL="1010127" lvl="2" indent="-401576" algn="just">
              <a:buNone/>
            </a:pPr>
            <a:r>
              <a:rPr lang="id-ID" sz="1700" dirty="0"/>
              <a:t>	</a:t>
            </a:r>
          </a:p>
        </p:txBody>
      </p:sp>
      <p:sp>
        <p:nvSpPr>
          <p:cNvPr id="15" name="TextBox 14"/>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6" name="Straight Connector 15"/>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smtClean="0">
                <a:solidFill>
                  <a:srgbClr val="FFFFFF"/>
                </a:solidFill>
                <a:latin typeface="Tahoma" pitchFamily="34" charset="0"/>
                <a:ea typeface="Tahoma" pitchFamily="34" charset="0"/>
                <a:cs typeface="Tahoma" pitchFamily="34" charset="0"/>
              </a:rPr>
              <a:t>i</a:t>
            </a:r>
            <a:r>
              <a:rPr lang="en-US" sz="1300" b="1" dirty="0" smtClean="0">
                <a:solidFill>
                  <a:srgbClr val="FFFFFF"/>
                </a:solidFill>
                <a:latin typeface="Tahoma" pitchFamily="34" charset="0"/>
                <a:ea typeface="Tahoma" pitchFamily="34" charset="0"/>
                <a:cs typeface="Tahoma" pitchFamily="34" charset="0"/>
              </a:rPr>
              <a:t>V</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0521" y="480102"/>
            <a:ext cx="5223370" cy="358099"/>
          </a:xfrm>
          <a:prstGeom prst="rect">
            <a:avLst/>
          </a:prstGeom>
          <a:noFill/>
        </p:spPr>
        <p:txBody>
          <a:bodyPr wrap="square" lIns="80316" tIns="40158" rIns="80316" bIns="40158" rtlCol="0">
            <a:spAutoFit/>
          </a:bodyPr>
          <a:lstStyle/>
          <a:p>
            <a:r>
              <a:rPr lang="id-ID" sz="1800" b="1" dirty="0"/>
              <a:t>6. Data Angka Pendidikan</a:t>
            </a:r>
          </a:p>
        </p:txBody>
      </p:sp>
      <p:sp>
        <p:nvSpPr>
          <p:cNvPr id="7" name="TextBox 6"/>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8" name="Straight Connector 7"/>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41</a:t>
            </a:r>
            <a:endParaRPr lang="en-US" sz="1300" b="1" dirty="0">
              <a:solidFill>
                <a:srgbClr val="FFFFFF"/>
              </a:solidFill>
              <a:latin typeface="Tahoma" pitchFamily="34" charset="0"/>
              <a:ea typeface="Tahoma" pitchFamily="34" charset="0"/>
              <a:cs typeface="Tahoma" pitchFamily="34" charset="0"/>
            </a:endParaRPr>
          </a:p>
        </p:txBody>
      </p:sp>
      <p:sp>
        <p:nvSpPr>
          <p:cNvPr id="13" name="TextBox 12"/>
          <p:cNvSpPr txBox="1"/>
          <p:nvPr/>
        </p:nvSpPr>
        <p:spPr>
          <a:xfrm>
            <a:off x="3656856" y="6021288"/>
            <a:ext cx="1225569" cy="342710"/>
          </a:xfrm>
          <a:prstGeom prst="rect">
            <a:avLst/>
          </a:prstGeom>
          <a:noFill/>
        </p:spPr>
        <p:txBody>
          <a:bodyPr wrap="none" lIns="80316" tIns="40158" rIns="80316" bIns="40158" rtlCol="0">
            <a:spAutoFit/>
          </a:bodyPr>
          <a:lstStyle/>
          <a:p>
            <a:r>
              <a:rPr lang="id-ID" dirty="0"/>
              <a:t>Gambar 2.3</a:t>
            </a:r>
          </a:p>
        </p:txBody>
      </p:sp>
      <p:graphicFrame>
        <p:nvGraphicFramePr>
          <p:cNvPr id="11" name="Chart 10"/>
          <p:cNvGraphicFramePr>
            <a:graphicFrameLocks/>
          </p:cNvGraphicFramePr>
          <p:nvPr/>
        </p:nvGraphicFramePr>
        <p:xfrm>
          <a:off x="595282" y="1000108"/>
          <a:ext cx="7215216" cy="54292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p:cNvGraphicFramePr>
            <a:graphicFrameLocks noGrp="1"/>
          </p:cNvGraphicFramePr>
          <p:nvPr/>
        </p:nvGraphicFramePr>
        <p:xfrm>
          <a:off x="6238884" y="1142984"/>
          <a:ext cx="3009899" cy="2009775"/>
        </p:xfrm>
        <a:graphic>
          <a:graphicData uri="http://schemas.openxmlformats.org/drawingml/2006/table">
            <a:tbl>
              <a:tblPr/>
              <a:tblGrid>
                <a:gridCol w="253732"/>
                <a:gridCol w="1703178"/>
                <a:gridCol w="1052989"/>
              </a:tblGrid>
              <a:tr h="381000">
                <a:tc>
                  <a:txBody>
                    <a:bodyPr/>
                    <a:lstStyle/>
                    <a:p>
                      <a:pPr algn="ctr" fontAlgn="ctr"/>
                      <a:r>
                        <a:rPr lang="en-US" sz="1000" b="1" i="0" u="none" strike="noStrike" dirty="0">
                          <a:solidFill>
                            <a:srgbClr val="000000"/>
                          </a:solidFill>
                          <a:latin typeface="Arial"/>
                        </a:rPr>
                        <a:t>NO</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1000" b="1" i="0" u="none" strike="noStrike">
                          <a:solidFill>
                            <a:srgbClr val="000000"/>
                          </a:solidFill>
                          <a:latin typeface="Arial"/>
                        </a:rPr>
                        <a:t>PDDK_AKH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1000" b="1" i="0" u="none" strike="noStrike">
                          <a:solidFill>
                            <a:srgbClr val="000000"/>
                          </a:solidFill>
                          <a:latin typeface="Arial"/>
                        </a:rPr>
                        <a:t>JUMLAH</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000" b="0" i="0" u="none" strike="noStrike">
                          <a:solidFill>
                            <a:srgbClr val="000000"/>
                          </a:solidFill>
                          <a:latin typeface="Arial"/>
                        </a:rPr>
                        <a:t>Tidak/Belum Sekolah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000" b="0" i="0" u="none" strike="noStrike" dirty="0">
                          <a:solidFill>
                            <a:srgbClr val="000000"/>
                          </a:solidFill>
                          <a:latin typeface="Arial"/>
                        </a:rPr>
                        <a:t>67.621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000" b="0" i="0" u="none" strike="noStrike">
                          <a:solidFill>
                            <a:srgbClr val="000000"/>
                          </a:solidFill>
                          <a:latin typeface="Arial"/>
                        </a:rPr>
                        <a:t>Belum Tamat SD/Sederajat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000" b="0" i="0" u="none" strike="noStrike">
                          <a:solidFill>
                            <a:srgbClr val="000000"/>
                          </a:solidFill>
                          <a:latin typeface="Arial"/>
                        </a:rPr>
                        <a:t>38.941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000" b="0" i="0" u="none" strike="noStrike">
                          <a:solidFill>
                            <a:srgbClr val="000000"/>
                          </a:solidFill>
                          <a:latin typeface="Arial"/>
                        </a:rPr>
                        <a:t>Tamat SD/Sederajat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000" b="0" i="0" u="none" strike="noStrike">
                          <a:solidFill>
                            <a:srgbClr val="000000"/>
                          </a:solidFill>
                          <a:latin typeface="Arial"/>
                        </a:rPr>
                        <a:t>111.820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000" b="0" i="0" u="none" strike="noStrike">
                          <a:solidFill>
                            <a:srgbClr val="000000"/>
                          </a:solidFill>
                          <a:latin typeface="Arial"/>
                        </a:rPr>
                        <a:t>SLTP/Sederajat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000" b="0" i="0" u="none" strike="noStrike">
                          <a:solidFill>
                            <a:srgbClr val="000000"/>
                          </a:solidFill>
                          <a:latin typeface="Arial"/>
                        </a:rPr>
                        <a:t>55.896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000" b="0" i="0" u="none" strike="noStrike">
                          <a:solidFill>
                            <a:srgbClr val="000000"/>
                          </a:solidFill>
                          <a:latin typeface="Arial"/>
                        </a:rPr>
                        <a:t>SLTA/Sederajat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000" b="0" i="0" u="none" strike="noStrike">
                          <a:solidFill>
                            <a:srgbClr val="000000"/>
                          </a:solidFill>
                          <a:latin typeface="Arial"/>
                        </a:rPr>
                        <a:t>73.792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000" b="0" i="0" u="none" strike="noStrike">
                          <a:solidFill>
                            <a:srgbClr val="000000"/>
                          </a:solidFill>
                          <a:latin typeface="Arial"/>
                        </a:rPr>
                        <a:t>Diploma I/II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000" b="0" i="0" u="none" strike="noStrike">
                          <a:solidFill>
                            <a:srgbClr val="000000"/>
                          </a:solidFill>
                          <a:latin typeface="Arial"/>
                        </a:rPr>
                        <a:t>1.924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000" b="0" i="0" u="none" strike="noStrike">
                          <a:solidFill>
                            <a:srgbClr val="000000"/>
                          </a:solidFill>
                          <a:latin typeface="Arial"/>
                        </a:rPr>
                        <a:t>Akademi/Diploma III/S. Muda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000" b="0" i="0" u="none" strike="noStrike">
                          <a:solidFill>
                            <a:srgbClr val="000000"/>
                          </a:solidFill>
                          <a:latin typeface="Arial"/>
                        </a:rPr>
                        <a:t>3.057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8</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000" b="0" i="0" u="none" strike="noStrike">
                          <a:solidFill>
                            <a:srgbClr val="000000"/>
                          </a:solidFill>
                          <a:latin typeface="Arial"/>
                        </a:rPr>
                        <a:t>Diploma IV/Strata 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000" b="0" i="0" u="none" strike="noStrike">
                          <a:solidFill>
                            <a:srgbClr val="000000"/>
                          </a:solidFill>
                          <a:latin typeface="Arial"/>
                        </a:rPr>
                        <a:t>15.656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000" b="0" i="0" u="none" strike="noStrike">
                          <a:solidFill>
                            <a:srgbClr val="000000"/>
                          </a:solidFill>
                          <a:latin typeface="Arial"/>
                        </a:rPr>
                        <a:t>Strata 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000" b="0" i="0" u="none" strike="noStrike">
                          <a:solidFill>
                            <a:srgbClr val="000000"/>
                          </a:solidFill>
                          <a:latin typeface="Arial"/>
                        </a:rPr>
                        <a:t>879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71450">
                <a:tc>
                  <a:txBody>
                    <a:bodyPr/>
                    <a:lstStyle/>
                    <a:p>
                      <a:pPr algn="ctr" fontAlgn="b"/>
                      <a:r>
                        <a:rPr lang="en-US" sz="1000" b="0" i="0" u="none" strike="noStrike">
                          <a:solidFill>
                            <a:srgbClr val="000000"/>
                          </a:solidFill>
                          <a:latin typeface="Arial"/>
                        </a:rPr>
                        <a:t>10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000" b="0" i="0" u="none" strike="noStrike">
                          <a:solidFill>
                            <a:srgbClr val="000000"/>
                          </a:solidFill>
                          <a:latin typeface="Arial"/>
                        </a:rPr>
                        <a:t>Strata III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000" b="0" i="0" u="none" strike="noStrike" dirty="0">
                          <a:solidFill>
                            <a:srgbClr val="000000"/>
                          </a:solidFill>
                          <a:latin typeface="Arial"/>
                        </a:rPr>
                        <a:t>17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3CDDD"/>
                    </a:solidFill>
                  </a:tcPr>
                </a:tc>
              </a:tr>
            </a:tbl>
          </a:graphicData>
        </a:graphic>
      </p:graphicFrame>
      <p:sp>
        <p:nvSpPr>
          <p:cNvPr id="16" name="TextBox 10"/>
          <p:cNvSpPr txBox="1"/>
          <p:nvPr/>
        </p:nvSpPr>
        <p:spPr>
          <a:xfrm>
            <a:off x="7310454" y="3357562"/>
            <a:ext cx="1006534" cy="342710"/>
          </a:xfrm>
          <a:prstGeom prst="rect">
            <a:avLst/>
          </a:prstGeom>
          <a:noFill/>
        </p:spPr>
        <p:txBody>
          <a:bodyPr wrap="none" lIns="80316" tIns="40158" rIns="80316" bIns="4015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d-ID" sz="1700" dirty="0"/>
              <a:t>Tabel </a:t>
            </a:r>
            <a:r>
              <a:rPr lang="id-ID" sz="1700" dirty="0" smtClean="0"/>
              <a:t>2.</a:t>
            </a:r>
            <a:r>
              <a:rPr lang="en-US" sz="1700" dirty="0" smtClean="0"/>
              <a:t>6</a:t>
            </a:r>
            <a:endParaRPr lang="id-ID" sz="17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0521" y="480102"/>
            <a:ext cx="5223370" cy="358099"/>
          </a:xfrm>
          <a:prstGeom prst="rect">
            <a:avLst/>
          </a:prstGeom>
          <a:noFill/>
        </p:spPr>
        <p:txBody>
          <a:bodyPr wrap="square" lIns="80316" tIns="40158" rIns="80316" bIns="40158" rtlCol="0">
            <a:spAutoFit/>
          </a:bodyPr>
          <a:lstStyle/>
          <a:p>
            <a:r>
              <a:rPr lang="id-ID" sz="1800" b="1" dirty="0"/>
              <a:t>7. Data Angka Pekerjaan</a:t>
            </a:r>
          </a:p>
        </p:txBody>
      </p:sp>
      <p:sp>
        <p:nvSpPr>
          <p:cNvPr id="13" name="TextBox 10"/>
          <p:cNvSpPr txBox="1"/>
          <p:nvPr/>
        </p:nvSpPr>
        <p:spPr>
          <a:xfrm>
            <a:off x="4803533" y="6103584"/>
            <a:ext cx="993710" cy="342710"/>
          </a:xfrm>
          <a:prstGeom prst="rect">
            <a:avLst/>
          </a:prstGeom>
          <a:noFill/>
        </p:spPr>
        <p:txBody>
          <a:bodyPr wrap="none" lIns="80316" tIns="40158" rIns="80316" bIns="4015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d-ID" sz="1700" dirty="0"/>
              <a:t>Tabel 2.7</a:t>
            </a:r>
          </a:p>
        </p:txBody>
      </p:sp>
      <p:graphicFrame>
        <p:nvGraphicFramePr>
          <p:cNvPr id="10" name="Table 9"/>
          <p:cNvGraphicFramePr>
            <a:graphicFrameLocks noGrp="1"/>
          </p:cNvGraphicFramePr>
          <p:nvPr/>
        </p:nvGraphicFramePr>
        <p:xfrm>
          <a:off x="1023910" y="857232"/>
          <a:ext cx="8358247" cy="5286402"/>
        </p:xfrm>
        <a:graphic>
          <a:graphicData uri="http://schemas.openxmlformats.org/drawingml/2006/table">
            <a:tbl>
              <a:tblPr/>
              <a:tblGrid>
                <a:gridCol w="247744"/>
                <a:gridCol w="1820914"/>
                <a:gridCol w="919748"/>
                <a:gridCol w="247744"/>
                <a:gridCol w="1486460"/>
                <a:gridCol w="919748"/>
                <a:gridCol w="247744"/>
                <a:gridCol w="1548397"/>
                <a:gridCol w="919748"/>
              </a:tblGrid>
              <a:tr h="316363">
                <a:tc>
                  <a:txBody>
                    <a:bodyPr/>
                    <a:lstStyle/>
                    <a:p>
                      <a:pPr algn="ctr" fontAlgn="ctr"/>
                      <a:r>
                        <a:rPr lang="en-US" sz="1000" b="0" i="0" u="none" strike="noStrike">
                          <a:solidFill>
                            <a:srgbClr val="000000"/>
                          </a:solidFill>
                          <a:latin typeface="Arial"/>
                        </a:rPr>
                        <a:t>NO</a:t>
                      </a:r>
                    </a:p>
                  </a:txBody>
                  <a:tcPr marL="7349" marR="7349" marT="7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1000" b="0" i="0" u="none" strike="noStrike">
                          <a:solidFill>
                            <a:srgbClr val="000000"/>
                          </a:solidFill>
                          <a:latin typeface="Arial"/>
                        </a:rPr>
                        <a:t>JENIS_PEKERJAAN</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1000" b="0" i="0" u="none" strike="noStrike">
                          <a:solidFill>
                            <a:srgbClr val="000000"/>
                          </a:solidFill>
                          <a:latin typeface="Arial"/>
                        </a:rPr>
                        <a:t>JML_PEKERJA</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1000" b="0" i="0" u="none" strike="noStrike">
                          <a:solidFill>
                            <a:srgbClr val="000000"/>
                          </a:solidFill>
                          <a:latin typeface="Arial"/>
                        </a:rPr>
                        <a:t>NO</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1000" b="0" i="0" u="none" strike="noStrike">
                          <a:solidFill>
                            <a:srgbClr val="000000"/>
                          </a:solidFill>
                          <a:latin typeface="Arial"/>
                        </a:rPr>
                        <a:t>JENIS_PEKERJAAN</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1000" b="0" i="0" u="none" strike="noStrike">
                          <a:solidFill>
                            <a:srgbClr val="000000"/>
                          </a:solidFill>
                          <a:latin typeface="Arial"/>
                        </a:rPr>
                        <a:t>JML_PEKERJA</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1000" b="0" i="0" u="none" strike="noStrike">
                          <a:solidFill>
                            <a:srgbClr val="000000"/>
                          </a:solidFill>
                          <a:latin typeface="Arial"/>
                        </a:rPr>
                        <a:t>NO</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1000" b="0" i="0" u="none" strike="noStrike">
                          <a:solidFill>
                            <a:srgbClr val="000000"/>
                          </a:solidFill>
                          <a:latin typeface="Arial"/>
                        </a:rPr>
                        <a:t>JENIS_PEKERJAAN</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1000" b="0" i="0" u="none" strike="noStrike">
                          <a:solidFill>
                            <a:srgbClr val="000000"/>
                          </a:solidFill>
                          <a:latin typeface="Arial"/>
                        </a:rPr>
                        <a:t>JML_PEKERJA</a:t>
                      </a:r>
                    </a:p>
                  </a:txBody>
                  <a:tcPr marL="7349" marR="7349" marT="7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359999">
                <a:tc>
                  <a:txBody>
                    <a:bodyPr/>
                    <a:lstStyle/>
                    <a:p>
                      <a:pPr algn="ctr" fontAlgn="b"/>
                      <a:r>
                        <a:rPr lang="en-US" sz="1000" b="0" i="0" u="none" strike="noStrike">
                          <a:solidFill>
                            <a:srgbClr val="000000"/>
                          </a:solidFill>
                          <a:latin typeface="Arial"/>
                        </a:rPr>
                        <a:t>1</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Belum/Tidak Bekerja</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100.552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Tukang Batu</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304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Anggota DPRD Kabupaten/Kota</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12</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2</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Mengurus Rumah Tangga</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58.166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Tukang Kayu</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459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Dosen</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203</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3</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Pelajar/Mahasiswa</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63.210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Tukang Sol Sepatu</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Guru</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865</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4</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Pensiunan</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1.276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Tukang Las/Pandai Besi</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Pengacara</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18</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5</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Pegawai Negeri Sipil</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8.754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Tukang Jahit</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77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Notaris</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9</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6</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Tentara Nasional Indonesia</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472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Tukang Gigi</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Arsitek</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7</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Kepolisian RI</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771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Penata Rias</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Akuntan</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8</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Perdagangan</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154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Penata Busana</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Konsultan</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9</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9</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Petani/Pekebun</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80.020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Penata Rambut</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Dokter</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118</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10</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Peternak</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Mekanik</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Bidan</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182</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11</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Nelayan/Perikanan</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4.932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Seniman</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Perawat</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279</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12</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Industri</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Tabib</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Apoteker</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20</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13</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Konstruksi</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Paraji</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Psikiater/Psikolog</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14</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Transportasi</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Perancang Busana</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Penyiar Radio</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15</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Karyawan Swasta</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4.252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Penterjemah</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Pelaut</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82</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16</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Karyawan BUMN</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511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Imam Mesjid</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Peneliti</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17</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Karyawan BUMD</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100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Pendeta</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204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Sopir</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1.373</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18</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Karyawan Honorer</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4.072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Pastor</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Pedagang</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445</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19</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Buruh Harian Lepas</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1.641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Wartawan</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Perangkat Desa</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113</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20</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Buruh Tani/Perkebunan</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699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Ustadz/Mubaligh</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70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Kepala Desa</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30</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21</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Buruh Nelayan/Perikanan</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73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dirty="0" err="1">
                          <a:solidFill>
                            <a:srgbClr val="000000"/>
                          </a:solidFill>
                          <a:latin typeface="Arial"/>
                        </a:rPr>
                        <a:t>Juru</a:t>
                      </a:r>
                      <a:r>
                        <a:rPr lang="en-US" sz="1000" b="0" i="0" u="none" strike="noStrike" dirty="0">
                          <a:solidFill>
                            <a:srgbClr val="000000"/>
                          </a:solidFill>
                          <a:latin typeface="Arial"/>
                        </a:rPr>
                        <a:t> </a:t>
                      </a:r>
                      <a:r>
                        <a:rPr lang="en-US" sz="1000" b="0" i="0" u="none" strike="noStrike" dirty="0" err="1">
                          <a:solidFill>
                            <a:srgbClr val="000000"/>
                          </a:solidFill>
                          <a:latin typeface="Arial"/>
                        </a:rPr>
                        <a:t>Masak</a:t>
                      </a:r>
                      <a:endParaRPr lang="en-US" sz="1000" b="0" i="0" u="none" strike="noStrike" dirty="0">
                        <a:solidFill>
                          <a:srgbClr val="000000"/>
                        </a:solidFill>
                        <a:latin typeface="Arial"/>
                      </a:endParaRP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71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Biarawati</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22</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Buruh Peternakan</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Anggota BPK</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72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Wiraswasta</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34.401</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23</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Pembantu Rumah Tangga</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100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Wakil Gubernur</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73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Lainnya</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363</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1899">
                <a:tc>
                  <a:txBody>
                    <a:bodyPr/>
                    <a:lstStyle/>
                    <a:p>
                      <a:pPr algn="ctr" fontAlgn="b"/>
                      <a:r>
                        <a:rPr lang="en-US" sz="1000" b="0" i="0" u="none" strike="noStrike">
                          <a:solidFill>
                            <a:srgbClr val="000000"/>
                          </a:solidFill>
                          <a:latin typeface="Arial"/>
                        </a:rPr>
                        <a:t>24</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Tukang Cukur</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Wakil Bupati</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74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96363">
                <a:tc>
                  <a:txBody>
                    <a:bodyPr/>
                    <a:lstStyle/>
                    <a:p>
                      <a:pPr algn="ctr" fontAlgn="b"/>
                      <a:r>
                        <a:rPr lang="en-US" sz="1000" b="0" i="0" u="none" strike="noStrike">
                          <a:solidFill>
                            <a:srgbClr val="000000"/>
                          </a:solidFill>
                          <a:latin typeface="Arial"/>
                        </a:rPr>
                        <a:t>25</a:t>
                      </a:r>
                    </a:p>
                  </a:txBody>
                  <a:tcPr marL="7349" marR="7349" marT="73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Tukang Listrik</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50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Anggota DPRD Provinsi</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75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a:solidFill>
                            <a:srgbClr val="000000"/>
                          </a:solidFill>
                          <a:latin typeface="Arial"/>
                        </a:rPr>
                        <a:t> </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000" b="0" i="0" u="none" strike="noStrike" dirty="0">
                          <a:solidFill>
                            <a:srgbClr val="000000"/>
                          </a:solidFill>
                          <a:latin typeface="Arial"/>
                        </a:rPr>
                        <a:t> </a:t>
                      </a:r>
                    </a:p>
                  </a:txBody>
                  <a:tcPr marL="7349" marR="7349" marT="73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bl>
          </a:graphicData>
        </a:graphic>
      </p:graphicFrame>
      <p:sp>
        <p:nvSpPr>
          <p:cNvPr id="9" name="TextBox 8"/>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1" name="Straight Connector 10"/>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42</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0521" y="960156"/>
            <a:ext cx="5223370" cy="358099"/>
          </a:xfrm>
          <a:prstGeom prst="rect">
            <a:avLst/>
          </a:prstGeom>
          <a:noFill/>
        </p:spPr>
        <p:txBody>
          <a:bodyPr wrap="square" lIns="80316" tIns="40158" rIns="80316" bIns="40158" rtlCol="0">
            <a:spAutoFit/>
          </a:bodyPr>
          <a:lstStyle/>
          <a:p>
            <a:r>
              <a:rPr lang="id-ID" sz="1800" b="1" dirty="0"/>
              <a:t>1. Kepemilikan Kartu Keluarga</a:t>
            </a:r>
          </a:p>
        </p:txBody>
      </p:sp>
      <p:sp>
        <p:nvSpPr>
          <p:cNvPr id="8" name="Rounded Rectangle 7"/>
          <p:cNvSpPr/>
          <p:nvPr/>
        </p:nvSpPr>
        <p:spPr>
          <a:xfrm>
            <a:off x="704335" y="205785"/>
            <a:ext cx="3888432" cy="620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rtlCol="0" anchor="ctr"/>
          <a:lstStyle/>
          <a:p>
            <a:r>
              <a:rPr lang="id-ID" dirty="0"/>
              <a:t>C. </a:t>
            </a:r>
            <a:r>
              <a:rPr lang="id-ID" sz="1800" b="1" dirty="0"/>
              <a:t>D</a:t>
            </a:r>
            <a:r>
              <a:rPr lang="en-US" sz="1800" b="1" dirty="0" err="1"/>
              <a:t>ata</a:t>
            </a:r>
            <a:r>
              <a:rPr lang="en-US" sz="1800" b="1" dirty="0"/>
              <a:t> </a:t>
            </a:r>
            <a:r>
              <a:rPr lang="en-US" sz="1800" b="1" dirty="0" err="1"/>
              <a:t>mobilitas</a:t>
            </a:r>
            <a:r>
              <a:rPr lang="en-US" sz="1800" b="1" dirty="0"/>
              <a:t> </a:t>
            </a:r>
            <a:r>
              <a:rPr lang="en-US" sz="1800" b="1" dirty="0" err="1"/>
              <a:t>penduduk</a:t>
            </a:r>
            <a:endParaRPr lang="id-ID" dirty="0"/>
          </a:p>
        </p:txBody>
      </p:sp>
      <p:sp>
        <p:nvSpPr>
          <p:cNvPr id="9" name="TextBox 8"/>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0" name="Straight Connector 9"/>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43</a:t>
            </a:r>
            <a:endParaRPr lang="en-US" sz="1300" b="1" dirty="0">
              <a:solidFill>
                <a:srgbClr val="FFFFFF"/>
              </a:solidFill>
              <a:latin typeface="Tahoma" pitchFamily="34" charset="0"/>
              <a:ea typeface="Tahoma" pitchFamily="34" charset="0"/>
              <a:cs typeface="Tahoma" pitchFamily="34" charset="0"/>
            </a:endParaRPr>
          </a:p>
        </p:txBody>
      </p:sp>
      <p:sp>
        <p:nvSpPr>
          <p:cNvPr id="13" name="TextBox 12"/>
          <p:cNvSpPr txBox="1"/>
          <p:nvPr/>
        </p:nvSpPr>
        <p:spPr>
          <a:xfrm>
            <a:off x="2251257" y="5966426"/>
            <a:ext cx="950430" cy="342710"/>
          </a:xfrm>
          <a:prstGeom prst="rect">
            <a:avLst/>
          </a:prstGeom>
          <a:noFill/>
        </p:spPr>
        <p:txBody>
          <a:bodyPr wrap="none" lIns="80316" tIns="40158" rIns="80316" bIns="40158" rtlCol="0">
            <a:spAutoFit/>
          </a:bodyPr>
          <a:lstStyle/>
          <a:p>
            <a:r>
              <a:rPr lang="id-ID" dirty="0"/>
              <a:t>Tabel 3.1</a:t>
            </a:r>
          </a:p>
        </p:txBody>
      </p:sp>
      <p:sp>
        <p:nvSpPr>
          <p:cNvPr id="14" name="TextBox 13"/>
          <p:cNvSpPr txBox="1"/>
          <p:nvPr/>
        </p:nvSpPr>
        <p:spPr>
          <a:xfrm>
            <a:off x="6393930" y="5897847"/>
            <a:ext cx="1188700" cy="342710"/>
          </a:xfrm>
          <a:prstGeom prst="rect">
            <a:avLst/>
          </a:prstGeom>
          <a:noFill/>
        </p:spPr>
        <p:txBody>
          <a:bodyPr wrap="none" lIns="80316" tIns="40158" rIns="80316" bIns="40158" rtlCol="0">
            <a:spAutoFit/>
          </a:bodyPr>
          <a:lstStyle/>
          <a:p>
            <a:r>
              <a:rPr lang="id-ID" dirty="0"/>
              <a:t>Gambar 3.1</a:t>
            </a:r>
          </a:p>
        </p:txBody>
      </p:sp>
      <p:graphicFrame>
        <p:nvGraphicFramePr>
          <p:cNvPr id="15" name="Table 14"/>
          <p:cNvGraphicFramePr>
            <a:graphicFrameLocks noGrp="1"/>
          </p:cNvGraphicFramePr>
          <p:nvPr/>
        </p:nvGraphicFramePr>
        <p:xfrm>
          <a:off x="809596" y="1428736"/>
          <a:ext cx="3585256" cy="4402674"/>
        </p:xfrm>
        <a:graphic>
          <a:graphicData uri="http://schemas.openxmlformats.org/drawingml/2006/table">
            <a:tbl>
              <a:tblPr/>
              <a:tblGrid>
                <a:gridCol w="251818"/>
                <a:gridCol w="1322043"/>
                <a:gridCol w="670465"/>
                <a:gridCol w="670465"/>
                <a:gridCol w="670465"/>
              </a:tblGrid>
              <a:tr h="530214">
                <a:tc>
                  <a:txBody>
                    <a:bodyPr/>
                    <a:lstStyle/>
                    <a:p>
                      <a:pPr algn="ctr" fontAlgn="ctr"/>
                      <a:r>
                        <a:rPr lang="en-US" sz="1000" b="1" i="0" u="none" strike="noStrike" dirty="0">
                          <a:solidFill>
                            <a:srgbClr val="000000"/>
                          </a:solidFill>
                          <a:latin typeface="Arial"/>
                        </a:rPr>
                        <a:t>NO</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1000" b="1" i="0" u="none" strike="noStrike">
                          <a:solidFill>
                            <a:srgbClr val="000000"/>
                          </a:solidFill>
                          <a:latin typeface="Arial"/>
                        </a:rPr>
                        <a:t>NAMA KEC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1000" b="1" i="0" u="none" strike="noStrike">
                          <a:solidFill>
                            <a:srgbClr val="000000"/>
                          </a:solidFill>
                          <a:latin typeface="Arial"/>
                        </a:rPr>
                        <a:t>RUMAH TANGGA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1000" b="1" i="0" u="none" strike="noStrike" dirty="0">
                          <a:solidFill>
                            <a:srgbClr val="000000"/>
                          </a:solidFill>
                          <a:latin typeface="Arial"/>
                        </a:rPr>
                        <a:t>MEMILIKI KK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1000" b="1" i="0" u="none" strike="noStrike">
                          <a:solidFill>
                            <a:srgbClr val="000000"/>
                          </a:solidFill>
                          <a:latin typeface="Arial"/>
                        </a:rPr>
                        <a:t>BELUM MEMILIKI KK</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0958">
                <a:tc>
                  <a:txBody>
                    <a:bodyPr/>
                    <a:lstStyle/>
                    <a:p>
                      <a:pPr algn="ctr" fontAlgn="b"/>
                      <a:r>
                        <a:rPr lang="en-US" sz="1000" b="0" i="0" u="none" strike="noStrike">
                          <a:solidFill>
                            <a:srgbClr val="000000"/>
                          </a:solidFill>
                          <a:latin typeface="Arial"/>
                        </a:rPr>
                        <a:t>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BATUI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6.002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5.292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710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BUNTA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dirty="0">
                          <a:solidFill>
                            <a:srgbClr val="000000"/>
                          </a:solidFill>
                          <a:latin typeface="Arial"/>
                        </a:rPr>
                        <a:t>6.467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5.741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726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KINTOM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3.831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3.422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409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LUWUK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11.175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9.729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1.446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LAMALA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2.375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1.988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387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BALANTAK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1.930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1.599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331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PAGIMANA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7.758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6.712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1.046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8</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BUALEMO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6.433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5.439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994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TOILI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11.588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10.284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1.304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10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MASAMA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3.959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3.647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312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11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LUWUK TIMUR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4.053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3.595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458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12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TOILI BARAT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7.331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6.691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640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13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NUHON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6.327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5.479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848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14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MOILONG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6.409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5.664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745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15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BATUI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4.760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4.249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511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16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LOBU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1.334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1.156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178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17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SIMPANG RAYA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4.695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4.277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418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18</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BALANTAK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1.868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1.606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262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19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BALANTAK UTARA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1.606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1.307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299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20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LUWUK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7.607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6.799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808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21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LUWUK UTARA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6.178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5.473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705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22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MANTOH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2.369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2.113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256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0958">
                <a:tc>
                  <a:txBody>
                    <a:bodyPr/>
                    <a:lstStyle/>
                    <a:p>
                      <a:pPr algn="ctr" fontAlgn="b"/>
                      <a:r>
                        <a:rPr lang="en-US" sz="1000" b="0" i="0" u="none" strike="noStrike">
                          <a:solidFill>
                            <a:srgbClr val="000000"/>
                          </a:solidFill>
                          <a:latin typeface="Arial"/>
                        </a:rPr>
                        <a:t>23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 NAMBO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2.963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2.728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Arial"/>
                        </a:rPr>
                        <a:t>235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70426">
                <a:tc>
                  <a:txBody>
                    <a:bodyPr/>
                    <a:lstStyle/>
                    <a:p>
                      <a:pPr algn="ctr" fontAlgn="b"/>
                      <a:r>
                        <a:rPr lang="en-US" sz="1000" b="1" i="0" u="none" strike="noStrike">
                          <a:solidFill>
                            <a:srgbClr val="000000"/>
                          </a:solidFill>
                          <a:latin typeface="Arial"/>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1" i="0" u="none" strike="noStrike">
                          <a:solidFill>
                            <a:srgbClr val="000000"/>
                          </a:solidFill>
                          <a:latin typeface="Arial"/>
                        </a:rPr>
                        <a:t>JUMLAH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1" i="0" u="none" strike="noStrike">
                          <a:solidFill>
                            <a:srgbClr val="000000"/>
                          </a:solidFill>
                          <a:latin typeface="Arial"/>
                        </a:rPr>
                        <a:t>119.018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1" i="0" u="none" strike="noStrike">
                          <a:solidFill>
                            <a:srgbClr val="000000"/>
                          </a:solidFill>
                          <a:latin typeface="Arial"/>
                        </a:rPr>
                        <a:t>104.990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1" i="0" u="none" strike="noStrike" dirty="0">
                          <a:solidFill>
                            <a:srgbClr val="000000"/>
                          </a:solidFill>
                          <a:latin typeface="Arial"/>
                        </a:rPr>
                        <a:t>14.028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DB4E3"/>
                    </a:solidFill>
                  </a:tcPr>
                </a:tc>
              </a:tr>
            </a:tbl>
          </a:graphicData>
        </a:graphic>
      </p:graphicFrame>
      <p:graphicFrame>
        <p:nvGraphicFramePr>
          <p:cNvPr id="19" name="Chart 18"/>
          <p:cNvGraphicFramePr>
            <a:graphicFrameLocks/>
          </p:cNvGraphicFramePr>
          <p:nvPr/>
        </p:nvGraphicFramePr>
        <p:xfrm>
          <a:off x="4452935" y="1428736"/>
          <a:ext cx="5072097" cy="44243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0521" y="480102"/>
            <a:ext cx="5223370" cy="358099"/>
          </a:xfrm>
          <a:prstGeom prst="rect">
            <a:avLst/>
          </a:prstGeom>
          <a:noFill/>
        </p:spPr>
        <p:txBody>
          <a:bodyPr wrap="square" lIns="80316" tIns="40158" rIns="80316" bIns="40158" rtlCol="0">
            <a:spAutoFit/>
          </a:bodyPr>
          <a:lstStyle/>
          <a:p>
            <a:r>
              <a:rPr lang="id-ID" sz="1800" b="1" dirty="0"/>
              <a:t>2. Kepemilikan KTP Elektronik </a:t>
            </a:r>
          </a:p>
        </p:txBody>
      </p:sp>
      <p:sp>
        <p:nvSpPr>
          <p:cNvPr id="8" name="TextBox 7"/>
          <p:cNvSpPr txBox="1"/>
          <p:nvPr/>
        </p:nvSpPr>
        <p:spPr>
          <a:xfrm>
            <a:off x="1770949" y="5623530"/>
            <a:ext cx="7744997" cy="604320"/>
          </a:xfrm>
          <a:prstGeom prst="rect">
            <a:avLst/>
          </a:prstGeom>
          <a:noFill/>
        </p:spPr>
        <p:txBody>
          <a:bodyPr wrap="square" lIns="80316" tIns="40158" rIns="80316" bIns="40158" rtlCol="0">
            <a:spAutoFit/>
          </a:bodyPr>
          <a:lstStyle/>
          <a:p>
            <a:pPr algn="just"/>
            <a:r>
              <a:rPr lang="id-ID" dirty="0"/>
              <a:t>Data Kepemilikan KTP-el Kabupaten Banggai sudah mencapai target kabupaten maupun target nasional.</a:t>
            </a:r>
          </a:p>
        </p:txBody>
      </p:sp>
      <p:sp>
        <p:nvSpPr>
          <p:cNvPr id="13" name="TextBox 12"/>
          <p:cNvSpPr txBox="1"/>
          <p:nvPr/>
        </p:nvSpPr>
        <p:spPr>
          <a:xfrm>
            <a:off x="6918030" y="782034"/>
            <a:ext cx="987298" cy="342710"/>
          </a:xfrm>
          <a:prstGeom prst="rect">
            <a:avLst/>
          </a:prstGeom>
          <a:noFill/>
        </p:spPr>
        <p:txBody>
          <a:bodyPr wrap="none" lIns="80316" tIns="40158" rIns="80316" bIns="40158" rtlCol="0">
            <a:spAutoFit/>
          </a:bodyPr>
          <a:lstStyle/>
          <a:p>
            <a:r>
              <a:rPr lang="id-ID" dirty="0"/>
              <a:t>Tabel 3.2</a:t>
            </a:r>
          </a:p>
        </p:txBody>
      </p:sp>
      <p:sp>
        <p:nvSpPr>
          <p:cNvPr id="14" name="TextBox 13"/>
          <p:cNvSpPr txBox="1"/>
          <p:nvPr/>
        </p:nvSpPr>
        <p:spPr>
          <a:xfrm>
            <a:off x="2370109" y="4943678"/>
            <a:ext cx="1225569" cy="342710"/>
          </a:xfrm>
          <a:prstGeom prst="rect">
            <a:avLst/>
          </a:prstGeom>
          <a:noFill/>
        </p:spPr>
        <p:txBody>
          <a:bodyPr wrap="none" lIns="80316" tIns="40158" rIns="80316" bIns="40158" rtlCol="0">
            <a:spAutoFit/>
          </a:bodyPr>
          <a:lstStyle/>
          <a:p>
            <a:r>
              <a:rPr lang="id-ID" dirty="0"/>
              <a:t>Gambar 3.2</a:t>
            </a:r>
          </a:p>
        </p:txBody>
      </p:sp>
      <p:graphicFrame>
        <p:nvGraphicFramePr>
          <p:cNvPr id="15" name="Table 14"/>
          <p:cNvGraphicFramePr>
            <a:graphicFrameLocks noGrp="1"/>
          </p:cNvGraphicFramePr>
          <p:nvPr/>
        </p:nvGraphicFramePr>
        <p:xfrm>
          <a:off x="5238752" y="1285860"/>
          <a:ext cx="4165600" cy="4352925"/>
        </p:xfrm>
        <a:graphic>
          <a:graphicData uri="http://schemas.openxmlformats.org/drawingml/2006/table">
            <a:tbl>
              <a:tblPr/>
              <a:tblGrid>
                <a:gridCol w="292100"/>
                <a:gridCol w="1358900"/>
                <a:gridCol w="838200"/>
                <a:gridCol w="838200"/>
                <a:gridCol w="838200"/>
              </a:tblGrid>
              <a:tr h="390525">
                <a:tc>
                  <a:txBody>
                    <a:bodyPr/>
                    <a:lstStyle/>
                    <a:p>
                      <a:pPr algn="ctr" fontAlgn="ctr"/>
                      <a:r>
                        <a:rPr lang="en-US" sz="1000" b="1" i="0" u="none" strike="noStrike">
                          <a:solidFill>
                            <a:srgbClr val="000000"/>
                          </a:solidFill>
                          <a:latin typeface="Arial"/>
                        </a:rPr>
                        <a:t>NO</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1000" b="1" i="0" u="none" strike="noStrike">
                          <a:solidFill>
                            <a:srgbClr val="000000"/>
                          </a:solidFill>
                          <a:latin typeface="Arial"/>
                        </a:rPr>
                        <a:t>NAMA_KEC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1000" b="1" i="0" u="none" strike="noStrike">
                          <a:solidFill>
                            <a:srgbClr val="000000"/>
                          </a:solidFill>
                          <a:latin typeface="Arial"/>
                        </a:rPr>
                        <a:t>JUMLAH WAJIB KTP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1000" b="1" i="0" u="none" strike="noStrike">
                          <a:solidFill>
                            <a:srgbClr val="000000"/>
                          </a:solidFill>
                          <a:latin typeface="Arial"/>
                        </a:rPr>
                        <a:t>MEMILIKI KTP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1000" b="1" i="0" u="none" strike="noStrike">
                          <a:solidFill>
                            <a:srgbClr val="000000"/>
                          </a:solidFill>
                          <a:latin typeface="Arial"/>
                        </a:rPr>
                        <a:t>TDK MEMILIKI KTP</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1925">
                <a:tc>
                  <a:txBody>
                    <a:bodyPr/>
                    <a:lstStyle/>
                    <a:p>
                      <a:pPr algn="ctr" fontAlgn="b"/>
                      <a:r>
                        <a:rPr lang="en-US" sz="1000" b="0" i="0" u="none" strike="noStrike">
                          <a:solidFill>
                            <a:srgbClr val="000000"/>
                          </a:solidFill>
                          <a:latin typeface="Arial"/>
                        </a:rPr>
                        <a:t>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BATUI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13.596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12.413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1.183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BUNTA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14.707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13.311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1.396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KINTOM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8.511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7.952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559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LUWUK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24.878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22.701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2.177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LAMALA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5.334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4.937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397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BALANTAK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4.441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4.120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321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PAGIMANA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17.294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15.926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1.368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8</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BUALEMO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13.929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12.975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954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TOILI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26.591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24.930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1.661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10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MASAMA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9.208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8.791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417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11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LUWUK TIMUR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9.112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8.413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699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12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TOILI BARAT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17.267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16.143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1.124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13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NUHON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14.375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12.771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1.604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14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MOILONG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14.196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13.375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821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15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BATUI SELATAN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11.046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10.077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969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16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LOBU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2.931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2.760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171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17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SIMPANG RAYA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11.074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10.308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766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18</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BALANTAK SELATAN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4.059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3.815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244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19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BALANTAK UTARA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3.621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3.382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239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20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LUWUK SELATAN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17.163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15.824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1.339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21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LUWUK UTARA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14.139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13.003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1.136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22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MANTOH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5.402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401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61925">
                <a:tc>
                  <a:txBody>
                    <a:bodyPr/>
                    <a:lstStyle/>
                    <a:p>
                      <a:pPr algn="ctr" fontAlgn="b"/>
                      <a:r>
                        <a:rPr lang="en-US" sz="1000" b="0" i="0" u="none" strike="noStrike">
                          <a:solidFill>
                            <a:srgbClr val="000000"/>
                          </a:solidFill>
                          <a:latin typeface="Arial"/>
                        </a:rPr>
                        <a:t>23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000" b="0" i="0" u="none" strike="noStrike">
                          <a:solidFill>
                            <a:srgbClr val="000000"/>
                          </a:solidFill>
                          <a:latin typeface="Arial"/>
                        </a:rPr>
                        <a:t>NAMBO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6.528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6.256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b"/>
                      <a:r>
                        <a:rPr lang="en-US" sz="1000" b="0" i="0" u="none" strike="noStrike">
                          <a:solidFill>
                            <a:srgbClr val="000000"/>
                          </a:solidFill>
                          <a:latin typeface="Arial"/>
                        </a:rPr>
                        <a:t>272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71450">
                <a:tc>
                  <a:txBody>
                    <a:bodyPr/>
                    <a:lstStyle/>
                    <a:p>
                      <a:pPr algn="ctr" fontAlgn="b"/>
                      <a:r>
                        <a:rPr lang="en-US" sz="1000" b="1" i="0" u="none" strike="noStrike">
                          <a:solidFill>
                            <a:srgbClr val="000000"/>
                          </a:solidFill>
                          <a:latin typeface="Arial"/>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1" i="0" u="none" strike="noStrike">
                          <a:solidFill>
                            <a:srgbClr val="000000"/>
                          </a:solidFill>
                          <a:latin typeface="Arial"/>
                        </a:rPr>
                        <a:t>JUMLAH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000" b="1" i="0" u="none" strike="noStrike">
                          <a:solidFill>
                            <a:srgbClr val="000000"/>
                          </a:solidFill>
                          <a:latin typeface="Arial"/>
                        </a:rPr>
                        <a:t>269.402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000" b="0" i="0" u="none" strike="noStrike">
                          <a:solidFill>
                            <a:srgbClr val="000000"/>
                          </a:solidFill>
                          <a:latin typeface="Arial"/>
                        </a:rPr>
                        <a:t>249.184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000" b="1" i="0" u="none" strike="noStrike" dirty="0">
                          <a:solidFill>
                            <a:srgbClr val="000000"/>
                          </a:solidFill>
                          <a:latin typeface="Arial"/>
                        </a:rPr>
                        <a:t>20.218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16" name="Chart 15"/>
          <p:cNvGraphicFramePr>
            <a:graphicFrameLocks/>
          </p:cNvGraphicFramePr>
          <p:nvPr/>
        </p:nvGraphicFramePr>
        <p:xfrm>
          <a:off x="-904916" y="1071546"/>
          <a:ext cx="7858180" cy="4071966"/>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8" name="Straight Connector 17"/>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44</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528" y="685838"/>
            <a:ext cx="3061976" cy="4264904"/>
          </a:xfrm>
          <a:prstGeom prst="rect">
            <a:avLst/>
          </a:prstGeom>
          <a:noFill/>
        </p:spPr>
        <p:txBody>
          <a:bodyPr wrap="square" lIns="80316" tIns="40158" rIns="80316" bIns="40158" rtlCol="0">
            <a:spAutoFit/>
          </a:bodyPr>
          <a:lstStyle/>
          <a:p>
            <a:pPr algn="just"/>
            <a:r>
              <a:rPr lang="id-ID" dirty="0"/>
              <a:t>Dari Tahun ke Tahun kabupaten Banggai mencoba meningkatkan mutu pelayanan kependudukan dimana sangat sejalan dengan data pada table di samping dan pada diagram sebelumnya yang menunjukan tinggal kepemilikan dokumen kependudukan untuk kabupaten banggai hapir di semua kecamatan telah mencapai persentase yang tinggal yang diakumulasikan sampai pada tahun 2020 mencapail </a:t>
            </a:r>
            <a:r>
              <a:rPr lang="id-ID" dirty="0" smtClean="0"/>
              <a:t>9</a:t>
            </a:r>
            <a:r>
              <a:rPr lang="en-US" dirty="0" smtClean="0"/>
              <a:t>2</a:t>
            </a:r>
            <a:r>
              <a:rPr lang="id-ID" dirty="0" smtClean="0"/>
              <a:t>% </a:t>
            </a:r>
            <a:r>
              <a:rPr lang="id-ID" dirty="0"/>
              <a:t>wajib KTP memiliki KTP.</a:t>
            </a:r>
          </a:p>
        </p:txBody>
      </p:sp>
      <p:sp>
        <p:nvSpPr>
          <p:cNvPr id="7" name="TextBox 6"/>
          <p:cNvSpPr txBox="1"/>
          <p:nvPr/>
        </p:nvSpPr>
        <p:spPr>
          <a:xfrm>
            <a:off x="704528" y="5229200"/>
            <a:ext cx="8928992" cy="865931"/>
          </a:xfrm>
          <a:prstGeom prst="rect">
            <a:avLst/>
          </a:prstGeom>
          <a:noFill/>
        </p:spPr>
        <p:txBody>
          <a:bodyPr wrap="square" lIns="80316" tIns="40158" rIns="80316" bIns="40158" rtlCol="0">
            <a:spAutoFit/>
          </a:bodyPr>
          <a:lstStyle/>
          <a:p>
            <a:pPr algn="just"/>
            <a:r>
              <a:rPr lang="id-ID" dirty="0"/>
              <a:t>Progres ini dimaksud untuk menunjang kebutuhan masyarakat dalam pengurusan dokumen khususnya dalam pengurus BPJS, BANK, dan lainnya yang memiliki fungsi yang sangat dibutuhkan oleh masyarakat dalam kehidupan sehari-hari.</a:t>
            </a:r>
          </a:p>
        </p:txBody>
      </p:sp>
      <p:sp>
        <p:nvSpPr>
          <p:cNvPr id="8" name="TextBox 7"/>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9" name="Straight Connector 8"/>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45</a:t>
            </a:r>
            <a:endParaRPr lang="en-US" sz="1300" b="1" dirty="0">
              <a:solidFill>
                <a:srgbClr val="FFFFFF"/>
              </a:solidFill>
              <a:latin typeface="Tahoma" pitchFamily="34" charset="0"/>
              <a:ea typeface="Tahoma" pitchFamily="34" charset="0"/>
              <a:cs typeface="Tahoma" pitchFamily="34" charset="0"/>
            </a:endParaRPr>
          </a:p>
        </p:txBody>
      </p:sp>
      <p:sp>
        <p:nvSpPr>
          <p:cNvPr id="12" name="TextBox 11"/>
          <p:cNvSpPr txBox="1"/>
          <p:nvPr/>
        </p:nvSpPr>
        <p:spPr>
          <a:xfrm>
            <a:off x="5188772" y="4886482"/>
            <a:ext cx="3850839" cy="342710"/>
          </a:xfrm>
          <a:prstGeom prst="rect">
            <a:avLst/>
          </a:prstGeom>
          <a:noFill/>
        </p:spPr>
        <p:txBody>
          <a:bodyPr wrap="none" lIns="80316" tIns="40158" rIns="80316" bIns="40158" rtlCol="0">
            <a:spAutoFit/>
          </a:bodyPr>
          <a:lstStyle/>
          <a:p>
            <a:r>
              <a:rPr lang="id-ID" dirty="0"/>
              <a:t>Tabel 3.3 Kepemilkan KTP-el </a:t>
            </a:r>
            <a:r>
              <a:rPr lang="id-ID" dirty="0" smtClean="0"/>
              <a:t>201</a:t>
            </a:r>
            <a:r>
              <a:rPr lang="en-US" dirty="0" smtClean="0"/>
              <a:t>7</a:t>
            </a:r>
            <a:r>
              <a:rPr lang="id-ID" dirty="0" smtClean="0"/>
              <a:t>-202</a:t>
            </a:r>
            <a:r>
              <a:rPr lang="en-US" dirty="0" smtClean="0"/>
              <a:t>1</a:t>
            </a:r>
            <a:endParaRPr lang="id-ID" dirty="0"/>
          </a:p>
        </p:txBody>
      </p:sp>
      <p:graphicFrame>
        <p:nvGraphicFramePr>
          <p:cNvPr id="13" name="Table 12"/>
          <p:cNvGraphicFramePr>
            <a:graphicFrameLocks noGrp="1"/>
          </p:cNvGraphicFramePr>
          <p:nvPr/>
        </p:nvGraphicFramePr>
        <p:xfrm>
          <a:off x="3809992" y="642918"/>
          <a:ext cx="5842000" cy="4238625"/>
        </p:xfrm>
        <a:graphic>
          <a:graphicData uri="http://schemas.openxmlformats.org/drawingml/2006/table">
            <a:tbl>
              <a:tblPr/>
              <a:tblGrid>
                <a:gridCol w="292100"/>
                <a:gridCol w="1358900"/>
                <a:gridCol w="838200"/>
                <a:gridCol w="838200"/>
                <a:gridCol w="838200"/>
                <a:gridCol w="838200"/>
                <a:gridCol w="838200"/>
              </a:tblGrid>
              <a:tr h="342900">
                <a:tc>
                  <a:txBody>
                    <a:bodyPr/>
                    <a:lstStyle/>
                    <a:p>
                      <a:pPr algn="ctr" fontAlgn="ctr"/>
                      <a:r>
                        <a:rPr lang="en-US" sz="1000" b="1" i="0" u="none" strike="noStrike" dirty="0">
                          <a:solidFill>
                            <a:srgbClr val="000000"/>
                          </a:solidFill>
                          <a:latin typeface="Arial"/>
                        </a:rPr>
                        <a:t>NO</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1" i="0" u="none" strike="noStrike" dirty="0">
                          <a:solidFill>
                            <a:srgbClr val="000000"/>
                          </a:solidFill>
                          <a:latin typeface="Arial"/>
                        </a:rPr>
                        <a:t>NAMA KEC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1" i="0" u="none" strike="noStrike">
                          <a:solidFill>
                            <a:srgbClr val="000000"/>
                          </a:solidFill>
                          <a:latin typeface="Arial"/>
                        </a:rPr>
                        <a:t>TAHUN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1" i="0" u="none" strike="noStrike">
                          <a:solidFill>
                            <a:srgbClr val="000000"/>
                          </a:solidFill>
                          <a:latin typeface="Arial"/>
                        </a:rPr>
                        <a:t>TAHUN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1" i="0" u="none" strike="noStrike">
                          <a:solidFill>
                            <a:srgbClr val="000000"/>
                          </a:solidFill>
                          <a:latin typeface="Arial"/>
                        </a:rPr>
                        <a:t>TAHUN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1" i="0" u="none" strike="noStrike">
                          <a:solidFill>
                            <a:srgbClr val="000000"/>
                          </a:solidFill>
                          <a:latin typeface="Arial"/>
                        </a:rPr>
                        <a:t>TAHUN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1" i="0" u="none" strike="noStrike">
                          <a:solidFill>
                            <a:srgbClr val="000000"/>
                          </a:solidFill>
                          <a:latin typeface="Arial"/>
                        </a:rPr>
                        <a:t>TAHUN 2021</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61925">
                <a:tc>
                  <a:txBody>
                    <a:bodyPr/>
                    <a:lstStyle/>
                    <a:p>
                      <a:pPr algn="ctr" fontAlgn="b"/>
                      <a:r>
                        <a:rPr lang="en-US" sz="1000" b="0" i="0" u="none" strike="noStrike">
                          <a:solidFill>
                            <a:srgbClr val="000000"/>
                          </a:solidFill>
                          <a:latin typeface="Arial"/>
                        </a:rPr>
                        <a:t>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BATUI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12.181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12.232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12.252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12.413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BUNTA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12.818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12.933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12.982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13.051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13.311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KINTOM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7.642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7.690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7.712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7.753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7.952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LUWUK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22.584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22.677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22.732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22.453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22.701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LAMALA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4.812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4.857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4.866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4.859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4.937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BALANTAK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3.998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4.064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4.073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4.112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4.120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PAGIMANA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15.384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15.520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15.561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15.775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15.926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8</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BUALEMO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12.975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TOILI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24.110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24.346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24.424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24.633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24.930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10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MASAMA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8.664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8.708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8.723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8.678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8.791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11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LUWUK TIMUR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7.959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8.029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8.048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8.323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8.413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12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TOILI BARAT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15.496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15.610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15.632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15.835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16.143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13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NUHON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12.262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12.430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12.481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12.689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12.771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14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MOILONG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12.754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12.833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12.888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13.126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13.375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15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BATUI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9.446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9.554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9.577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9.789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10.077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16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LOBU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2.738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2.748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2.751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2.726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2.760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17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SIMPANG RAYA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9.988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10.026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10.039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10.156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10.308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18</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BALANTAK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3.704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3.747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3.766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3.781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3.815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19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BALANTAK UTARA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3.143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3.187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3.209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3.257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3.382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20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LUWUK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15.095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15.176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15.215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15.327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15.824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21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LUWUK UTARA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12.307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12.608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13.003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22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MANTOH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4.573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4.595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4.609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4.849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5.001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61925">
                <a:tc>
                  <a:txBody>
                    <a:bodyPr/>
                    <a:lstStyle/>
                    <a:p>
                      <a:pPr algn="ctr" fontAlgn="b"/>
                      <a:r>
                        <a:rPr lang="en-US" sz="1000" b="0" i="0" u="none" strike="noStrike">
                          <a:solidFill>
                            <a:srgbClr val="000000"/>
                          </a:solidFill>
                          <a:latin typeface="Arial"/>
                        </a:rPr>
                        <a:t>23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 NAMBO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5.889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5.915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5.933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6.088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b"/>
                      <a:r>
                        <a:rPr lang="en-US" sz="1000" b="0" i="0" u="none" strike="noStrike">
                          <a:solidFill>
                            <a:srgbClr val="000000"/>
                          </a:solidFill>
                          <a:latin typeface="Arial"/>
                        </a:rPr>
                        <a:t>6.256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71450">
                <a:tc>
                  <a:txBody>
                    <a:bodyPr/>
                    <a:lstStyle/>
                    <a:p>
                      <a:pPr algn="ctr" fontAlgn="b"/>
                      <a:r>
                        <a:rPr lang="en-US" sz="1000" b="0" i="0" u="none" strike="noStrike">
                          <a:solidFill>
                            <a:srgbClr val="000000"/>
                          </a:solidFill>
                          <a:latin typeface="Arial"/>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JUMLAH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239.482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241.268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242.005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244.890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dirty="0">
                          <a:solidFill>
                            <a:srgbClr val="000000"/>
                          </a:solidFill>
                          <a:latin typeface="Arial"/>
                        </a:rPr>
                        <a:t>249.184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6D0A"/>
                    </a:solid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04728" y="764704"/>
            <a:ext cx="4379894" cy="342710"/>
          </a:xfrm>
          <a:prstGeom prst="rect">
            <a:avLst/>
          </a:prstGeom>
          <a:noFill/>
        </p:spPr>
        <p:txBody>
          <a:bodyPr wrap="none" lIns="80316" tIns="40158" rIns="80316" bIns="40158" rtlCol="0">
            <a:spAutoFit/>
          </a:bodyPr>
          <a:lstStyle/>
          <a:p>
            <a:r>
              <a:rPr lang="id-ID" dirty="0"/>
              <a:t>Gambar 3.3 Kepemilikan KTP Per Kecamatan</a:t>
            </a:r>
          </a:p>
        </p:txBody>
      </p:sp>
      <p:graphicFrame>
        <p:nvGraphicFramePr>
          <p:cNvPr id="14" name="Chart 13"/>
          <p:cNvGraphicFramePr>
            <a:graphicFrameLocks/>
          </p:cNvGraphicFramePr>
          <p:nvPr/>
        </p:nvGraphicFramePr>
        <p:xfrm>
          <a:off x="1038224" y="1234167"/>
          <a:ext cx="8343931" cy="4980915"/>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5" name="Straight Connector 14"/>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46</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50871" y="5554951"/>
            <a:ext cx="7910641" cy="865931"/>
          </a:xfrm>
          <a:prstGeom prst="rect">
            <a:avLst/>
          </a:prstGeom>
          <a:noFill/>
        </p:spPr>
        <p:txBody>
          <a:bodyPr wrap="square" lIns="80316" tIns="40158" rIns="80316" bIns="40158" rtlCol="0">
            <a:spAutoFit/>
          </a:bodyPr>
          <a:lstStyle/>
          <a:p>
            <a:pPr algn="just"/>
            <a:r>
              <a:rPr lang="id-ID" dirty="0"/>
              <a:t>Penduduk Usia 0-18 Tahun Berjumlah </a:t>
            </a:r>
            <a:r>
              <a:rPr lang="en-US" dirty="0" smtClean="0"/>
              <a:t>107.467</a:t>
            </a:r>
            <a:r>
              <a:rPr lang="id-ID" dirty="0" smtClean="0"/>
              <a:t> </a:t>
            </a:r>
            <a:r>
              <a:rPr lang="id-ID" dirty="0"/>
              <a:t>Jiwa dengan Persentase Kepemilikan Akta Kelahiran Mencapil </a:t>
            </a:r>
            <a:r>
              <a:rPr lang="id-ID" dirty="0" smtClean="0"/>
              <a:t>6</a:t>
            </a:r>
            <a:r>
              <a:rPr lang="en-US" dirty="0" smtClean="0"/>
              <a:t>6</a:t>
            </a:r>
            <a:r>
              <a:rPr lang="id-ID" dirty="0" smtClean="0"/>
              <a:t>% </a:t>
            </a:r>
            <a:r>
              <a:rPr lang="id-ID" dirty="0"/>
              <a:t>dari Jumlah Total Anak Usia 0-18 Tahun yang masih cukup rendah capaian akta kelahirannya.</a:t>
            </a:r>
          </a:p>
        </p:txBody>
      </p:sp>
      <p:sp>
        <p:nvSpPr>
          <p:cNvPr id="12" name="TextBox 11"/>
          <p:cNvSpPr txBox="1"/>
          <p:nvPr/>
        </p:nvSpPr>
        <p:spPr>
          <a:xfrm>
            <a:off x="990443" y="516880"/>
            <a:ext cx="5103293" cy="358099"/>
          </a:xfrm>
          <a:prstGeom prst="rect">
            <a:avLst/>
          </a:prstGeom>
          <a:noFill/>
        </p:spPr>
        <p:txBody>
          <a:bodyPr wrap="square" lIns="80316" tIns="40158" rIns="80316" bIns="40158" rtlCol="0">
            <a:spAutoFit/>
          </a:bodyPr>
          <a:lstStyle/>
          <a:p>
            <a:r>
              <a:rPr lang="id-ID" sz="1800" b="1" dirty="0"/>
              <a:t>3. Kepemilikan Akta Lahir Usia 0-18 Tahun</a:t>
            </a:r>
          </a:p>
        </p:txBody>
      </p:sp>
      <p:sp>
        <p:nvSpPr>
          <p:cNvPr id="8" name="TextBox 7"/>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9" name="Straight Connector 8"/>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47</a:t>
            </a:r>
            <a:endParaRPr lang="en-US" sz="1300" b="1" dirty="0">
              <a:solidFill>
                <a:srgbClr val="FFFFFF"/>
              </a:solidFill>
              <a:latin typeface="Tahoma" pitchFamily="34" charset="0"/>
              <a:ea typeface="Tahoma" pitchFamily="34" charset="0"/>
              <a:cs typeface="Tahoma" pitchFamily="34" charset="0"/>
            </a:endParaRPr>
          </a:p>
        </p:txBody>
      </p:sp>
      <p:sp>
        <p:nvSpPr>
          <p:cNvPr id="14" name="TextBox 13"/>
          <p:cNvSpPr txBox="1"/>
          <p:nvPr/>
        </p:nvSpPr>
        <p:spPr>
          <a:xfrm>
            <a:off x="2731567" y="5273572"/>
            <a:ext cx="996916" cy="342710"/>
          </a:xfrm>
          <a:prstGeom prst="rect">
            <a:avLst/>
          </a:prstGeom>
          <a:noFill/>
        </p:spPr>
        <p:txBody>
          <a:bodyPr wrap="none" lIns="80316" tIns="40158" rIns="80316" bIns="40158" rtlCol="0">
            <a:spAutoFit/>
          </a:bodyPr>
          <a:lstStyle/>
          <a:p>
            <a:r>
              <a:rPr lang="id-ID" dirty="0"/>
              <a:t>Tabel 3.4</a:t>
            </a:r>
          </a:p>
        </p:txBody>
      </p:sp>
      <p:sp>
        <p:nvSpPr>
          <p:cNvPr id="15" name="TextBox 14"/>
          <p:cNvSpPr txBox="1"/>
          <p:nvPr/>
        </p:nvSpPr>
        <p:spPr>
          <a:xfrm>
            <a:off x="7329264" y="4657926"/>
            <a:ext cx="1235187" cy="342710"/>
          </a:xfrm>
          <a:prstGeom prst="rect">
            <a:avLst/>
          </a:prstGeom>
          <a:noFill/>
        </p:spPr>
        <p:txBody>
          <a:bodyPr wrap="none" lIns="80316" tIns="40158" rIns="80316" bIns="40158" rtlCol="0">
            <a:spAutoFit/>
          </a:bodyPr>
          <a:lstStyle/>
          <a:p>
            <a:r>
              <a:rPr lang="id-ID" dirty="0"/>
              <a:t>Gambar 3.4</a:t>
            </a:r>
          </a:p>
        </p:txBody>
      </p:sp>
      <p:graphicFrame>
        <p:nvGraphicFramePr>
          <p:cNvPr id="17" name="Table 16"/>
          <p:cNvGraphicFramePr>
            <a:graphicFrameLocks noGrp="1"/>
          </p:cNvGraphicFramePr>
          <p:nvPr/>
        </p:nvGraphicFramePr>
        <p:xfrm>
          <a:off x="1166786" y="928667"/>
          <a:ext cx="4714907" cy="4588810"/>
        </p:xfrm>
        <a:graphic>
          <a:graphicData uri="http://schemas.openxmlformats.org/drawingml/2006/table">
            <a:tbl>
              <a:tblPr/>
              <a:tblGrid>
                <a:gridCol w="273328"/>
                <a:gridCol w="1434972"/>
                <a:gridCol w="478324"/>
                <a:gridCol w="478324"/>
                <a:gridCol w="737985"/>
                <a:gridCol w="655987"/>
                <a:gridCol w="655987"/>
              </a:tblGrid>
              <a:tr h="572874">
                <a:tc>
                  <a:txBody>
                    <a:bodyPr/>
                    <a:lstStyle/>
                    <a:p>
                      <a:pPr algn="ctr" fontAlgn="ctr"/>
                      <a:r>
                        <a:rPr lang="en-US" sz="1000" b="1" i="0" u="none" strike="noStrike" dirty="0">
                          <a:solidFill>
                            <a:srgbClr val="000000"/>
                          </a:solidFill>
                          <a:latin typeface="Arial"/>
                        </a:rPr>
                        <a:t>NO</a:t>
                      </a:r>
                    </a:p>
                  </a:txBody>
                  <a:tcPr marL="9407" marR="9407" marT="94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latin typeface="Arial"/>
                        </a:rPr>
                        <a:t>NAMA_KEC</a:t>
                      </a:r>
                    </a:p>
                  </a:txBody>
                  <a:tcPr marL="9407" marR="9407" marT="9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latin typeface="Arial"/>
                        </a:rPr>
                        <a:t>LK</a:t>
                      </a:r>
                    </a:p>
                  </a:txBody>
                  <a:tcPr marL="9407" marR="9407" marT="9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latin typeface="Arial"/>
                        </a:rPr>
                        <a:t>PR</a:t>
                      </a:r>
                    </a:p>
                  </a:txBody>
                  <a:tcPr marL="9407" marR="9407" marT="9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latin typeface="Arial"/>
                        </a:rPr>
                        <a:t>USIA_0_18</a:t>
                      </a:r>
                    </a:p>
                  </a:txBody>
                  <a:tcPr marL="9407" marR="9407" marT="9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latin typeface="Arial"/>
                        </a:rPr>
                        <a:t>MEMILIKI AKTA</a:t>
                      </a:r>
                    </a:p>
                  </a:txBody>
                  <a:tcPr marL="9407" marR="9407" marT="9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latin typeface="Arial"/>
                        </a:rPr>
                        <a:t>BELUM MEMILIKI AKTA</a:t>
                      </a:r>
                    </a:p>
                  </a:txBody>
                  <a:tcPr marL="9407" marR="9407" marT="94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67007">
                <a:tc>
                  <a:txBody>
                    <a:bodyPr/>
                    <a:lstStyle/>
                    <a:p>
                      <a:pPr algn="ctr" fontAlgn="b"/>
                      <a:r>
                        <a:rPr lang="en-US" sz="1000" b="0" i="0" u="none" strike="noStrike">
                          <a:solidFill>
                            <a:srgbClr val="000000"/>
                          </a:solidFill>
                          <a:latin typeface="Arial"/>
                        </a:rPr>
                        <a:t>1</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dirty="0">
                          <a:solidFill>
                            <a:srgbClr val="000000"/>
                          </a:solidFill>
                          <a:latin typeface="Arial"/>
                        </a:rPr>
                        <a:t>BATUI</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3.180</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2.952</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6.132</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4.007</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2.125</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2</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BUNTA</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3.002</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2.765</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5.767</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3.550</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2.217</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3</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KINTOM</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1.820</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1.654</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3.474</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2.275</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1.199</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4</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LUWUK</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5.147</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4.612</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9.759</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6.550</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3.209</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5</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LAMALA</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1.067</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957</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2.024</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1.190</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834</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6</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BALANTAK</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828</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825</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1.653</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1.299</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354</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7</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PAGIMANA</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3.798</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3.498</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7.296</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4.627</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2.669</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8</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BUALEMO</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2.684</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2.515</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5.199</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3.375</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1.824</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9</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TOILI</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5.221</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4.899</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10.120</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6.960</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3.160</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10</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MASAMA</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1.620</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1.563</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3.183</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1.881</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1.302</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11</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LUWUK TIMUR</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2.026</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1.898</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3.924</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2.559</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1.365</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12</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TOILI BARAT</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3.601</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3.259</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6.860</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4.779</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2.081</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13</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NUHON</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2.999</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2.833</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5.832</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3.578</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2.254</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14</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MOILONG</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2.812</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2.763</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5.575</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3.763</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1.812</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15</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BATUI SELATAN</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2.475</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2.272</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4.747</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3.153</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1.594</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16</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LOBU</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602</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565</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1.167</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774</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393</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17</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SIMPANG RAYA</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2.110</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1.887</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3.997</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2.542</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1.455</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18</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BALANTAK SELATAN</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731</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664</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1.395</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962</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433</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19</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BALANTAK UTARA</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703</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679</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1.382</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1.012</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370</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20</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LUWUK SELATAN</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4.092</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3.709</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7.801</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5.446</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2.355</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21</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LUWUK UTARA</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3.095</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2.960</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6.055</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4.021</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2.034</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22</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MANTOH</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918</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811</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1.729</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898</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831</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67007">
                <a:tc>
                  <a:txBody>
                    <a:bodyPr/>
                    <a:lstStyle/>
                    <a:p>
                      <a:pPr algn="ctr" fontAlgn="b"/>
                      <a:r>
                        <a:rPr lang="en-US" sz="1000" b="0" i="0" u="none" strike="noStrike">
                          <a:solidFill>
                            <a:srgbClr val="000000"/>
                          </a:solidFill>
                          <a:latin typeface="Arial"/>
                        </a:rPr>
                        <a:t>23</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NAMBO</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1.256</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1.140</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2.396</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1.790</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0" i="0" u="none" strike="noStrike">
                          <a:solidFill>
                            <a:srgbClr val="000000"/>
                          </a:solidFill>
                          <a:latin typeface="Arial"/>
                        </a:rPr>
                        <a:t>606</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74775">
                <a:tc>
                  <a:txBody>
                    <a:bodyPr/>
                    <a:lstStyle/>
                    <a:p>
                      <a:pPr algn="ctr" fontAlgn="b"/>
                      <a:r>
                        <a:rPr lang="en-US" sz="1000" b="1" i="0" u="none" strike="noStrike">
                          <a:solidFill>
                            <a:srgbClr val="000000"/>
                          </a:solidFill>
                          <a:latin typeface="Arial"/>
                        </a:rPr>
                        <a:t> </a:t>
                      </a:r>
                    </a:p>
                  </a:txBody>
                  <a:tcPr marL="9407" marR="9407" marT="9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1" i="0" u="none" strike="noStrike">
                          <a:solidFill>
                            <a:srgbClr val="000000"/>
                          </a:solidFill>
                          <a:latin typeface="Arial"/>
                        </a:rPr>
                        <a:t>JUMLAH</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1" i="0" u="none" strike="noStrike">
                          <a:solidFill>
                            <a:srgbClr val="000000"/>
                          </a:solidFill>
                          <a:latin typeface="Arial"/>
                        </a:rPr>
                        <a:t>55.787</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1" i="0" u="none" strike="noStrike">
                          <a:solidFill>
                            <a:srgbClr val="000000"/>
                          </a:solidFill>
                          <a:latin typeface="Arial"/>
                        </a:rPr>
                        <a:t>51.680</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1" i="0" u="none" strike="noStrike">
                          <a:solidFill>
                            <a:srgbClr val="000000"/>
                          </a:solidFill>
                          <a:latin typeface="Arial"/>
                        </a:rPr>
                        <a:t>107.467</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1" i="0" u="none" strike="noStrike">
                          <a:solidFill>
                            <a:srgbClr val="000000"/>
                          </a:solidFill>
                          <a:latin typeface="Arial"/>
                        </a:rPr>
                        <a:t>70.991</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1" i="0" u="none" strike="noStrike" dirty="0">
                          <a:solidFill>
                            <a:srgbClr val="000000"/>
                          </a:solidFill>
                          <a:latin typeface="Arial"/>
                        </a:rPr>
                        <a:t>36.476</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bl>
          </a:graphicData>
        </a:graphic>
      </p:graphicFrame>
      <p:graphicFrame>
        <p:nvGraphicFramePr>
          <p:cNvPr id="19" name="Chart 18"/>
          <p:cNvGraphicFramePr/>
          <p:nvPr/>
        </p:nvGraphicFramePr>
        <p:xfrm>
          <a:off x="5953132" y="928670"/>
          <a:ext cx="3686176" cy="4286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7306603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0521" y="137514"/>
            <a:ext cx="5223370" cy="358099"/>
          </a:xfrm>
          <a:prstGeom prst="rect">
            <a:avLst/>
          </a:prstGeom>
          <a:noFill/>
        </p:spPr>
        <p:txBody>
          <a:bodyPr wrap="square" lIns="80316" tIns="40158" rIns="80316" bIns="40158" rtlCol="0">
            <a:spAutoFit/>
          </a:bodyPr>
          <a:lstStyle/>
          <a:p>
            <a:r>
              <a:rPr lang="id-ID" sz="1800" b="1" dirty="0"/>
              <a:t>4. Kepemilikan Akta Perkawinan  </a:t>
            </a:r>
          </a:p>
        </p:txBody>
      </p:sp>
      <p:sp>
        <p:nvSpPr>
          <p:cNvPr id="4" name="TextBox 3"/>
          <p:cNvSpPr txBox="1"/>
          <p:nvPr/>
        </p:nvSpPr>
        <p:spPr>
          <a:xfrm>
            <a:off x="1350614" y="617568"/>
            <a:ext cx="8066881" cy="1389151"/>
          </a:xfrm>
          <a:prstGeom prst="rect">
            <a:avLst/>
          </a:prstGeom>
          <a:noFill/>
        </p:spPr>
        <p:txBody>
          <a:bodyPr wrap="square" lIns="80316" tIns="40158" rIns="80316" bIns="40158" rtlCol="0">
            <a:spAutoFit/>
          </a:bodyPr>
          <a:lstStyle/>
          <a:p>
            <a:pPr algn="just"/>
            <a:r>
              <a:rPr lang="id-ID" dirty="0"/>
              <a:t>Kepemilikan Akta pada table dibawah ini hanya khusus untuk masyarakat Non Muslim yang mana Jumlah Penduduk Berstatus Kawin Non_Muslim berjumlah </a:t>
            </a:r>
            <a:r>
              <a:rPr lang="id-ID" dirty="0" smtClean="0"/>
              <a:t>40.</a:t>
            </a:r>
            <a:r>
              <a:rPr lang="en-US" dirty="0" smtClean="0"/>
              <a:t>765</a:t>
            </a:r>
            <a:r>
              <a:rPr lang="id-ID" dirty="0" smtClean="0"/>
              <a:t> </a:t>
            </a:r>
            <a:r>
              <a:rPr lang="id-ID" dirty="0"/>
              <a:t>Jiwa. Table ini dipetakan berdasarkan kecamatan di wilayah kabupaten Banggai yang berjumlah 23 Kecamatan dimana pendudukan paling banyak Non Muslim berstatus kawin ada pada Kecamatan Toili Barat dengan Jumlah </a:t>
            </a:r>
            <a:r>
              <a:rPr lang="en-US" dirty="0" smtClean="0"/>
              <a:t>6.023</a:t>
            </a:r>
            <a:r>
              <a:rPr lang="id-ID" dirty="0" smtClean="0"/>
              <a:t> </a:t>
            </a:r>
            <a:r>
              <a:rPr lang="id-ID" dirty="0"/>
              <a:t>Orang.</a:t>
            </a:r>
          </a:p>
        </p:txBody>
      </p:sp>
      <p:sp>
        <p:nvSpPr>
          <p:cNvPr id="9" name="TextBox 8"/>
          <p:cNvSpPr txBox="1"/>
          <p:nvPr/>
        </p:nvSpPr>
        <p:spPr>
          <a:xfrm>
            <a:off x="4808984" y="6237312"/>
            <a:ext cx="985696" cy="342710"/>
          </a:xfrm>
          <a:prstGeom prst="rect">
            <a:avLst/>
          </a:prstGeom>
          <a:noFill/>
        </p:spPr>
        <p:txBody>
          <a:bodyPr wrap="none" lIns="80316" tIns="40158" rIns="80316" bIns="40158" rtlCol="0">
            <a:spAutoFit/>
          </a:bodyPr>
          <a:lstStyle/>
          <a:p>
            <a:r>
              <a:rPr lang="id-ID" dirty="0"/>
              <a:t>Tabel 3.5</a:t>
            </a:r>
          </a:p>
        </p:txBody>
      </p:sp>
      <p:graphicFrame>
        <p:nvGraphicFramePr>
          <p:cNvPr id="10" name="Table 9"/>
          <p:cNvGraphicFramePr>
            <a:graphicFrameLocks noGrp="1"/>
          </p:cNvGraphicFramePr>
          <p:nvPr/>
        </p:nvGraphicFramePr>
        <p:xfrm>
          <a:off x="1452538" y="2000240"/>
          <a:ext cx="7929618" cy="4144545"/>
        </p:xfrm>
        <a:graphic>
          <a:graphicData uri="http://schemas.openxmlformats.org/drawingml/2006/table">
            <a:tbl>
              <a:tblPr/>
              <a:tblGrid>
                <a:gridCol w="297547"/>
                <a:gridCol w="1740647"/>
                <a:gridCol w="1472856"/>
                <a:gridCol w="1472856"/>
                <a:gridCol w="1472856"/>
                <a:gridCol w="1472856"/>
              </a:tblGrid>
              <a:tr h="343829">
                <a:tc>
                  <a:txBody>
                    <a:bodyPr/>
                    <a:lstStyle/>
                    <a:p>
                      <a:pPr algn="ctr" fontAlgn="ctr"/>
                      <a:r>
                        <a:rPr lang="en-US" sz="1000" b="1" i="0" u="none" strike="noStrike" dirty="0">
                          <a:solidFill>
                            <a:srgbClr val="000000"/>
                          </a:solidFill>
                          <a:latin typeface="Arial"/>
                        </a:rPr>
                        <a:t>NO</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1" i="0" u="none" strike="noStrike" dirty="0">
                          <a:solidFill>
                            <a:srgbClr val="000000"/>
                          </a:solidFill>
                          <a:latin typeface="Arial"/>
                        </a:rPr>
                        <a:t>NAMA KEC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1" i="0" u="none" strike="noStrike">
                          <a:solidFill>
                            <a:srgbClr val="000000"/>
                          </a:solidFill>
                          <a:latin typeface="Arial"/>
                        </a:rPr>
                        <a:t>PDDK STAT KWN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1" i="0" u="none" strike="noStrike">
                          <a:solidFill>
                            <a:srgbClr val="000000"/>
                          </a:solidFill>
                          <a:latin typeface="Arial"/>
                        </a:rPr>
                        <a:t>JML PDDK PUNYA AKTA KWN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1" i="0" u="none" strike="noStrike">
                          <a:solidFill>
                            <a:srgbClr val="000000"/>
                          </a:solidFill>
                          <a:latin typeface="Arial"/>
                        </a:rPr>
                        <a:t>JML PDDK TD PUNYA AKTA KWN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1" i="0" u="none" strike="noStrike">
                          <a:solidFill>
                            <a:srgbClr val="000000"/>
                          </a:solidFill>
                          <a:latin typeface="Arial"/>
                        </a:rPr>
                        <a:t>PERSEN KPMLKAN AKTA KWN</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57976">
                <a:tc>
                  <a:txBody>
                    <a:bodyPr/>
                    <a:lstStyle/>
                    <a:p>
                      <a:pPr algn="ctr" fontAlgn="b"/>
                      <a:r>
                        <a:rPr lang="en-US" sz="1000" b="0" i="0" u="none" strike="noStrike">
                          <a:solidFill>
                            <a:srgbClr val="000000"/>
                          </a:solidFill>
                          <a:latin typeface="Arial"/>
                        </a:rPr>
                        <a:t>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BATUI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704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35,12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BUNTA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1.974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851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43,11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KINTOM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939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584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37,81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LUWUK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3.427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1.730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1.694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50,48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LAMALA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1.702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804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898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47,24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BALANTAK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810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48,15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PAGIMANA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1.624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765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859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47,11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8</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BUALEMO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565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34,68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TOILI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3.426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1.564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1.862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45,65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10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MASAMA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2.608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1.595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38,77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11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LUWUK TIMUR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1.501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43,50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12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TOILI BARAT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6.023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2.362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39,22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13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NUHON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753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36,03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14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MOILONG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612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50,16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15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BATUI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1.384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553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39,96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16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LOBU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737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44,50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17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SIMPANG RAYA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2.742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1.244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1.498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45,37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18</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BALANTAK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853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30,11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19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BALANTAK UTARA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10,39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20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LUWUK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1.044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514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50,77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21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LUWUK UTARA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1.605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737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45,92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22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MANTOH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1.502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1.738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46,36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57976">
                <a:tc>
                  <a:txBody>
                    <a:bodyPr/>
                    <a:lstStyle/>
                    <a:p>
                      <a:pPr algn="ctr" fontAlgn="b"/>
                      <a:r>
                        <a:rPr lang="en-US" sz="1000" b="0" i="0" u="none" strike="noStrike">
                          <a:solidFill>
                            <a:srgbClr val="000000"/>
                          </a:solidFill>
                          <a:latin typeface="Arial"/>
                        </a:rPr>
                        <a:t>23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NAMBO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39,29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7268">
                <a:tc>
                  <a:txBody>
                    <a:bodyPr/>
                    <a:lstStyle/>
                    <a:p>
                      <a:pPr algn="ctr" fontAlgn="b"/>
                      <a:r>
                        <a:rPr lang="en-US" sz="1000" b="0" i="0" u="none" strike="noStrike">
                          <a:solidFill>
                            <a:srgbClr val="000000"/>
                          </a:solidFill>
                          <a:latin typeface="Arial"/>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JUMLAH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40.765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17.507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23.246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dirty="0">
                          <a:solidFill>
                            <a:srgbClr val="000000"/>
                          </a:solidFill>
                          <a:latin typeface="Arial"/>
                        </a:rPr>
                        <a:t>42,95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6D0A"/>
                    </a:solidFill>
                  </a:tcPr>
                </a:tc>
              </a:tr>
            </a:tbl>
          </a:graphicData>
        </a:graphic>
      </p:graphicFrame>
      <p:sp>
        <p:nvSpPr>
          <p:cNvPr id="11" name="TextBox 10"/>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2" name="Straight Connector 11"/>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48</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810329" y="3566161"/>
          <a:ext cx="4172269" cy="295093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256260" y="960158"/>
            <a:ext cx="2161395" cy="2173981"/>
          </a:xfrm>
          <a:prstGeom prst="rect">
            <a:avLst/>
          </a:prstGeom>
          <a:noFill/>
        </p:spPr>
        <p:txBody>
          <a:bodyPr wrap="square" lIns="80316" tIns="40158" rIns="80316" bIns="40158" rtlCol="0">
            <a:spAutoFit/>
          </a:bodyPr>
          <a:lstStyle/>
          <a:p>
            <a:pPr algn="just"/>
            <a:r>
              <a:rPr lang="id-ID" dirty="0"/>
              <a:t>Diagram di samping adalah diagram yang menggambarkan jumlah kepemilikikan Akta Perkawinan disetiap kecamatan wilayah kabupaten banggai.</a:t>
            </a:r>
          </a:p>
        </p:txBody>
      </p:sp>
      <p:sp>
        <p:nvSpPr>
          <p:cNvPr id="8" name="TextBox 7"/>
          <p:cNvSpPr txBox="1"/>
          <p:nvPr/>
        </p:nvSpPr>
        <p:spPr>
          <a:xfrm>
            <a:off x="4232535" y="4457688"/>
            <a:ext cx="5223370" cy="1650761"/>
          </a:xfrm>
          <a:prstGeom prst="rect">
            <a:avLst/>
          </a:prstGeom>
          <a:noFill/>
        </p:spPr>
        <p:txBody>
          <a:bodyPr wrap="square" lIns="80316" tIns="40158" rIns="80316" bIns="40158" rtlCol="0">
            <a:spAutoFit/>
          </a:bodyPr>
          <a:lstStyle/>
          <a:p>
            <a:pPr algn="just"/>
            <a:r>
              <a:rPr lang="id-ID" dirty="0"/>
              <a:t>Bisa kita lihat bahwa dari keseluruhan jumlah penduduk Non Muslim yang berstatus kawin hanya </a:t>
            </a:r>
            <a:r>
              <a:rPr lang="en-US" dirty="0" smtClean="0"/>
              <a:t>17.507</a:t>
            </a:r>
            <a:r>
              <a:rPr lang="id-ID" dirty="0" smtClean="0"/>
              <a:t> </a:t>
            </a:r>
            <a:r>
              <a:rPr lang="id-ID" dirty="0"/>
              <a:t>Orang yang melakukan perkaiwnan Sah sesuai aturan Undang-undang dan ada </a:t>
            </a:r>
            <a:r>
              <a:rPr lang="en-US" dirty="0" smtClean="0"/>
              <a:t>23.246</a:t>
            </a:r>
            <a:r>
              <a:rPr lang="id-ID" dirty="0" smtClean="0"/>
              <a:t> </a:t>
            </a:r>
            <a:r>
              <a:rPr lang="id-ID" dirty="0"/>
              <a:t>Penduduk yang masih berstatus Kawin Agama atau Kawin Belum Tercatat</a:t>
            </a:r>
          </a:p>
        </p:txBody>
      </p:sp>
      <p:sp>
        <p:nvSpPr>
          <p:cNvPr id="9" name="TextBox 8"/>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0" name="Straight Connector 9"/>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49</a:t>
            </a:r>
            <a:endParaRPr lang="en-US" sz="1300" b="1" dirty="0">
              <a:solidFill>
                <a:srgbClr val="FFFFFF"/>
              </a:solidFill>
              <a:latin typeface="Tahoma" pitchFamily="34" charset="0"/>
              <a:ea typeface="Tahoma" pitchFamily="34" charset="0"/>
              <a:cs typeface="Tahoma" pitchFamily="34" charset="0"/>
            </a:endParaRPr>
          </a:p>
        </p:txBody>
      </p:sp>
      <p:sp>
        <p:nvSpPr>
          <p:cNvPr id="13" name="TextBox 12"/>
          <p:cNvSpPr txBox="1"/>
          <p:nvPr/>
        </p:nvSpPr>
        <p:spPr>
          <a:xfrm>
            <a:off x="2864768" y="404664"/>
            <a:ext cx="1223966" cy="342710"/>
          </a:xfrm>
          <a:prstGeom prst="rect">
            <a:avLst/>
          </a:prstGeom>
          <a:noFill/>
        </p:spPr>
        <p:txBody>
          <a:bodyPr wrap="none" lIns="80316" tIns="40158" rIns="80316" bIns="40158" rtlCol="0">
            <a:spAutoFit/>
          </a:bodyPr>
          <a:lstStyle/>
          <a:p>
            <a:r>
              <a:rPr lang="id-ID" dirty="0"/>
              <a:t>Gambar 3.5</a:t>
            </a:r>
          </a:p>
        </p:txBody>
      </p:sp>
      <p:graphicFrame>
        <p:nvGraphicFramePr>
          <p:cNvPr id="16" name="Chart 15"/>
          <p:cNvGraphicFramePr>
            <a:graphicFrameLocks/>
          </p:cNvGraphicFramePr>
          <p:nvPr/>
        </p:nvGraphicFramePr>
        <p:xfrm>
          <a:off x="666720" y="785794"/>
          <a:ext cx="6596074" cy="3143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nvGraphicFramePr>
        <p:xfrm>
          <a:off x="595282" y="3714752"/>
          <a:ext cx="4574382" cy="2733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10521" y="480102"/>
            <a:ext cx="5223370" cy="358099"/>
          </a:xfrm>
          <a:prstGeom prst="rect">
            <a:avLst/>
          </a:prstGeom>
          <a:noFill/>
        </p:spPr>
        <p:txBody>
          <a:bodyPr wrap="square" lIns="80316" tIns="40158" rIns="80316" bIns="40158" rtlCol="0">
            <a:spAutoFit/>
          </a:bodyPr>
          <a:lstStyle/>
          <a:p>
            <a:r>
              <a:rPr lang="id-ID" sz="1800" b="1" dirty="0"/>
              <a:t>5. Kepemilikan Akta Perceraian</a:t>
            </a:r>
          </a:p>
        </p:txBody>
      </p:sp>
      <p:sp>
        <p:nvSpPr>
          <p:cNvPr id="7" name="TextBox 6"/>
          <p:cNvSpPr txBox="1"/>
          <p:nvPr/>
        </p:nvSpPr>
        <p:spPr>
          <a:xfrm>
            <a:off x="1352600" y="822997"/>
            <a:ext cx="8040049" cy="1389151"/>
          </a:xfrm>
          <a:prstGeom prst="rect">
            <a:avLst/>
          </a:prstGeom>
          <a:noFill/>
        </p:spPr>
        <p:txBody>
          <a:bodyPr wrap="square" lIns="80316" tIns="40158" rIns="80316" bIns="40158" rtlCol="0">
            <a:spAutoFit/>
          </a:bodyPr>
          <a:lstStyle/>
          <a:p>
            <a:pPr algn="just"/>
            <a:r>
              <a:rPr lang="id-ID" dirty="0"/>
              <a:t>Kepemilikan Akta pada table dibawah ini hanya khusus untuk masyarakat Non Muslim yang mana Jumlah Penduduk Berstatus Cerai Hidup (CH) Non_Muslim berjumlah    </a:t>
            </a:r>
            <a:r>
              <a:rPr lang="id-ID" dirty="0" smtClean="0"/>
              <a:t>1.0</a:t>
            </a:r>
            <a:r>
              <a:rPr lang="en-US" dirty="0" smtClean="0"/>
              <a:t>88</a:t>
            </a:r>
            <a:r>
              <a:rPr lang="id-ID" dirty="0" smtClean="0"/>
              <a:t> </a:t>
            </a:r>
            <a:r>
              <a:rPr lang="id-ID" dirty="0"/>
              <a:t>Jiwa.  Banyak hal yang bisa kita lihat dari hasil table di bawah yakni antara lain jumlah penduduk non_muslim yang berstatus cerai hidup tetapi belum memiliki akta dan dilihat dari persentasenya sangat rendah.</a:t>
            </a:r>
          </a:p>
        </p:txBody>
      </p:sp>
      <p:sp>
        <p:nvSpPr>
          <p:cNvPr id="12" name="TextBox 11"/>
          <p:cNvSpPr txBox="1"/>
          <p:nvPr/>
        </p:nvSpPr>
        <p:spPr>
          <a:xfrm>
            <a:off x="1640632" y="4114793"/>
            <a:ext cx="1000122" cy="342710"/>
          </a:xfrm>
          <a:prstGeom prst="rect">
            <a:avLst/>
          </a:prstGeom>
          <a:noFill/>
        </p:spPr>
        <p:txBody>
          <a:bodyPr wrap="none" lIns="80316" tIns="40158" rIns="80316" bIns="40158" rtlCol="0">
            <a:spAutoFit/>
          </a:bodyPr>
          <a:lstStyle/>
          <a:p>
            <a:r>
              <a:rPr lang="id-ID" dirty="0"/>
              <a:t>Tabel 3.6</a:t>
            </a:r>
          </a:p>
        </p:txBody>
      </p:sp>
      <p:graphicFrame>
        <p:nvGraphicFramePr>
          <p:cNvPr id="13" name="Table 12"/>
          <p:cNvGraphicFramePr>
            <a:graphicFrameLocks noGrp="1"/>
          </p:cNvGraphicFramePr>
          <p:nvPr/>
        </p:nvGraphicFramePr>
        <p:xfrm>
          <a:off x="2738422" y="2214554"/>
          <a:ext cx="6604001" cy="4199693"/>
        </p:xfrm>
        <a:graphic>
          <a:graphicData uri="http://schemas.openxmlformats.org/drawingml/2006/table">
            <a:tbl>
              <a:tblPr/>
              <a:tblGrid>
                <a:gridCol w="250983"/>
                <a:gridCol w="1383546"/>
                <a:gridCol w="1242368"/>
                <a:gridCol w="1242368"/>
                <a:gridCol w="1242368"/>
                <a:gridCol w="1242368"/>
              </a:tblGrid>
              <a:tr h="348405">
                <a:tc>
                  <a:txBody>
                    <a:bodyPr/>
                    <a:lstStyle/>
                    <a:p>
                      <a:pPr algn="ctr" fontAlgn="ctr"/>
                      <a:r>
                        <a:rPr lang="en-US" sz="1000" b="1" i="0" u="none" strike="noStrike" dirty="0">
                          <a:solidFill>
                            <a:srgbClr val="000000"/>
                          </a:solidFill>
                          <a:latin typeface="Arial"/>
                        </a:rPr>
                        <a:t>NO</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1" i="0" u="none" strike="noStrike">
                          <a:solidFill>
                            <a:srgbClr val="000000"/>
                          </a:solidFill>
                          <a:latin typeface="Arial"/>
                        </a:rPr>
                        <a:t>NAMA KEC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1" i="0" u="none" strike="noStrike">
                          <a:solidFill>
                            <a:srgbClr val="000000"/>
                          </a:solidFill>
                          <a:latin typeface="Arial"/>
                        </a:rPr>
                        <a:t>PDDK STAT CERAI HIDUP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1" i="0" u="none" strike="noStrike">
                          <a:solidFill>
                            <a:srgbClr val="000000"/>
                          </a:solidFill>
                          <a:latin typeface="Arial"/>
                        </a:rPr>
                        <a:t>JML PDDK PUNYA AKTA CRAI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1" i="0" u="none" strike="noStrike">
                          <a:solidFill>
                            <a:srgbClr val="000000"/>
                          </a:solidFill>
                          <a:latin typeface="Arial"/>
                        </a:rPr>
                        <a:t>JML PDDK TD PUNYA AKTA CRAI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1" i="0" u="none" strike="noStrike">
                          <a:solidFill>
                            <a:srgbClr val="000000"/>
                          </a:solidFill>
                          <a:latin typeface="Arial"/>
                        </a:rPr>
                        <a:t>PERSEN KPMLKAN AKTA CRAI</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60078">
                <a:tc>
                  <a:txBody>
                    <a:bodyPr/>
                    <a:lstStyle/>
                    <a:p>
                      <a:pPr algn="ctr" fontAlgn="b"/>
                      <a:r>
                        <a:rPr lang="en-US" sz="1000" b="0" i="0" u="none" strike="noStrike">
                          <a:solidFill>
                            <a:srgbClr val="000000"/>
                          </a:solidFill>
                          <a:latin typeface="Arial"/>
                        </a:rPr>
                        <a:t>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dirty="0">
                          <a:solidFill>
                            <a:srgbClr val="000000"/>
                          </a:solidFill>
                          <a:latin typeface="Arial"/>
                        </a:rPr>
                        <a:t> BATUI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13,33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BUNTA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21,43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KINTOM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12,50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LUWUK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49,46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LAMALA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19,64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BALANTAK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11,54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PAGIMANA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11,94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8</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BUALEMO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42,86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TOILI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35,56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10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MASAMA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35,85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11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LUWUK TIMUR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28,95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12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TOILI BARAT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30,36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13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NUHON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13,79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14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MOILONG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27,27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15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BATUI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50,00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16</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LOBU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0,00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17</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SIMPANG RAYA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28,13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18</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BALANTAK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6,45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19</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BALANTAK UTARA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0,00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20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LUWUK SELATAN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47,22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21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LUWUK UTARA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46,88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22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MANTOH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13,91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0078">
                <a:tc>
                  <a:txBody>
                    <a:bodyPr/>
                    <a:lstStyle/>
                    <a:p>
                      <a:pPr algn="ctr" fontAlgn="b"/>
                      <a:r>
                        <a:rPr lang="en-US" sz="1000" b="0" i="0" u="none" strike="noStrike">
                          <a:solidFill>
                            <a:srgbClr val="000000"/>
                          </a:solidFill>
                          <a:latin typeface="Arial"/>
                        </a:rPr>
                        <a:t>23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 NAMBO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0,00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69494">
                <a:tc>
                  <a:txBody>
                    <a:bodyPr/>
                    <a:lstStyle/>
                    <a:p>
                      <a:pPr algn="ctr" fontAlgn="b"/>
                      <a:r>
                        <a:rPr lang="en-US" sz="1000" b="0" i="0" u="none" strike="noStrike">
                          <a:solidFill>
                            <a:srgbClr val="000000"/>
                          </a:solidFill>
                          <a:latin typeface="Arial"/>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JUMLAH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1.088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a:solidFill>
                            <a:srgbClr val="000000"/>
                          </a:solidFill>
                          <a:latin typeface="Arial"/>
                        </a:rPr>
                        <a:t>787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6D0A"/>
                    </a:solidFill>
                  </a:tcPr>
                </a:tc>
                <a:tc>
                  <a:txBody>
                    <a:bodyPr/>
                    <a:lstStyle/>
                    <a:p>
                      <a:pPr algn="ctr" fontAlgn="b"/>
                      <a:r>
                        <a:rPr lang="en-US" sz="1000" b="0" i="0" u="none" strike="noStrike" dirty="0">
                          <a:solidFill>
                            <a:srgbClr val="000000"/>
                          </a:solidFill>
                          <a:latin typeface="Arial"/>
                        </a:rPr>
                        <a:t>9,19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6D0A"/>
                    </a:solidFill>
                  </a:tcPr>
                </a:tc>
              </a:tr>
            </a:tbl>
          </a:graphicData>
        </a:graphic>
      </p:graphicFrame>
      <p:sp>
        <p:nvSpPr>
          <p:cNvPr id="14" name="TextBox 13"/>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5" name="Straight Connector 14"/>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50</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8400" y="1087182"/>
            <a:ext cx="7959097" cy="4790082"/>
          </a:xfrm>
          <a:prstGeom prst="rect">
            <a:avLst/>
          </a:prstGeom>
        </p:spPr>
        <p:txBody>
          <a:bodyPr wrap="square" lIns="80316" tIns="40158" rIns="80316" bIns="40158">
            <a:spAutoFit/>
          </a:bodyPr>
          <a:lstStyle/>
          <a:p>
            <a:pPr algn="just">
              <a:buNone/>
            </a:pPr>
            <a:r>
              <a:rPr lang="id-ID" dirty="0"/>
              <a:t>Tabel 1.1 Jumlah Penduduk Berdasarkan Jenis Kelamin ...........................................	14</a:t>
            </a:r>
          </a:p>
          <a:p>
            <a:pPr algn="just">
              <a:buNone/>
            </a:pPr>
            <a:r>
              <a:rPr lang="id-ID" dirty="0"/>
              <a:t>Tabel 1.2 Jumlah dan Persentase Penduduk,Keluarga, </a:t>
            </a:r>
          </a:p>
          <a:p>
            <a:pPr algn="just">
              <a:buNone/>
            </a:pPr>
            <a:r>
              <a:rPr lang="id-ID" dirty="0"/>
              <a:t>	dan Rata-rata ................................................................................................	15</a:t>
            </a:r>
          </a:p>
          <a:p>
            <a:pPr algn="just">
              <a:buNone/>
            </a:pPr>
            <a:r>
              <a:rPr lang="id-ID" dirty="0"/>
              <a:t>Tabel 1.3 Jumlah Penduduk dan Persentasi Penduduk </a:t>
            </a:r>
          </a:p>
          <a:p>
            <a:pPr algn="just">
              <a:buNone/>
            </a:pPr>
            <a:r>
              <a:rPr lang="id-ID" dirty="0"/>
              <a:t>	berdasarkan Kelompok Umur dan Jenis Kelamin ......................................	16</a:t>
            </a:r>
          </a:p>
          <a:p>
            <a:pPr algn="just">
              <a:buNone/>
            </a:pPr>
            <a:r>
              <a:rPr lang="id-ID" dirty="0"/>
              <a:t>Tabel 1.4 Jumlah Penduduk Berdasarkan Status Hubungan Keluarga .....................	17</a:t>
            </a:r>
          </a:p>
          <a:p>
            <a:pPr algn="just">
              <a:buNone/>
            </a:pPr>
            <a:r>
              <a:rPr lang="id-ID" dirty="0"/>
              <a:t>Tabel 1.5 Jumlah Penduduk Wajib KTP-el Berdasarkan Jenis Kelamin ...................	19</a:t>
            </a:r>
          </a:p>
          <a:p>
            <a:pPr algn="just">
              <a:buNone/>
            </a:pPr>
            <a:r>
              <a:rPr lang="id-ID" dirty="0"/>
              <a:t>Tabel 1.6 Kempok Umur Berdasarkan Status Perkawinan ........................................	20</a:t>
            </a:r>
          </a:p>
          <a:p>
            <a:pPr algn="just">
              <a:buNone/>
            </a:pPr>
            <a:r>
              <a:rPr lang="id-ID" dirty="0"/>
              <a:t>Tabel 1.7 Rasio Jenis Kelamin berdasarkan kelompok umur ....................................	23</a:t>
            </a:r>
          </a:p>
          <a:p>
            <a:pPr algn="just">
              <a:buNone/>
            </a:pPr>
            <a:r>
              <a:rPr lang="id-ID" dirty="0"/>
              <a:t>Tabel 1.8 Rasio Jenis Kelamin berdasarkan kecamatan ............................................	24</a:t>
            </a:r>
          </a:p>
          <a:p>
            <a:pPr algn="just">
              <a:buNone/>
            </a:pPr>
            <a:r>
              <a:rPr lang="id-ID" dirty="0"/>
              <a:t>Tabel 1.9 Rasio Umur Muda dan Tua Berdasarkan Kecamatan ...............................	25</a:t>
            </a:r>
          </a:p>
          <a:p>
            <a:pPr algn="just">
              <a:buNone/>
            </a:pPr>
            <a:r>
              <a:rPr lang="id-ID" dirty="0"/>
              <a:t>Tabel 1.10 Kepadatan Penduduk ................................................................................	27</a:t>
            </a:r>
          </a:p>
          <a:p>
            <a:pPr algn="just">
              <a:buNone/>
            </a:pPr>
            <a:r>
              <a:rPr lang="id-ID" dirty="0"/>
              <a:t>Tabel 1.11 Migrasi Keluar ............................................................................................	29</a:t>
            </a:r>
          </a:p>
          <a:p>
            <a:pPr algn="just">
              <a:buNone/>
            </a:pPr>
            <a:r>
              <a:rPr lang="id-ID" dirty="0"/>
              <a:t>Tabel 1.12 Migrasi Keluar 2015-2019 ...........................................................................	31</a:t>
            </a:r>
          </a:p>
          <a:p>
            <a:pPr algn="just">
              <a:buNone/>
            </a:pPr>
            <a:r>
              <a:rPr lang="id-ID" dirty="0"/>
              <a:t>Tabel 1.13 Migrasi Masuk ............................................................................................	32</a:t>
            </a:r>
          </a:p>
          <a:p>
            <a:pPr algn="just">
              <a:buNone/>
            </a:pPr>
            <a:r>
              <a:rPr lang="id-ID" dirty="0"/>
              <a:t>Tabel 1.14 Migrasi Masuk 2015-2019 ...........................................................................	33</a:t>
            </a:r>
          </a:p>
          <a:p>
            <a:pPr algn="just">
              <a:buNone/>
            </a:pPr>
            <a:r>
              <a:rPr lang="nn-NO" dirty="0"/>
              <a:t>Tabel 2.1 Data Potensi Kelahiran Anak </a:t>
            </a:r>
            <a:r>
              <a:rPr lang="id-ID" dirty="0"/>
              <a:t>......................................................................	</a:t>
            </a:r>
            <a:r>
              <a:rPr lang="nn-NO" dirty="0"/>
              <a:t>35</a:t>
            </a:r>
          </a:p>
          <a:p>
            <a:pPr algn="just">
              <a:buNone/>
            </a:pPr>
            <a:r>
              <a:rPr lang="nn-NO" dirty="0"/>
              <a:t>Tabel 2.2 Data Angka Perkawinan Kasar &amp; Umum </a:t>
            </a:r>
            <a:r>
              <a:rPr lang="id-ID" dirty="0"/>
              <a:t>..................................................	</a:t>
            </a:r>
            <a:r>
              <a:rPr lang="nn-NO" dirty="0"/>
              <a:t>36</a:t>
            </a:r>
            <a:endParaRPr lang="id-ID" dirty="0"/>
          </a:p>
        </p:txBody>
      </p:sp>
      <p:sp>
        <p:nvSpPr>
          <p:cNvPr id="5" name="Title 1"/>
          <p:cNvSpPr>
            <a:spLocks noGrp="1"/>
          </p:cNvSpPr>
          <p:nvPr>
            <p:ph type="title"/>
          </p:nvPr>
        </p:nvSpPr>
        <p:spPr>
          <a:xfrm>
            <a:off x="1050482" y="205785"/>
            <a:ext cx="6484184" cy="749772"/>
          </a:xfrm>
        </p:spPr>
        <p:txBody>
          <a:bodyPr>
            <a:normAutofit fontScale="90000"/>
          </a:bodyPr>
          <a:lstStyle/>
          <a:p>
            <a:r>
              <a:rPr lang="id-ID" dirty="0"/>
              <a:t>Daftar Tabel</a:t>
            </a:r>
          </a:p>
        </p:txBody>
      </p:sp>
      <p:sp>
        <p:nvSpPr>
          <p:cNvPr id="6" name="TextBox 5"/>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7" name="Straight Connector 6"/>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v</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4568" y="685839"/>
            <a:ext cx="8280920" cy="1389151"/>
          </a:xfrm>
          <a:prstGeom prst="rect">
            <a:avLst/>
          </a:prstGeom>
          <a:noFill/>
        </p:spPr>
        <p:txBody>
          <a:bodyPr wrap="square" lIns="80316" tIns="40158" rIns="80316" bIns="40158" rtlCol="0">
            <a:spAutoFit/>
          </a:bodyPr>
          <a:lstStyle/>
          <a:p>
            <a:pPr algn="just"/>
            <a:r>
              <a:rPr lang="id-ID" dirty="0"/>
              <a:t>Sampai Tahun </a:t>
            </a:r>
            <a:r>
              <a:rPr lang="id-ID" dirty="0" smtClean="0"/>
              <a:t>202</a:t>
            </a:r>
            <a:r>
              <a:rPr lang="en-US" dirty="0" smtClean="0"/>
              <a:t>1</a:t>
            </a:r>
            <a:r>
              <a:rPr lang="id-ID" dirty="0" smtClean="0"/>
              <a:t> </a:t>
            </a:r>
            <a:r>
              <a:rPr lang="id-ID" dirty="0"/>
              <a:t>masih banyak penduduk yang sudah berganti status cerai hidup yang belum mengurus akta cerai. Hal ini disebabkan masih banyak penduduk yang belum menikah secara sah sehingga perceraian hanya dilakukan secara agama atau pun adat yang berlaku di tempat mereka. Tingkat perceraian di Kabupaten Banggai rendah  dibandingkan dengan kabupaten lainnya</a:t>
            </a:r>
          </a:p>
        </p:txBody>
      </p:sp>
      <p:sp>
        <p:nvSpPr>
          <p:cNvPr id="8" name="TextBox 7"/>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9" name="Straight Connector 8"/>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51</a:t>
            </a:r>
            <a:endParaRPr lang="en-US" sz="1300" b="1" dirty="0">
              <a:solidFill>
                <a:srgbClr val="FFFFFF"/>
              </a:solidFill>
              <a:latin typeface="Tahoma" pitchFamily="34" charset="0"/>
              <a:ea typeface="Tahoma" pitchFamily="34" charset="0"/>
              <a:cs typeface="Tahoma" pitchFamily="34" charset="0"/>
            </a:endParaRPr>
          </a:p>
        </p:txBody>
      </p:sp>
      <p:sp>
        <p:nvSpPr>
          <p:cNvPr id="12" name="TextBox 11"/>
          <p:cNvSpPr txBox="1"/>
          <p:nvPr/>
        </p:nvSpPr>
        <p:spPr>
          <a:xfrm>
            <a:off x="4736976" y="6093296"/>
            <a:ext cx="1225569" cy="342710"/>
          </a:xfrm>
          <a:prstGeom prst="rect">
            <a:avLst/>
          </a:prstGeom>
          <a:noFill/>
        </p:spPr>
        <p:txBody>
          <a:bodyPr wrap="none" lIns="80316" tIns="40158" rIns="80316" bIns="40158" rtlCol="0">
            <a:spAutoFit/>
          </a:bodyPr>
          <a:lstStyle/>
          <a:p>
            <a:r>
              <a:rPr lang="id-ID" dirty="0"/>
              <a:t>Gambar 3.7</a:t>
            </a:r>
          </a:p>
        </p:txBody>
      </p:sp>
      <p:graphicFrame>
        <p:nvGraphicFramePr>
          <p:cNvPr id="13" name="Chart 12"/>
          <p:cNvGraphicFramePr>
            <a:graphicFrameLocks/>
          </p:cNvGraphicFramePr>
          <p:nvPr/>
        </p:nvGraphicFramePr>
        <p:xfrm>
          <a:off x="1166786" y="2143116"/>
          <a:ext cx="8143932" cy="392909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4376" y="1052736"/>
            <a:ext cx="4032640" cy="3482039"/>
          </a:xfrm>
          <a:prstGeom prst="rect">
            <a:avLst/>
          </a:prstGeom>
          <a:noFill/>
        </p:spPr>
        <p:txBody>
          <a:bodyPr wrap="square" lIns="80316" tIns="40158" rIns="80316" bIns="40158" rtlCol="0">
            <a:spAutoFit/>
          </a:bodyPr>
          <a:lstStyle/>
          <a:p>
            <a:pPr algn="just"/>
            <a:r>
              <a:rPr lang="id-ID" dirty="0"/>
              <a:t>Pelaporan Kematian yang dilanjutkan dengan pembuatan Akta Kematian digambarkan pada table dan diagram disamping yang mana setiap tahunnya terjadi variasi data pelaporan kematian. Dari jumlah ini bertolak belakang dengan pelaporan kematian setiap tahunnya. Hal ini disebabkan masih kurangnya kesadaran masyarakat dalam melaporkan kematian dan dilanjutkan dengan pembuatan akta kematian oleh Dinas Kependudukan dan Pencatatan Sipil Kabupaten Banggai</a:t>
            </a:r>
          </a:p>
        </p:txBody>
      </p:sp>
      <p:sp>
        <p:nvSpPr>
          <p:cNvPr id="9" name="TextBox 8"/>
          <p:cNvSpPr txBox="1"/>
          <p:nvPr/>
        </p:nvSpPr>
        <p:spPr>
          <a:xfrm>
            <a:off x="1110521" y="480102"/>
            <a:ext cx="5223370" cy="358099"/>
          </a:xfrm>
          <a:prstGeom prst="rect">
            <a:avLst/>
          </a:prstGeom>
          <a:noFill/>
        </p:spPr>
        <p:txBody>
          <a:bodyPr wrap="square" lIns="80316" tIns="40158" rIns="80316" bIns="40158" rtlCol="0">
            <a:spAutoFit/>
          </a:bodyPr>
          <a:lstStyle/>
          <a:p>
            <a:r>
              <a:rPr lang="id-ID" sz="1800" b="1" dirty="0"/>
              <a:t>6 </a:t>
            </a:r>
            <a:r>
              <a:rPr lang="en-US" sz="1800" b="1" dirty="0" smtClean="0"/>
              <a:t>.</a:t>
            </a:r>
            <a:r>
              <a:rPr lang="id-ID" sz="1800" b="1" dirty="0" smtClean="0"/>
              <a:t>Kepemilikan </a:t>
            </a:r>
            <a:r>
              <a:rPr lang="id-ID" sz="1800" b="1" dirty="0"/>
              <a:t>Akta Kematian</a:t>
            </a:r>
          </a:p>
        </p:txBody>
      </p:sp>
      <p:sp>
        <p:nvSpPr>
          <p:cNvPr id="14" name="TextBox 13"/>
          <p:cNvSpPr txBox="1"/>
          <p:nvPr/>
        </p:nvSpPr>
        <p:spPr>
          <a:xfrm>
            <a:off x="5817096" y="6021288"/>
            <a:ext cx="987298" cy="342710"/>
          </a:xfrm>
          <a:prstGeom prst="rect">
            <a:avLst/>
          </a:prstGeom>
          <a:noFill/>
        </p:spPr>
        <p:txBody>
          <a:bodyPr wrap="none" lIns="80316" tIns="40158" rIns="80316" bIns="40158" rtlCol="0">
            <a:spAutoFit/>
          </a:bodyPr>
          <a:lstStyle/>
          <a:p>
            <a:r>
              <a:rPr lang="id-ID" dirty="0"/>
              <a:t>Tabel 3.7</a:t>
            </a:r>
          </a:p>
        </p:txBody>
      </p:sp>
      <p:sp>
        <p:nvSpPr>
          <p:cNvPr id="15" name="TextBox 14"/>
          <p:cNvSpPr txBox="1"/>
          <p:nvPr/>
        </p:nvSpPr>
        <p:spPr>
          <a:xfrm>
            <a:off x="6753200" y="980728"/>
            <a:ext cx="1236790" cy="342710"/>
          </a:xfrm>
          <a:prstGeom prst="rect">
            <a:avLst/>
          </a:prstGeom>
          <a:noFill/>
        </p:spPr>
        <p:txBody>
          <a:bodyPr wrap="none" lIns="80316" tIns="40158" rIns="80316" bIns="40158" rtlCol="0">
            <a:spAutoFit/>
          </a:bodyPr>
          <a:lstStyle/>
          <a:p>
            <a:r>
              <a:rPr lang="id-ID" dirty="0"/>
              <a:t>Gambar 3.8</a:t>
            </a:r>
          </a:p>
        </p:txBody>
      </p:sp>
      <p:graphicFrame>
        <p:nvGraphicFramePr>
          <p:cNvPr id="18" name="Chart 17"/>
          <p:cNvGraphicFramePr>
            <a:graphicFrameLocks/>
          </p:cNvGraphicFramePr>
          <p:nvPr/>
        </p:nvGraphicFramePr>
        <p:xfrm>
          <a:off x="5167314" y="135729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Table 18"/>
          <p:cNvGraphicFramePr>
            <a:graphicFrameLocks noGrp="1"/>
          </p:cNvGraphicFramePr>
          <p:nvPr/>
        </p:nvGraphicFramePr>
        <p:xfrm>
          <a:off x="3595678" y="4500570"/>
          <a:ext cx="5143498" cy="1514475"/>
        </p:xfrm>
        <a:graphic>
          <a:graphicData uri="http://schemas.openxmlformats.org/drawingml/2006/table">
            <a:tbl>
              <a:tblPr/>
              <a:tblGrid>
                <a:gridCol w="825263"/>
                <a:gridCol w="863647"/>
                <a:gridCol w="863647"/>
                <a:gridCol w="863647"/>
                <a:gridCol w="863647"/>
                <a:gridCol w="863647"/>
              </a:tblGrid>
              <a:tr h="171450">
                <a:tc gridSpan="6">
                  <a:txBody>
                    <a:bodyPr/>
                    <a:lstStyle/>
                    <a:p>
                      <a:pPr algn="ctr" fontAlgn="b"/>
                      <a:r>
                        <a:rPr lang="fi-FI" sz="1000" b="1" i="0" u="none" strike="noStrike">
                          <a:solidFill>
                            <a:srgbClr val="000000"/>
                          </a:solidFill>
                          <a:latin typeface="Arial"/>
                        </a:rPr>
                        <a:t>PELAPORAN PEMBUATAN AKTA KEMATIAN PER TAHUN</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6725">
                <a:tc>
                  <a:txBody>
                    <a:bodyPr/>
                    <a:lstStyle/>
                    <a:p>
                      <a:pPr algn="ctr" fontAlgn="ctr"/>
                      <a:r>
                        <a:rPr lang="en-US" sz="1000" b="0" i="0" u="none" strike="noStrike">
                          <a:solidFill>
                            <a:srgbClr val="000000"/>
                          </a:solidFill>
                          <a:latin typeface="Arial"/>
                        </a:rPr>
                        <a:t>KABUPATEN</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0" i="0" u="none" strike="noStrike">
                          <a:solidFill>
                            <a:srgbClr val="000000"/>
                          </a:solidFill>
                          <a:latin typeface="Arial"/>
                        </a:rPr>
                        <a:t>TAHUN_2017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0" i="0" u="none" strike="noStrike">
                          <a:solidFill>
                            <a:srgbClr val="000000"/>
                          </a:solidFill>
                          <a:latin typeface="Arial"/>
                        </a:rPr>
                        <a:t>TAHUN_2018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0" i="0" u="none" strike="noStrike">
                          <a:solidFill>
                            <a:srgbClr val="000000"/>
                          </a:solidFill>
                          <a:latin typeface="Arial"/>
                        </a:rPr>
                        <a:t>TAHUN_2019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0" i="0" u="none" strike="noStrike">
                          <a:solidFill>
                            <a:srgbClr val="000000"/>
                          </a:solidFill>
                          <a:latin typeface="Arial"/>
                        </a:rPr>
                        <a:t>TAHUN_2020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0" i="0" u="none" strike="noStrike">
                          <a:solidFill>
                            <a:srgbClr val="000000"/>
                          </a:solidFill>
                          <a:latin typeface="Arial"/>
                        </a:rPr>
                        <a:t>TAHUN_2021</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876300">
                <a:tc>
                  <a:txBody>
                    <a:bodyPr/>
                    <a:lstStyle/>
                    <a:p>
                      <a:pPr algn="ctr" fontAlgn="ctr"/>
                      <a:r>
                        <a:rPr lang="en-US" sz="1000" b="0" i="0" u="none" strike="noStrike">
                          <a:solidFill>
                            <a:srgbClr val="000000"/>
                          </a:solidFill>
                          <a:latin typeface="Arial"/>
                        </a:rPr>
                        <a:t>BANGGAI</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552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690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569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1074</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16" name="TextBox 15"/>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7" name="Straight Connector 16"/>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52</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2560" y="1097313"/>
            <a:ext cx="3384376" cy="5051692"/>
          </a:xfrm>
          <a:prstGeom prst="rect">
            <a:avLst/>
          </a:prstGeom>
          <a:noFill/>
        </p:spPr>
        <p:txBody>
          <a:bodyPr wrap="square" lIns="80316" tIns="40158" rIns="80316" bIns="40158" rtlCol="0">
            <a:spAutoFit/>
          </a:bodyPr>
          <a:lstStyle/>
          <a:p>
            <a:pPr algn="just"/>
            <a:r>
              <a:rPr lang="id-ID" dirty="0"/>
              <a:t>Sampai tahun </a:t>
            </a:r>
            <a:r>
              <a:rPr lang="id-ID" dirty="0" smtClean="0"/>
              <a:t>202</a:t>
            </a:r>
            <a:r>
              <a:rPr lang="en-US" dirty="0" smtClean="0"/>
              <a:t>1</a:t>
            </a:r>
            <a:r>
              <a:rPr lang="id-ID" dirty="0" smtClean="0"/>
              <a:t> </a:t>
            </a:r>
            <a:r>
              <a:rPr lang="id-ID" dirty="0"/>
              <a:t>hanya terdapat </a:t>
            </a:r>
            <a:r>
              <a:rPr lang="en-US" dirty="0" smtClean="0"/>
              <a:t>5.284</a:t>
            </a:r>
            <a:r>
              <a:rPr lang="id-ID" dirty="0" smtClean="0"/>
              <a:t> </a:t>
            </a:r>
            <a:r>
              <a:rPr lang="id-ID" dirty="0"/>
              <a:t>Pelaporan Kematian di Kabupaten Banggai berdasarkan table dan diagram di samping yang menujukan pergerakan akumulasi kepemilikan Akta Kematian masih jauh rendah jika kita bandingkan dengan Jumlah Penduduk Kabupaten Banggai yang pada Tahun </a:t>
            </a:r>
            <a:r>
              <a:rPr lang="id-ID" dirty="0" smtClean="0"/>
              <a:t>202</a:t>
            </a:r>
            <a:r>
              <a:rPr lang="en-US" dirty="0" smtClean="0"/>
              <a:t>1</a:t>
            </a:r>
            <a:r>
              <a:rPr lang="id-ID" dirty="0" smtClean="0"/>
              <a:t> </a:t>
            </a:r>
            <a:r>
              <a:rPr lang="id-ID" dirty="0"/>
              <a:t>itu mencapai </a:t>
            </a:r>
            <a:r>
              <a:rPr lang="id-ID" dirty="0" smtClean="0"/>
              <a:t>36</a:t>
            </a:r>
            <a:r>
              <a:rPr lang="en-US" dirty="0" smtClean="0"/>
              <a:t>9.603</a:t>
            </a:r>
            <a:r>
              <a:rPr lang="id-ID" dirty="0" smtClean="0"/>
              <a:t> </a:t>
            </a:r>
            <a:r>
              <a:rPr lang="id-ID" dirty="0"/>
              <a:t>Jiwa. Akumulasi sampai pada tahun </a:t>
            </a:r>
            <a:r>
              <a:rPr lang="id-ID" dirty="0" smtClean="0"/>
              <a:t>20</a:t>
            </a:r>
            <a:r>
              <a:rPr lang="en-US" dirty="0" smtClean="0"/>
              <a:t>20</a:t>
            </a:r>
            <a:r>
              <a:rPr lang="id-ID" dirty="0" smtClean="0"/>
              <a:t>, </a:t>
            </a:r>
            <a:r>
              <a:rPr lang="id-ID" dirty="0"/>
              <a:t>kepemilikan dokumen Akta Kematian berjumlah </a:t>
            </a:r>
            <a:r>
              <a:rPr lang="en-US" dirty="0" smtClean="0"/>
              <a:t>4.210</a:t>
            </a:r>
            <a:r>
              <a:rPr lang="id-ID" dirty="0" smtClean="0"/>
              <a:t> </a:t>
            </a:r>
            <a:r>
              <a:rPr lang="id-ID" dirty="0"/>
              <a:t>Akta Kematian berarti terjadi peningkatan pelaporan pembuatan akta kematian di tahun </a:t>
            </a:r>
            <a:r>
              <a:rPr lang="id-ID" dirty="0" smtClean="0"/>
              <a:t>2o2</a:t>
            </a:r>
            <a:r>
              <a:rPr lang="en-US" dirty="0" smtClean="0"/>
              <a:t>1</a:t>
            </a:r>
            <a:r>
              <a:rPr lang="id-ID" dirty="0" smtClean="0"/>
              <a:t> </a:t>
            </a:r>
            <a:r>
              <a:rPr lang="id-ID" dirty="0"/>
              <a:t>berjumlah </a:t>
            </a:r>
            <a:r>
              <a:rPr lang="en-US" dirty="0" smtClean="0"/>
              <a:t>1.074</a:t>
            </a:r>
            <a:r>
              <a:rPr lang="id-ID" dirty="0" smtClean="0"/>
              <a:t> </a:t>
            </a:r>
            <a:r>
              <a:rPr lang="id-ID" dirty="0"/>
              <a:t>Pembuatan Akta Kematian.</a:t>
            </a:r>
          </a:p>
        </p:txBody>
      </p:sp>
      <p:sp>
        <p:nvSpPr>
          <p:cNvPr id="8" name="TextBox 7"/>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9" name="Straight Connector 8"/>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53</a:t>
            </a:r>
            <a:endParaRPr lang="en-US" sz="1300" b="1" dirty="0">
              <a:solidFill>
                <a:srgbClr val="FFFFFF"/>
              </a:solidFill>
              <a:latin typeface="Tahoma" pitchFamily="34" charset="0"/>
              <a:ea typeface="Tahoma" pitchFamily="34" charset="0"/>
              <a:cs typeface="Tahoma" pitchFamily="34" charset="0"/>
            </a:endParaRPr>
          </a:p>
        </p:txBody>
      </p:sp>
      <p:sp>
        <p:nvSpPr>
          <p:cNvPr id="13" name="TextBox 12"/>
          <p:cNvSpPr txBox="1"/>
          <p:nvPr/>
        </p:nvSpPr>
        <p:spPr>
          <a:xfrm>
            <a:off x="6537176" y="1142074"/>
            <a:ext cx="998520" cy="342710"/>
          </a:xfrm>
          <a:prstGeom prst="rect">
            <a:avLst/>
          </a:prstGeom>
          <a:noFill/>
        </p:spPr>
        <p:txBody>
          <a:bodyPr wrap="none" lIns="80316" tIns="40158" rIns="80316" bIns="40158" rtlCol="0">
            <a:spAutoFit/>
          </a:bodyPr>
          <a:lstStyle/>
          <a:p>
            <a:r>
              <a:rPr lang="id-ID" dirty="0"/>
              <a:t>Tabel 3.8</a:t>
            </a:r>
          </a:p>
        </p:txBody>
      </p:sp>
      <p:sp>
        <p:nvSpPr>
          <p:cNvPr id="14" name="TextBox 13"/>
          <p:cNvSpPr txBox="1"/>
          <p:nvPr/>
        </p:nvSpPr>
        <p:spPr>
          <a:xfrm>
            <a:off x="6306895" y="5949280"/>
            <a:ext cx="1238393" cy="342710"/>
          </a:xfrm>
          <a:prstGeom prst="rect">
            <a:avLst/>
          </a:prstGeom>
          <a:noFill/>
        </p:spPr>
        <p:txBody>
          <a:bodyPr wrap="none" lIns="80316" tIns="40158" rIns="80316" bIns="40158" rtlCol="0">
            <a:spAutoFit/>
          </a:bodyPr>
          <a:lstStyle/>
          <a:p>
            <a:r>
              <a:rPr lang="id-ID" dirty="0"/>
              <a:t>Gambar 3.9</a:t>
            </a:r>
          </a:p>
        </p:txBody>
      </p:sp>
      <p:graphicFrame>
        <p:nvGraphicFramePr>
          <p:cNvPr id="12" name="Table 11"/>
          <p:cNvGraphicFramePr>
            <a:graphicFrameLocks noGrp="1"/>
          </p:cNvGraphicFramePr>
          <p:nvPr/>
        </p:nvGraphicFramePr>
        <p:xfrm>
          <a:off x="4381496" y="1571612"/>
          <a:ext cx="5143500" cy="1514475"/>
        </p:xfrm>
        <a:graphic>
          <a:graphicData uri="http://schemas.openxmlformats.org/drawingml/2006/table">
            <a:tbl>
              <a:tblPr/>
              <a:tblGrid>
                <a:gridCol w="825500"/>
                <a:gridCol w="863600"/>
                <a:gridCol w="863600"/>
                <a:gridCol w="863600"/>
                <a:gridCol w="863600"/>
                <a:gridCol w="863600"/>
              </a:tblGrid>
              <a:tr h="171450">
                <a:tc gridSpan="6">
                  <a:txBody>
                    <a:bodyPr/>
                    <a:lstStyle/>
                    <a:p>
                      <a:pPr algn="ctr" fontAlgn="b"/>
                      <a:r>
                        <a:rPr lang="fi-FI" sz="1000" b="1" i="0" u="none" strike="noStrike">
                          <a:solidFill>
                            <a:srgbClr val="000000"/>
                          </a:solidFill>
                          <a:latin typeface="Arial"/>
                        </a:rPr>
                        <a:t>AKUMULASI KEPEMILIKAN DOKUMEN AKTA KEMATIAN</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6725">
                <a:tc>
                  <a:txBody>
                    <a:bodyPr/>
                    <a:lstStyle/>
                    <a:p>
                      <a:pPr algn="ctr" fontAlgn="ctr"/>
                      <a:r>
                        <a:rPr lang="en-US" sz="1000" b="0" i="0" u="none" strike="noStrike">
                          <a:solidFill>
                            <a:srgbClr val="000000"/>
                          </a:solidFill>
                          <a:latin typeface="Arial"/>
                        </a:rPr>
                        <a:t>KABUPATEN</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0" i="0" u="none" strike="noStrike">
                          <a:solidFill>
                            <a:srgbClr val="000000"/>
                          </a:solidFill>
                          <a:latin typeface="Arial"/>
                        </a:rPr>
                        <a:t>s/d TAHUN_2017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0" i="0" u="none" strike="noStrike">
                          <a:solidFill>
                            <a:srgbClr val="000000"/>
                          </a:solidFill>
                          <a:latin typeface="Arial"/>
                        </a:rPr>
                        <a:t>s/d TAHUN_2018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0" i="0" u="none" strike="noStrike">
                          <a:solidFill>
                            <a:srgbClr val="000000"/>
                          </a:solidFill>
                          <a:latin typeface="Arial"/>
                        </a:rPr>
                        <a:t>s/d TAHUN_2019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0" i="0" u="none" strike="noStrike">
                          <a:solidFill>
                            <a:srgbClr val="000000"/>
                          </a:solidFill>
                          <a:latin typeface="Arial"/>
                        </a:rPr>
                        <a:t>s/d TAHUN_2020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0" i="0" u="none" strike="noStrike">
                          <a:solidFill>
                            <a:srgbClr val="000000"/>
                          </a:solidFill>
                          <a:latin typeface="Arial"/>
                        </a:rPr>
                        <a:t>s/d TAHUN_2021</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876300">
                <a:tc>
                  <a:txBody>
                    <a:bodyPr/>
                    <a:lstStyle/>
                    <a:p>
                      <a:pPr algn="ctr" fontAlgn="ctr"/>
                      <a:r>
                        <a:rPr lang="en-US" sz="1000" b="0" i="0" u="none" strike="noStrike">
                          <a:solidFill>
                            <a:srgbClr val="000000"/>
                          </a:solidFill>
                          <a:latin typeface="Arial"/>
                        </a:rPr>
                        <a:t>BANGGAI</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3001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3570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4210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5284</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aphicFrame>
        <p:nvGraphicFramePr>
          <p:cNvPr id="17" name="Chart 16"/>
          <p:cNvGraphicFramePr>
            <a:graphicFrameLocks/>
          </p:cNvGraphicFramePr>
          <p:nvPr/>
        </p:nvGraphicFramePr>
        <p:xfrm>
          <a:off x="4595810" y="3214686"/>
          <a:ext cx="4572000" cy="2714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0521" y="480102"/>
            <a:ext cx="5223370" cy="358099"/>
          </a:xfrm>
          <a:prstGeom prst="rect">
            <a:avLst/>
          </a:prstGeom>
          <a:noFill/>
        </p:spPr>
        <p:txBody>
          <a:bodyPr wrap="square" lIns="80316" tIns="40158" rIns="80316" bIns="40158" rtlCol="0">
            <a:spAutoFit/>
          </a:bodyPr>
          <a:lstStyle/>
          <a:p>
            <a:r>
              <a:rPr lang="id-ID" sz="1800" b="1" dirty="0"/>
              <a:t>7. Kepemilikan Kartu Identitas Anak</a:t>
            </a:r>
          </a:p>
        </p:txBody>
      </p:sp>
      <p:sp>
        <p:nvSpPr>
          <p:cNvPr id="6" name="TextBox 5"/>
          <p:cNvSpPr txBox="1"/>
          <p:nvPr/>
        </p:nvSpPr>
        <p:spPr>
          <a:xfrm>
            <a:off x="1650870" y="980728"/>
            <a:ext cx="7744997" cy="604320"/>
          </a:xfrm>
          <a:prstGeom prst="rect">
            <a:avLst/>
          </a:prstGeom>
          <a:noFill/>
        </p:spPr>
        <p:txBody>
          <a:bodyPr wrap="square" lIns="80316" tIns="40158" rIns="80316" bIns="40158" rtlCol="0">
            <a:spAutoFit/>
          </a:bodyPr>
          <a:lstStyle/>
          <a:p>
            <a:r>
              <a:rPr lang="id-ID" dirty="0"/>
              <a:t>Table dibawah menunjukan progres kepemilikan KIA untuk anak Usia 0-16 Tahun yang di Bagi berdasarkan Jenis Kelamin dan Jumlah yang belum memiliki KIA</a:t>
            </a:r>
          </a:p>
        </p:txBody>
      </p:sp>
      <p:sp>
        <p:nvSpPr>
          <p:cNvPr id="11" name="TextBox 10"/>
          <p:cNvSpPr txBox="1"/>
          <p:nvPr/>
        </p:nvSpPr>
        <p:spPr>
          <a:xfrm>
            <a:off x="1712640" y="6021288"/>
            <a:ext cx="3165908" cy="342710"/>
          </a:xfrm>
          <a:prstGeom prst="rect">
            <a:avLst/>
          </a:prstGeom>
          <a:noFill/>
        </p:spPr>
        <p:txBody>
          <a:bodyPr wrap="none" lIns="80316" tIns="40158" rIns="80316" bIns="40158" rtlCol="0">
            <a:spAutoFit/>
          </a:bodyPr>
          <a:lstStyle/>
          <a:p>
            <a:r>
              <a:rPr lang="id-ID" dirty="0"/>
              <a:t>Tabel 3.9  KIA Per Jenis Kelamin</a:t>
            </a:r>
          </a:p>
        </p:txBody>
      </p:sp>
      <p:sp>
        <p:nvSpPr>
          <p:cNvPr id="12" name="TextBox 11"/>
          <p:cNvSpPr txBox="1"/>
          <p:nvPr/>
        </p:nvSpPr>
        <p:spPr>
          <a:xfrm>
            <a:off x="5913620" y="6066537"/>
            <a:ext cx="3052544" cy="342710"/>
          </a:xfrm>
          <a:prstGeom prst="rect">
            <a:avLst/>
          </a:prstGeom>
          <a:noFill/>
        </p:spPr>
        <p:txBody>
          <a:bodyPr wrap="none" lIns="80316" tIns="40158" rIns="80316" bIns="40158" rtlCol="0">
            <a:spAutoFit/>
          </a:bodyPr>
          <a:lstStyle/>
          <a:p>
            <a:r>
              <a:rPr lang="id-ID" dirty="0"/>
              <a:t>Tabel 3.10 Belum Memiliki KIA</a:t>
            </a:r>
          </a:p>
        </p:txBody>
      </p:sp>
      <p:graphicFrame>
        <p:nvGraphicFramePr>
          <p:cNvPr id="15" name="Table 14"/>
          <p:cNvGraphicFramePr>
            <a:graphicFrameLocks noGrp="1"/>
          </p:cNvGraphicFramePr>
          <p:nvPr/>
        </p:nvGraphicFramePr>
        <p:xfrm>
          <a:off x="1238224" y="1714488"/>
          <a:ext cx="4000502" cy="4229100"/>
        </p:xfrm>
        <a:graphic>
          <a:graphicData uri="http://schemas.openxmlformats.org/drawingml/2006/table">
            <a:tbl>
              <a:tblPr/>
              <a:tblGrid>
                <a:gridCol w="253799"/>
                <a:gridCol w="1332443"/>
                <a:gridCol w="774086"/>
                <a:gridCol w="866088"/>
                <a:gridCol w="774086"/>
              </a:tblGrid>
              <a:tr h="333375">
                <a:tc>
                  <a:txBody>
                    <a:bodyPr/>
                    <a:lstStyle/>
                    <a:p>
                      <a:pPr algn="ctr" fontAlgn="ctr"/>
                      <a:r>
                        <a:rPr lang="en-US" sz="1000" b="1" i="0" u="none" strike="noStrike" dirty="0">
                          <a:solidFill>
                            <a:srgbClr val="000000"/>
                          </a:solidFill>
                          <a:latin typeface="Arial"/>
                        </a:rPr>
                        <a:t>NO</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1000" b="1" i="0" u="none" strike="noStrike">
                          <a:solidFill>
                            <a:srgbClr val="000000"/>
                          </a:solidFill>
                          <a:latin typeface="Arial"/>
                        </a:rPr>
                        <a:t>NAMA KECAMATAN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1000" b="1" i="0" u="none" strike="noStrike">
                          <a:solidFill>
                            <a:srgbClr val="000000"/>
                          </a:solidFill>
                          <a:latin typeface="Arial"/>
                        </a:rPr>
                        <a:t>LAKI2 CETAK KIA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1000" b="1" i="0" u="none" strike="noStrike">
                          <a:solidFill>
                            <a:srgbClr val="000000"/>
                          </a:solidFill>
                          <a:latin typeface="Arial"/>
                        </a:rPr>
                        <a:t>PEREMPUAN CETAK KIA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en-US" sz="1000" b="1" i="0" u="none" strike="noStrike">
                          <a:solidFill>
                            <a:srgbClr val="000000"/>
                          </a:solidFill>
                          <a:latin typeface="Arial"/>
                        </a:rPr>
                        <a:t>JJUMLAH CETAK KIA</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161925">
                <a:tc>
                  <a:txBody>
                    <a:bodyPr/>
                    <a:lstStyle/>
                    <a:p>
                      <a:pPr algn="ctr" fontAlgn="b"/>
                      <a:r>
                        <a:rPr lang="en-US" sz="1000" b="0" i="0" u="none" strike="noStrike">
                          <a:solidFill>
                            <a:srgbClr val="000000"/>
                          </a:solidFill>
                          <a:latin typeface="Arial"/>
                        </a:rPr>
                        <a:t>1</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BATUI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313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347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660</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2</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BUNTA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125</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3</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KINTOM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143</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4</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LUWUK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723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670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1.393</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5</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LAMALA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134</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6</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BALANTAK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382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435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817</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7</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PAGIMANA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511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475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986</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8</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BUALEMO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96</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9</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TOILI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855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834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1.689</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10</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MASAMA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103</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11</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LUWUK TIMUR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267</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12</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TOILI BARAT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743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657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1.400</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13</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NUHON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318</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14</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MOILONG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265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272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537</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15</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BATUI SELATAN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363</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16</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LOBU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281</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17</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SIMPANG RAYA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207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408</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18</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BALANTAK SELATAN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290</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19</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BALANTAK UTARA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122</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20</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LUWUK SELATAN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668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610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1.278</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21</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LUWUK UTARA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426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444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870</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22</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MANTOH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48</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23</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 NAMBO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245</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71450">
                <a:tc>
                  <a:txBody>
                    <a:bodyPr/>
                    <a:lstStyle/>
                    <a:p>
                      <a:pPr algn="ctr" fontAlgn="b"/>
                      <a:r>
                        <a:rPr lang="en-US" sz="1000" b="0" i="0" u="none" strike="noStrike">
                          <a:solidFill>
                            <a:srgbClr val="000000"/>
                          </a:solidFill>
                          <a:latin typeface="Arial"/>
                        </a:rPr>
                        <a:t> </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JUMLAH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6.321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a:solidFill>
                            <a:srgbClr val="000000"/>
                          </a:solidFill>
                          <a:latin typeface="Arial"/>
                        </a:rPr>
                        <a:t>6.252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000" b="0" i="0" u="none" strike="noStrike" dirty="0">
                          <a:solidFill>
                            <a:srgbClr val="000000"/>
                          </a:solidFill>
                          <a:latin typeface="Arial"/>
                        </a:rPr>
                        <a:t>12.573</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r>
            </a:tbl>
          </a:graphicData>
        </a:graphic>
      </p:graphicFrame>
      <p:graphicFrame>
        <p:nvGraphicFramePr>
          <p:cNvPr id="16" name="Table 15"/>
          <p:cNvGraphicFramePr>
            <a:graphicFrameLocks noGrp="1"/>
          </p:cNvGraphicFramePr>
          <p:nvPr/>
        </p:nvGraphicFramePr>
        <p:xfrm>
          <a:off x="5381628" y="1714488"/>
          <a:ext cx="4102100" cy="4229100"/>
        </p:xfrm>
        <a:graphic>
          <a:graphicData uri="http://schemas.openxmlformats.org/drawingml/2006/table">
            <a:tbl>
              <a:tblPr/>
              <a:tblGrid>
                <a:gridCol w="254000"/>
                <a:gridCol w="1333500"/>
                <a:gridCol w="838200"/>
                <a:gridCol w="838200"/>
                <a:gridCol w="838200"/>
              </a:tblGrid>
              <a:tr h="333375">
                <a:tc>
                  <a:txBody>
                    <a:bodyPr/>
                    <a:lstStyle/>
                    <a:p>
                      <a:pPr algn="ctr" fontAlgn="ctr"/>
                      <a:r>
                        <a:rPr lang="en-US" sz="1000" b="1" i="0" u="none" strike="noStrike" dirty="0">
                          <a:solidFill>
                            <a:srgbClr val="000000"/>
                          </a:solidFill>
                          <a:latin typeface="Arial"/>
                        </a:rPr>
                        <a:t>NO</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ctr"/>
                      <a:r>
                        <a:rPr lang="en-US" sz="1000" b="1" i="0" u="none" strike="noStrike" dirty="0">
                          <a:solidFill>
                            <a:srgbClr val="000000"/>
                          </a:solidFill>
                          <a:latin typeface="Arial"/>
                        </a:rPr>
                        <a:t>NAMA_KEC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ctr"/>
                      <a:r>
                        <a:rPr lang="en-US" sz="1000" b="1" i="0" u="none" strike="noStrike">
                          <a:solidFill>
                            <a:srgbClr val="000000"/>
                          </a:solidFill>
                          <a:latin typeface="Arial"/>
                        </a:rPr>
                        <a:t>UMUR 0-16 TAHUN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ctr"/>
                      <a:r>
                        <a:rPr lang="en-US" sz="1000" b="1" i="0" u="none" strike="noStrike">
                          <a:solidFill>
                            <a:srgbClr val="000000"/>
                          </a:solidFill>
                          <a:latin typeface="Arial"/>
                        </a:rPr>
                        <a:t>JUMLAH CETAK KIA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ctr"/>
                      <a:r>
                        <a:rPr lang="en-US" sz="1000" b="1" i="0" u="none" strike="noStrike">
                          <a:solidFill>
                            <a:srgbClr val="000000"/>
                          </a:solidFill>
                          <a:latin typeface="Arial"/>
                        </a:rPr>
                        <a:t>BELUM CETAK KIA</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61925">
                <a:tc>
                  <a:txBody>
                    <a:bodyPr/>
                    <a:lstStyle/>
                    <a:p>
                      <a:pPr algn="ctr" fontAlgn="b"/>
                      <a:r>
                        <a:rPr lang="en-US" sz="1000" b="0" i="0" u="none" strike="noStrike">
                          <a:solidFill>
                            <a:srgbClr val="000000"/>
                          </a:solidFill>
                          <a:latin typeface="Arial"/>
                        </a:rPr>
                        <a:t>1</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BATUI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5297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660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4.637</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2</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BUNTA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4947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4.822</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3</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KINTOM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3021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2.878</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4</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LUWUK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8434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1.393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7.041</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5</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LAMALA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1725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1.591</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6</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BALANTAK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1397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817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580</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7</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PAGIMANA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6190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986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5.204</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8</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BUALEMO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4368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4.272</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9</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TOILI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8877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1.689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7.188</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10</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MASAMA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2703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2.600</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11</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LUWUK TIMUR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3346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267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3.079</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12</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TOILI BARAT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6042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4.642</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13</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NUHON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4972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318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4.654</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14</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MOILONG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4887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537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4.350</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15</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BATUI SELATAN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4081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363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3.718</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16</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LOBU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281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716</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17</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SIMPANG RAYA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3456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408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3.048</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18</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BALANTAK SELATAN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1213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290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923</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19</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BALANTAK UTARA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1175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1.053</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20</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LUWUK SELATAN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6840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1.278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5.562</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21</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LUWUK UTARA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5179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870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4.309</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22</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MANTOH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1465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1.417</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61925">
                <a:tc>
                  <a:txBody>
                    <a:bodyPr/>
                    <a:lstStyle/>
                    <a:p>
                      <a:pPr algn="ctr" fontAlgn="b"/>
                      <a:r>
                        <a:rPr lang="en-US" sz="1000" b="0" i="0" u="none" strike="noStrike">
                          <a:solidFill>
                            <a:srgbClr val="000000"/>
                          </a:solidFill>
                          <a:latin typeface="Arial"/>
                        </a:rPr>
                        <a:t>23</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 NAMBO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2078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1.833</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171450">
                <a:tc>
                  <a:txBody>
                    <a:bodyPr/>
                    <a:lstStyle/>
                    <a:p>
                      <a:pPr algn="ctr" fontAlgn="b"/>
                      <a:r>
                        <a:rPr lang="en-US" sz="1000" b="0" i="0" u="none" strike="noStrike">
                          <a:solidFill>
                            <a:srgbClr val="000000"/>
                          </a:solidFill>
                          <a:latin typeface="Arial"/>
                        </a:rPr>
                        <a:t> </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JUMLAH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92.690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a:solidFill>
                            <a:srgbClr val="000000"/>
                          </a:solidFill>
                          <a:latin typeface="Arial"/>
                        </a:rPr>
                        <a:t>12.573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dirty="0">
                          <a:solidFill>
                            <a:srgbClr val="000000"/>
                          </a:solidFill>
                          <a:latin typeface="Arial"/>
                        </a:rPr>
                        <a:t>80.117</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6DDE8"/>
                    </a:solidFill>
                  </a:tcPr>
                </a:tc>
              </a:tr>
            </a:tbl>
          </a:graphicData>
        </a:graphic>
      </p:graphicFrame>
      <p:sp>
        <p:nvSpPr>
          <p:cNvPr id="13" name="TextBox 12"/>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4" name="Straight Connector 13"/>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54</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0638" y="1144591"/>
            <a:ext cx="8345385" cy="4790082"/>
          </a:xfrm>
          <a:prstGeom prst="rect">
            <a:avLst/>
          </a:prstGeom>
          <a:noFill/>
        </p:spPr>
        <p:txBody>
          <a:bodyPr wrap="square" lIns="80316" tIns="40158" rIns="80316" bIns="40158" rtlCol="0">
            <a:spAutoFit/>
          </a:bodyPr>
          <a:lstStyle/>
          <a:p>
            <a:pPr algn="just"/>
            <a:r>
              <a:rPr lang="id-ID" dirty="0"/>
              <a:t>Administrasi kependudukan adalah rangkaian kegiatan penataan dan penertiban dokumen data kependudukan melalui pendaftaran penduduk dan pencatatan sipil, pengelolaan informasi administrasi kependudukan serta pendayagunaan hasilnya untuk pelayanan publik dan pembangunan sektor lain. Administrasi kependudukan diarahkan untuk memenuhi hak azasi setiap orang di bidang administrasi kependudukan tanpa diskriminasi melalui pelayanan publik yang profesional.</a:t>
            </a:r>
          </a:p>
          <a:p>
            <a:pPr algn="just"/>
            <a:r>
              <a:rPr lang="id-ID" dirty="0"/>
              <a:t>Sementara itu pertumbuhan penduduk merupakan salah satu sumber daya ekonomi yang konstruktif, yang memiliki arti bahwa pada suatu pihak sumberdaya manusia dipandang sebagai modal kekuatan, namun dilain pihak dapat menjadi hambatan terhadap pelaksanaan pembangunan Nasional, khususnya dilihat dari segi pembangunan ekonomi sebagai modal atau potensi.</a:t>
            </a:r>
          </a:p>
          <a:p>
            <a:pPr algn="just"/>
            <a:r>
              <a:rPr lang="id-ID" dirty="0"/>
              <a:t>Kepadatan penduduk Kabupaten Banggai berdasarkan geografis, komposisinya tidaklah merata. Kepadatan masing-masing kecamatan, dapat dilihat menurut wilayah administratif, geografis, keadaan sosial, ekonomi dan faktor demografi. Faktor penyebab kepadatan penduduk Kabupaten Banggai adalah karena berpindahnya penduduk dari desa kekota yang diakibatkan oleh minimnya fasilitas di pedesaan. Keadaan seperti di atas haruslah diantisipasi agar tidak terjadi penumpukan penduduk hanya pada suatu kawasan tertentu saja di Wilayah Kabupaten Banggai.</a:t>
            </a:r>
          </a:p>
        </p:txBody>
      </p:sp>
      <p:sp>
        <p:nvSpPr>
          <p:cNvPr id="6" name="Title 1"/>
          <p:cNvSpPr>
            <a:spLocks noGrp="1"/>
          </p:cNvSpPr>
          <p:nvPr>
            <p:ph type="title"/>
          </p:nvPr>
        </p:nvSpPr>
        <p:spPr>
          <a:xfrm>
            <a:off x="750288" y="141804"/>
            <a:ext cx="6844416" cy="749772"/>
          </a:xfrm>
        </p:spPr>
        <p:txBody>
          <a:bodyPr>
            <a:normAutofit/>
          </a:bodyPr>
          <a:lstStyle/>
          <a:p>
            <a:r>
              <a:rPr lang="id-ID" sz="3500" b="1" dirty="0">
                <a:latin typeface="Lucida Handwriting" pitchFamily="66" charset="0"/>
              </a:rPr>
              <a:t>BAB III PENUTUP</a:t>
            </a:r>
            <a:endParaRPr lang="id-ID" sz="3500" dirty="0"/>
          </a:p>
        </p:txBody>
      </p:sp>
      <p:sp>
        <p:nvSpPr>
          <p:cNvPr id="7" name="TextBox 6"/>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8" name="Straight Connector 7"/>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55</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30600" y="685841"/>
            <a:ext cx="8345385" cy="2173981"/>
          </a:xfrm>
          <a:prstGeom prst="rect">
            <a:avLst/>
          </a:prstGeom>
          <a:noFill/>
        </p:spPr>
        <p:txBody>
          <a:bodyPr wrap="square" lIns="80316" tIns="40158" rIns="80316" bIns="40158" rtlCol="0">
            <a:spAutoFit/>
          </a:bodyPr>
          <a:lstStyle/>
          <a:p>
            <a:pPr algn="just"/>
            <a:r>
              <a:rPr lang="id-ID" dirty="0"/>
              <a:t>Adapun salah satu maksud dari penyusunan Buku Profil Kependudukan Kabupaten Banggai ini adalah untuk memberikan gambaran keadaan dan juga merupakan salah satu media informasi dari Dinas Kependudukan dan Pencatatan Sipil Kabupaten Banggai dalam menyajikan data dan informasi kependudukan per tahun dari Kabupaten Banggai, selainjuga sebagai sarana untuk mempublikasi-kan gambaran tugas-tugas pelayanan yang diembannya sebagai pelayan masyarakat. Dengan kata lain Buku Profil Kependudukan ini juga menjadi potret dari Dinas Kependudukan dan Pencatatan Sipil Kabupaten Banggai selama setahun masa pelayanannya kepada masyarakat.</a:t>
            </a:r>
          </a:p>
        </p:txBody>
      </p:sp>
      <p:pic>
        <p:nvPicPr>
          <p:cNvPr id="8" name="Picture 7" descr="salodik.jpg"/>
          <p:cNvPicPr>
            <a:picLocks noChangeAspect="1"/>
          </p:cNvPicPr>
          <p:nvPr/>
        </p:nvPicPr>
        <p:blipFill>
          <a:blip r:embed="rId2" cstate="print"/>
          <a:stretch>
            <a:fillRect/>
          </a:stretch>
        </p:blipFill>
        <p:spPr>
          <a:xfrm>
            <a:off x="1280592" y="2965419"/>
            <a:ext cx="8208912" cy="3483387"/>
          </a:xfrm>
          <a:prstGeom prst="rect">
            <a:avLst/>
          </a:prstGeom>
        </p:spPr>
      </p:pic>
      <p:sp>
        <p:nvSpPr>
          <p:cNvPr id="9" name="TextBox 8"/>
          <p:cNvSpPr txBox="1"/>
          <p:nvPr/>
        </p:nvSpPr>
        <p:spPr>
          <a:xfrm>
            <a:off x="1208584" y="6165304"/>
            <a:ext cx="5180905" cy="353943"/>
          </a:xfrm>
          <a:prstGeom prst="rect">
            <a:avLst/>
          </a:prstGeom>
          <a:noFill/>
        </p:spPr>
        <p:txBody>
          <a:bodyPr wrap="none" rtlCol="0">
            <a:spAutoFit/>
          </a:bodyPr>
          <a:lstStyle/>
          <a:p>
            <a:r>
              <a:rPr lang="id-ID" i="1" dirty="0">
                <a:solidFill>
                  <a:schemeClr val="bg1"/>
                </a:solidFill>
              </a:rPr>
              <a:t>Wisata Salodik Kecamatan Luwuk Utara Kab.Banggai</a:t>
            </a:r>
          </a:p>
        </p:txBody>
      </p:sp>
      <p:sp>
        <p:nvSpPr>
          <p:cNvPr id="10" name="TextBox 9"/>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1" name="Straight Connector 10"/>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56</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8">
            <a:extLst>
              <a:ext uri="{FF2B5EF4-FFF2-40B4-BE49-F238E27FC236}">
                <a16:creationId xmlns:a16="http://schemas.microsoft.com/office/drawing/2014/main" xmlns="" id="{08FE6071-B6D8-4823-96F7-D73283665356}"/>
              </a:ext>
            </a:extLst>
          </p:cNvPr>
          <p:cNvSpPr>
            <a:spLocks noChangeShapeType="1"/>
          </p:cNvSpPr>
          <p:nvPr/>
        </p:nvSpPr>
        <p:spPr bwMode="auto">
          <a:xfrm flipH="1" flipV="1">
            <a:off x="3878560" y="2732088"/>
            <a:ext cx="0" cy="0"/>
          </a:xfrm>
          <a:prstGeom prst="line">
            <a:avLst/>
          </a:prstGeom>
          <a:noFill/>
          <a:ln w="38100">
            <a:solidFill>
              <a:schemeClr val="accent2"/>
            </a:solidFill>
            <a:round/>
          </a:ln>
        </p:spPr>
        <p:txBody>
          <a:bodyPr lIns="80323" tIns="40162" rIns="80323" bIns="40162"/>
          <a:lstStyle/>
          <a:p>
            <a:pPr defTabSz="803227">
              <a:defRPr/>
            </a:pPr>
            <a:endParaRPr lang="id-ID" sz="1600" dirty="0">
              <a:solidFill>
                <a:srgbClr val="000000"/>
              </a:solidFill>
              <a:latin typeface="Segoe UI"/>
              <a:cs typeface="Arial" panose="020B0604020202020204" pitchFamily="34" charset="0"/>
            </a:endParaRPr>
          </a:p>
        </p:txBody>
      </p:sp>
      <p:sp>
        <p:nvSpPr>
          <p:cNvPr id="17" name="Text Box 9">
            <a:extLst>
              <a:ext uri="{FF2B5EF4-FFF2-40B4-BE49-F238E27FC236}">
                <a16:creationId xmlns:a16="http://schemas.microsoft.com/office/drawing/2014/main" xmlns="" id="{FCD9A7C2-C101-4388-89FB-9438A29C5574}"/>
              </a:ext>
            </a:extLst>
          </p:cNvPr>
          <p:cNvSpPr txBox="1">
            <a:spLocks noChangeArrowheads="1"/>
          </p:cNvSpPr>
          <p:nvPr/>
        </p:nvSpPr>
        <p:spPr bwMode="auto">
          <a:xfrm>
            <a:off x="1651001" y="3092452"/>
            <a:ext cx="2599036" cy="404258"/>
          </a:xfrm>
          <a:prstGeom prst="rect">
            <a:avLst/>
          </a:prstGeom>
          <a:noFill/>
          <a:ln w="9525">
            <a:noFill/>
            <a:miter lim="800000"/>
          </a:ln>
        </p:spPr>
        <p:txBody>
          <a:bodyPr lIns="80306" tIns="40154" rIns="80306" bIns="40154">
            <a:spAutoFit/>
          </a:bodyPr>
          <a:lstStyle/>
          <a:p>
            <a:pPr defTabSz="803227">
              <a:spcBef>
                <a:spcPct val="50000"/>
              </a:spcBef>
              <a:defRPr/>
            </a:pPr>
            <a:r>
              <a:rPr lang="en-US" altLang="id-ID" sz="2100" dirty="0">
                <a:solidFill>
                  <a:srgbClr val="000000"/>
                </a:solidFill>
                <a:latin typeface="Times New Roman" pitchFamily="18" charset="0"/>
                <a:cs typeface="Arial" panose="020B0604020202020204" pitchFamily="34" charset="0"/>
              </a:rPr>
              <a:t> </a:t>
            </a:r>
            <a:r>
              <a:rPr lang="id-ID" altLang="id-ID" sz="2100" dirty="0">
                <a:solidFill>
                  <a:srgbClr val="000000"/>
                </a:solidFill>
                <a:latin typeface="Times New Roman" pitchFamily="18" charset="0"/>
                <a:cs typeface="Arial" panose="020B0604020202020204" pitchFamily="34" charset="0"/>
              </a:rPr>
              <a:t> </a:t>
            </a:r>
            <a:endParaRPr lang="en-US" altLang="id-ID" sz="1200" dirty="0">
              <a:solidFill>
                <a:srgbClr val="000000"/>
              </a:solidFill>
              <a:latin typeface="Arial Black" pitchFamily="34" charset="0"/>
              <a:cs typeface="Arial" panose="020B0604020202020204" pitchFamily="34" charset="0"/>
            </a:endParaRPr>
          </a:p>
        </p:txBody>
      </p:sp>
      <p:pic>
        <p:nvPicPr>
          <p:cNvPr id="11268" name="Picture 6">
            <a:extLst>
              <a:ext uri="{FF2B5EF4-FFF2-40B4-BE49-F238E27FC236}">
                <a16:creationId xmlns:a16="http://schemas.microsoft.com/office/drawing/2014/main" xmlns="" id="{DACDD387-A70E-469E-B2EB-792582A4CA5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1152" y="177801"/>
            <a:ext cx="421779"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9" name="TextBox 7">
            <a:extLst>
              <a:ext uri="{FF2B5EF4-FFF2-40B4-BE49-F238E27FC236}">
                <a16:creationId xmlns:a16="http://schemas.microsoft.com/office/drawing/2014/main" xmlns="" id="{3B0DADA0-987C-49E5-A316-E7DB17067D78}"/>
              </a:ext>
            </a:extLst>
          </p:cNvPr>
          <p:cNvSpPr txBox="1">
            <a:spLocks noChangeArrowheads="1"/>
          </p:cNvSpPr>
          <p:nvPr/>
        </p:nvSpPr>
        <p:spPr bwMode="auto">
          <a:xfrm>
            <a:off x="6724700" y="48"/>
            <a:ext cx="3196852" cy="942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0323" tIns="40162" rIns="80323" bIns="40162">
            <a:spAutoFit/>
          </a:bodyPr>
          <a:lstStyle>
            <a:lvl1pPr>
              <a:lnSpc>
                <a:spcPct val="90000"/>
              </a:lnSpc>
              <a:spcBef>
                <a:spcPct val="30000"/>
              </a:spcBef>
              <a:buFont typeface="Arial" panose="020B0604020202020204" pitchFamily="34" charset="0"/>
              <a:buChar char="•"/>
              <a:defRPr sz="2800">
                <a:solidFill>
                  <a:schemeClr val="tx1"/>
                </a:solidFill>
                <a:latin typeface="Segoe UI" panose="020B0502040204020203"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Segoe UI" panose="020B0502040204020203"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Segoe UI" panose="020B0502040204020203" pitchFamily="34" charset="0"/>
              </a:defRPr>
            </a:lvl3pPr>
            <a:lvl4pPr marL="1600200" indent="-228600">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4pPr>
            <a:lvl5pPr marL="2057400" indent="-228600">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9pPr>
          </a:lstStyle>
          <a:p>
            <a:pPr defTabSz="803227" eaLnBrk="0" fontAlgn="base" hangingPunct="0">
              <a:lnSpc>
                <a:spcPct val="100000"/>
              </a:lnSpc>
              <a:spcBef>
                <a:spcPct val="0"/>
              </a:spcBef>
              <a:spcAft>
                <a:spcPct val="0"/>
              </a:spcAft>
              <a:buNone/>
              <a:defRPr/>
            </a:pPr>
            <a:r>
              <a:rPr lang="id-ID" altLang="en-US" b="1" dirty="0">
                <a:solidFill>
                  <a:prstClr val="black"/>
                </a:solidFill>
                <a:latin typeface="Arial" panose="020B0604020202020204" pitchFamily="34" charset="0"/>
                <a:cs typeface="Arial" panose="020B0604020202020204" pitchFamily="34" charset="0"/>
              </a:rPr>
              <a:t>INOVASI KEPENDUDUKAN</a:t>
            </a:r>
            <a:endParaRPr lang="en-US" altLang="en-US" b="1" dirty="0">
              <a:solidFill>
                <a:prstClr val="black"/>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xmlns="" id="{A68DF773-E5C1-4603-A83F-7D34771D4C41}"/>
              </a:ext>
            </a:extLst>
          </p:cNvPr>
          <p:cNvPicPr>
            <a:picLocks noChangeAspect="1"/>
          </p:cNvPicPr>
          <p:nvPr/>
        </p:nvPicPr>
        <p:blipFill>
          <a:blip r:embed="rId3" cstate="print"/>
          <a:srcRect/>
          <a:stretch>
            <a:fillRect/>
          </a:stretch>
        </p:blipFill>
        <p:spPr bwMode="auto">
          <a:xfrm>
            <a:off x="684909" y="877888"/>
            <a:ext cx="9156601" cy="4684712"/>
          </a:xfrm>
          <a:prstGeom prst="rect">
            <a:avLst/>
          </a:prstGeom>
          <a:gradFill rotWithShape="1">
            <a:gsLst>
              <a:gs pos="0">
                <a:srgbClr val="71A6DB"/>
              </a:gs>
              <a:gs pos="50000">
                <a:srgbClr val="559BDB"/>
              </a:gs>
              <a:gs pos="100000">
                <a:srgbClr val="438AC9"/>
              </a:gs>
            </a:gsLst>
            <a:lin ang="5400000"/>
          </a:gradFill>
          <a:ln>
            <a:noFill/>
          </a:ln>
          <a:effectLst>
            <a:outerShdw blurRad="57150" dist="19050" dir="5400000" algn="ctr" rotWithShape="0">
              <a:srgbClr val="00000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pic>
      <p:sp>
        <p:nvSpPr>
          <p:cNvPr id="12" name="Rectangle 11">
            <a:extLst>
              <a:ext uri="{FF2B5EF4-FFF2-40B4-BE49-F238E27FC236}">
                <a16:creationId xmlns:a16="http://schemas.microsoft.com/office/drawing/2014/main" xmlns="" id="{08882970-6241-4D58-9F0F-7F4587F04F1B}"/>
              </a:ext>
            </a:extLst>
          </p:cNvPr>
          <p:cNvSpPr/>
          <p:nvPr/>
        </p:nvSpPr>
        <p:spPr>
          <a:xfrm>
            <a:off x="681038" y="838200"/>
            <a:ext cx="3529013" cy="368300"/>
          </a:xfrm>
          <a:prstGeom prst="rect">
            <a:avLst/>
          </a:prstGeom>
          <a:solidFill>
            <a:schemeClr val="bg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323" tIns="40162" rIns="80323" bIns="40162" anchor="ctr"/>
          <a:lstStyle/>
          <a:p>
            <a:pPr algn="ctr" defTabSz="803227" eaLnBrk="0" fontAlgn="base" hangingPunct="0">
              <a:spcBef>
                <a:spcPct val="0"/>
              </a:spcBef>
              <a:spcAft>
                <a:spcPct val="0"/>
              </a:spcAft>
              <a:defRPr/>
            </a:pPr>
            <a:endParaRPr lang="en-US" sz="1600" dirty="0">
              <a:solidFill>
                <a:prstClr val="white"/>
              </a:solidFill>
              <a:latin typeface="Segoe UI"/>
            </a:endParaRPr>
          </a:p>
        </p:txBody>
      </p:sp>
      <p:sp>
        <p:nvSpPr>
          <p:cNvPr id="13" name="TextBox 12">
            <a:extLst>
              <a:ext uri="{FF2B5EF4-FFF2-40B4-BE49-F238E27FC236}">
                <a16:creationId xmlns:a16="http://schemas.microsoft.com/office/drawing/2014/main" xmlns="" id="{A54CF459-52F4-44AB-8305-D3E9486CD2B5}"/>
              </a:ext>
            </a:extLst>
          </p:cNvPr>
          <p:cNvSpPr txBox="1"/>
          <p:nvPr/>
        </p:nvSpPr>
        <p:spPr>
          <a:xfrm>
            <a:off x="664052" y="5085185"/>
            <a:ext cx="7008265" cy="1050605"/>
          </a:xfrm>
          <a:prstGeom prst="rect">
            <a:avLst/>
          </a:prstGeom>
          <a:solidFill>
            <a:schemeClr val="bg2">
              <a:lumMod val="10000"/>
            </a:schemeClr>
          </a:solidFill>
        </p:spPr>
        <p:txBody>
          <a:bodyPr wrap="square" lIns="80323" tIns="40162" rIns="80323" bIns="40162">
            <a:spAutoFit/>
          </a:bodyPr>
          <a:lstStyle/>
          <a:p>
            <a:pPr defTabSz="803227" eaLnBrk="0" fontAlgn="base" hangingPunct="0">
              <a:spcBef>
                <a:spcPct val="0"/>
              </a:spcBef>
              <a:spcAft>
                <a:spcPct val="0"/>
              </a:spcAft>
              <a:defRPr/>
            </a:pPr>
            <a:r>
              <a:rPr lang="en-US" sz="6300" b="1" dirty="0">
                <a:solidFill>
                  <a:srgbClr val="FFFF00"/>
                </a:solidFill>
                <a:latin typeface="Arial" panose="020B0604020202020204" pitchFamily="34" charset="0"/>
                <a:cs typeface="Arial" panose="020B0604020202020204" pitchFamily="34" charset="0"/>
              </a:rPr>
              <a:t>TERIMA KASIH</a:t>
            </a:r>
          </a:p>
        </p:txBody>
      </p:sp>
      <p:sp>
        <p:nvSpPr>
          <p:cNvPr id="11275" name="TextBox 13">
            <a:extLst>
              <a:ext uri="{FF2B5EF4-FFF2-40B4-BE49-F238E27FC236}">
                <a16:creationId xmlns:a16="http://schemas.microsoft.com/office/drawing/2014/main" xmlns="" id="{CD193318-3D98-42B7-8664-5A3A2B1E3A99}"/>
              </a:ext>
            </a:extLst>
          </p:cNvPr>
          <p:cNvSpPr txBox="1">
            <a:spLocks noChangeArrowheads="1"/>
          </p:cNvSpPr>
          <p:nvPr/>
        </p:nvSpPr>
        <p:spPr bwMode="auto">
          <a:xfrm>
            <a:off x="896657" y="6329064"/>
            <a:ext cx="5552537" cy="265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0323" tIns="40162" rIns="80323" bIns="40162">
            <a:spAutoFit/>
          </a:bodyPr>
          <a:lstStyle>
            <a:lvl1pPr>
              <a:lnSpc>
                <a:spcPct val="90000"/>
              </a:lnSpc>
              <a:spcBef>
                <a:spcPct val="30000"/>
              </a:spcBef>
              <a:buFont typeface="Arial" panose="020B0604020202020204" pitchFamily="34" charset="0"/>
              <a:buChar char="•"/>
              <a:defRPr sz="2800">
                <a:solidFill>
                  <a:schemeClr val="tx1"/>
                </a:solidFill>
                <a:latin typeface="Segoe UI" panose="020B0502040204020203"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Segoe UI" panose="020B0502040204020203"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Segoe UI" panose="020B0502040204020203" pitchFamily="34" charset="0"/>
              </a:defRPr>
            </a:lvl3pPr>
            <a:lvl4pPr marL="1600200" indent="-228600">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4pPr>
            <a:lvl5pPr marL="2057400" indent="-228600">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9pPr>
          </a:lstStyle>
          <a:p>
            <a:pPr defTabSz="803227" eaLnBrk="0" fontAlgn="base" hangingPunct="0">
              <a:lnSpc>
                <a:spcPct val="100000"/>
              </a:lnSpc>
              <a:spcBef>
                <a:spcPct val="0"/>
              </a:spcBef>
              <a:spcAft>
                <a:spcPct val="0"/>
              </a:spcAft>
              <a:buNone/>
              <a:defRPr/>
            </a:pPr>
            <a:r>
              <a:rPr lang="id-ID" altLang="en-US" sz="1200" dirty="0">
                <a:solidFill>
                  <a:prstClr val="black"/>
                </a:solidFill>
                <a:latin typeface="Arial" panose="020B0604020202020204" pitchFamily="34" charset="0"/>
                <a:cs typeface="Arial" panose="020B0604020202020204" pitchFamily="34" charset="0"/>
              </a:rPr>
              <a:t>Dinas Kependudukan &amp; Pencatatan Sipil Kabupaten Banggai Sulawesi Tengah </a:t>
            </a:r>
            <a:endParaRPr lang="en-US" altLang="en-US" sz="1200" dirty="0">
              <a:solidFill>
                <a:prstClr val="black"/>
              </a:solidFill>
              <a:latin typeface="Arial" panose="020B0604020202020204" pitchFamily="34" charset="0"/>
              <a:cs typeface="Arial" panose="020B0604020202020204" pitchFamily="34" charset="0"/>
            </a:endParaRPr>
          </a:p>
        </p:txBody>
      </p:sp>
      <p:sp>
        <p:nvSpPr>
          <p:cNvPr id="11277" name="Slide Number Placeholder 1">
            <a:extLst>
              <a:ext uri="{FF2B5EF4-FFF2-40B4-BE49-F238E27FC236}">
                <a16:creationId xmlns:a16="http://schemas.microsoft.com/office/drawing/2014/main" xmlns="" id="{A33E61BE-BCC4-49A6-A6D5-12E0CEA85FC9}"/>
              </a:ext>
            </a:extLst>
          </p:cNvPr>
          <p:cNvSpPr>
            <a:spLocks noGrp="1"/>
          </p:cNvSpPr>
          <p:nvPr>
            <p:ph type="sldNum" sz="quarter" idx="12"/>
          </p:nvPr>
        </p:nvSpPr>
        <p:spPr bwMode="auto">
          <a:xfrm>
            <a:off x="7181851" y="6477002"/>
            <a:ext cx="2662237"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ct val="30000"/>
              </a:spcBef>
              <a:buFont typeface="Arial" panose="020B0604020202020204" pitchFamily="34" charset="0"/>
              <a:buChar char="•"/>
              <a:defRPr sz="2500">
                <a:solidFill>
                  <a:schemeClr val="tx1"/>
                </a:solidFill>
                <a:latin typeface="Segoe UI" panose="020B0502040204020203" pitchFamily="34" charset="0"/>
              </a:defRPr>
            </a:lvl1pPr>
            <a:lvl2pPr marL="652623" indent="-251008">
              <a:lnSpc>
                <a:spcPct val="90000"/>
              </a:lnSpc>
              <a:spcBef>
                <a:spcPct val="30000"/>
              </a:spcBef>
              <a:buFont typeface="Arial" panose="020B0604020202020204" pitchFamily="34" charset="0"/>
              <a:buChar char="•"/>
              <a:defRPr sz="2100">
                <a:solidFill>
                  <a:schemeClr val="tx1"/>
                </a:solidFill>
                <a:latin typeface="Segoe UI" panose="020B0502040204020203" pitchFamily="34" charset="0"/>
              </a:defRPr>
            </a:lvl2pPr>
            <a:lvl3pPr marL="1004034" indent="-200807">
              <a:lnSpc>
                <a:spcPct val="90000"/>
              </a:lnSpc>
              <a:spcBef>
                <a:spcPct val="30000"/>
              </a:spcBef>
              <a:buFont typeface="Arial" panose="020B0604020202020204" pitchFamily="34" charset="0"/>
              <a:buChar char="•"/>
              <a:defRPr sz="1800">
                <a:solidFill>
                  <a:schemeClr val="tx1"/>
                </a:solidFill>
                <a:latin typeface="Segoe UI" panose="020B0502040204020203" pitchFamily="34" charset="0"/>
              </a:defRPr>
            </a:lvl3pPr>
            <a:lvl4pPr marL="1405647" indent="-200807">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4pPr>
            <a:lvl5pPr marL="1807261" indent="-200807">
              <a:lnSpc>
                <a:spcPct val="90000"/>
              </a:lnSpc>
              <a:spcBef>
                <a:spcPct val="30000"/>
              </a:spcBef>
              <a:buFont typeface="Arial" panose="020B0604020202020204" pitchFamily="34" charset="0"/>
              <a:buChar char="•"/>
              <a:defRPr>
                <a:solidFill>
                  <a:schemeClr val="tx1"/>
                </a:solidFill>
                <a:latin typeface="Segoe UI" panose="020B0502040204020203" pitchFamily="34" charset="0"/>
              </a:defRPr>
            </a:lvl5pPr>
            <a:lvl6pPr marL="2208874" indent="-200807"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6pPr>
            <a:lvl7pPr marL="2610487" indent="-200807"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7pPr>
            <a:lvl8pPr marL="3012102" indent="-200807"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8pPr>
            <a:lvl9pPr marL="3413716" indent="-200807" eaLnBrk="0" fontAlgn="base" hangingPunct="0">
              <a:lnSpc>
                <a:spcPct val="90000"/>
              </a:lnSpc>
              <a:spcBef>
                <a:spcPct val="30000"/>
              </a:spcBef>
              <a:spcAft>
                <a:spcPct val="0"/>
              </a:spcAft>
              <a:buFont typeface="Arial" panose="020B0604020202020204" pitchFamily="34" charset="0"/>
              <a:buChar char="•"/>
              <a:defRPr>
                <a:solidFill>
                  <a:schemeClr val="tx1"/>
                </a:solidFill>
                <a:latin typeface="Segoe UI" panose="020B0502040204020203" pitchFamily="34" charset="0"/>
              </a:defRPr>
            </a:lvl9pPr>
          </a:lstStyle>
          <a:p>
            <a:pPr defTabSz="803227" fontAlgn="base">
              <a:lnSpc>
                <a:spcPct val="100000"/>
              </a:lnSpc>
              <a:spcBef>
                <a:spcPct val="0"/>
              </a:spcBef>
              <a:spcAft>
                <a:spcPct val="0"/>
              </a:spcAft>
              <a:buNone/>
              <a:defRPr/>
            </a:pPr>
            <a:fld id="{8845AE06-CD4B-40EF-8397-75C9F0A6F0B3}" type="slidenum">
              <a:rPr lang="id-ID" altLang="id-ID" sz="1200" smtClean="0">
                <a:solidFill>
                  <a:prstClr val="white"/>
                </a:solidFill>
                <a:latin typeface="Arial" panose="020B0604020202020204" pitchFamily="34" charset="0"/>
                <a:cs typeface="Arial" panose="020B0604020202020204" pitchFamily="34" charset="0"/>
              </a:rPr>
              <a:pPr defTabSz="803227" fontAlgn="base">
                <a:lnSpc>
                  <a:spcPct val="100000"/>
                </a:lnSpc>
                <a:spcBef>
                  <a:spcPct val="0"/>
                </a:spcBef>
                <a:spcAft>
                  <a:spcPct val="0"/>
                </a:spcAft>
                <a:buNone/>
                <a:defRPr/>
              </a:pPr>
              <a:t>66</a:t>
            </a:fld>
            <a:endParaRPr lang="id-ID" altLang="id-ID" sz="1200" dirty="0">
              <a:solidFill>
                <a:prstClr val="white"/>
              </a:solidFill>
              <a:latin typeface="Arial" panose="020B0604020202020204" pitchFamily="34" charset="0"/>
              <a:cs typeface="Arial" panose="020B0604020202020204" pitchFamily="34" charset="0"/>
            </a:endParaRPr>
          </a:p>
        </p:txBody>
      </p:sp>
      <p:pic>
        <p:nvPicPr>
          <p:cNvPr id="14" name="Picture 13" descr="Lambang_Kabupaten_Banggai_(2015-sekarang).png"/>
          <p:cNvPicPr>
            <a:picLocks noChangeAspect="1"/>
          </p:cNvPicPr>
          <p:nvPr/>
        </p:nvPicPr>
        <p:blipFill>
          <a:blip r:embed="rId4" cstate="print"/>
          <a:stretch>
            <a:fillRect/>
          </a:stretch>
        </p:blipFill>
        <p:spPr>
          <a:xfrm>
            <a:off x="630212" y="6309321"/>
            <a:ext cx="300235" cy="342943"/>
          </a:xfrm>
          <a:prstGeom prst="rect">
            <a:avLst/>
          </a:prstGeom>
        </p:spPr>
      </p:pic>
    </p:spTree>
    <p:extLst>
      <p:ext uri="{BB962C8B-B14F-4D97-AF65-F5344CB8AC3E}">
        <p14:creationId xmlns:p14="http://schemas.microsoft.com/office/powerpoint/2010/main" xmlns="" val="162018062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9990" y="685839"/>
            <a:ext cx="8645578" cy="4005252"/>
          </a:xfrm>
          <a:prstGeom prst="rect">
            <a:avLst/>
          </a:prstGeom>
        </p:spPr>
        <p:txBody>
          <a:bodyPr wrap="square" lIns="80316" tIns="40158" rIns="80316" bIns="40158">
            <a:spAutoFit/>
          </a:bodyPr>
          <a:lstStyle/>
          <a:p>
            <a:pPr algn="just">
              <a:buNone/>
            </a:pPr>
            <a:r>
              <a:rPr lang="id-ID" dirty="0"/>
              <a:t>Tabel 2.3 Data Angka Perceraian Kasar &amp; Umum .....................................................	37</a:t>
            </a:r>
          </a:p>
          <a:p>
            <a:pPr algn="just">
              <a:buNone/>
            </a:pPr>
            <a:r>
              <a:rPr lang="id-ID" dirty="0"/>
              <a:t>Tabel 2.4 Data Angka Laju Pertumbuhan Penduduk ................................................	38</a:t>
            </a:r>
          </a:p>
          <a:p>
            <a:pPr algn="just">
              <a:buNone/>
            </a:pPr>
            <a:r>
              <a:rPr lang="id-ID" dirty="0"/>
              <a:t>Tabel 2.5 Data Angka Penyandang Cacat ..................................................................	40</a:t>
            </a:r>
          </a:p>
          <a:p>
            <a:pPr algn="just">
              <a:buNone/>
            </a:pPr>
            <a:r>
              <a:rPr lang="id-ID" dirty="0"/>
              <a:t>Tabel 2.6 Data Angka Pendidikan .............................................................................	41</a:t>
            </a:r>
          </a:p>
          <a:p>
            <a:pPr algn="just">
              <a:buNone/>
            </a:pPr>
            <a:r>
              <a:rPr lang="id-ID" dirty="0"/>
              <a:t>Tabel 2.7 Data Angka Pekerjaan ................................................................................	42</a:t>
            </a:r>
          </a:p>
          <a:p>
            <a:pPr algn="just">
              <a:buNone/>
            </a:pPr>
            <a:r>
              <a:rPr lang="id-ID" dirty="0"/>
              <a:t>Tabel 3.1 Kepemilikan Kartu Keluarga ......................................................................	43</a:t>
            </a:r>
          </a:p>
          <a:p>
            <a:pPr algn="just">
              <a:buNone/>
            </a:pPr>
            <a:r>
              <a:rPr lang="id-ID" dirty="0"/>
              <a:t>Tabel 3.2 Kepemilikan KTP Elektronik  ....................................................................	44</a:t>
            </a:r>
          </a:p>
          <a:p>
            <a:pPr algn="just">
              <a:buNone/>
            </a:pPr>
            <a:r>
              <a:rPr lang="id-ID" dirty="0"/>
              <a:t>Table 3.3 Kepemilikan KTP 2015-2019 ........................................................................	45</a:t>
            </a:r>
          </a:p>
          <a:p>
            <a:pPr algn="just">
              <a:buNone/>
            </a:pPr>
            <a:r>
              <a:rPr lang="id-ID" dirty="0"/>
              <a:t>Tabel 3.4 Kepemilikan Akta Lahir Usia 0-18 Tahun ..................................................	47</a:t>
            </a:r>
          </a:p>
          <a:p>
            <a:pPr algn="just">
              <a:buNone/>
            </a:pPr>
            <a:r>
              <a:rPr lang="id-ID" dirty="0"/>
              <a:t>Tabel 3.5 Kepemilikan Akta Perkawinan ..................................................................	48</a:t>
            </a:r>
          </a:p>
          <a:p>
            <a:pPr algn="just">
              <a:buNone/>
            </a:pPr>
            <a:r>
              <a:rPr lang="id-ID" dirty="0"/>
              <a:t>Tabel 3.6 Kepemilikan Akta Perceraian .....................................................................	50</a:t>
            </a:r>
          </a:p>
          <a:p>
            <a:pPr algn="just">
              <a:buNone/>
            </a:pPr>
            <a:r>
              <a:rPr lang="id-ID" dirty="0"/>
              <a:t>Tabel 3.7 Pelaporan Pembuatan Akta Kematian per Tahun .....................................	52</a:t>
            </a:r>
          </a:p>
          <a:p>
            <a:pPr algn="just">
              <a:buNone/>
            </a:pPr>
            <a:r>
              <a:rPr lang="id-ID" dirty="0"/>
              <a:t>Tabel 3.8 Kepemilikan Akta Kematian .......................................................................	53</a:t>
            </a:r>
          </a:p>
          <a:p>
            <a:pPr algn="just">
              <a:buNone/>
            </a:pPr>
            <a:r>
              <a:rPr lang="id-ID" dirty="0"/>
              <a:t>Tabel 3.9  KIA Per Jenis Kelamin ...............................................................................	54</a:t>
            </a:r>
          </a:p>
          <a:p>
            <a:pPr algn="just">
              <a:buNone/>
            </a:pPr>
            <a:r>
              <a:rPr lang="id-ID" dirty="0"/>
              <a:t>Tabel 3.10 Belum Memiliki KIA .................................................................................	54</a:t>
            </a:r>
          </a:p>
        </p:txBody>
      </p:sp>
      <p:sp>
        <p:nvSpPr>
          <p:cNvPr id="11" name="TextBox 10"/>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2" name="Straight Connector 11"/>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vi</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482" y="205785"/>
            <a:ext cx="6484184" cy="749772"/>
          </a:xfrm>
        </p:spPr>
        <p:txBody>
          <a:bodyPr>
            <a:normAutofit fontScale="90000"/>
          </a:bodyPr>
          <a:lstStyle/>
          <a:p>
            <a:r>
              <a:rPr lang="id-ID" dirty="0"/>
              <a:t>Daftar Gambar</a:t>
            </a:r>
          </a:p>
        </p:txBody>
      </p:sp>
      <p:sp>
        <p:nvSpPr>
          <p:cNvPr id="6" name="Content Placeholder 2"/>
          <p:cNvSpPr>
            <a:spLocks noGrp="1"/>
          </p:cNvSpPr>
          <p:nvPr>
            <p:ph idx="1"/>
          </p:nvPr>
        </p:nvSpPr>
        <p:spPr>
          <a:xfrm>
            <a:off x="750288" y="1097313"/>
            <a:ext cx="8945772" cy="5280634"/>
          </a:xfrm>
        </p:spPr>
        <p:txBody>
          <a:bodyPr>
            <a:noAutofit/>
          </a:bodyPr>
          <a:lstStyle/>
          <a:p>
            <a:pPr algn="just">
              <a:buNone/>
            </a:pPr>
            <a:r>
              <a:rPr lang="id-ID" sz="1700" dirty="0"/>
              <a:t>Gambar 1.1 Peta Kabupaten Banggai ......................................................................................	10</a:t>
            </a:r>
          </a:p>
          <a:p>
            <a:pPr algn="just">
              <a:buNone/>
            </a:pPr>
            <a:r>
              <a:rPr lang="id-ID" sz="1700" dirty="0"/>
              <a:t>Gambar 1.2 Diagram Persentase Penduduk Berdasarkan Kecamatan ..................................	14</a:t>
            </a:r>
          </a:p>
          <a:p>
            <a:pPr algn="just">
              <a:buNone/>
            </a:pPr>
            <a:r>
              <a:rPr lang="id-ID" sz="1700" dirty="0"/>
              <a:t>Gambar 1.3 Diagram Jumlah Penduduk dan Persentasi Penduduk </a:t>
            </a:r>
          </a:p>
          <a:p>
            <a:pPr algn="just">
              <a:buNone/>
            </a:pPr>
            <a:r>
              <a:rPr lang="id-ID" sz="1700" dirty="0"/>
              <a:t>		    berdasarkan Kelompok Umur dan Jenis Kelamin ..............................................	16</a:t>
            </a:r>
          </a:p>
          <a:p>
            <a:pPr algn="just">
              <a:buNone/>
            </a:pPr>
            <a:r>
              <a:rPr lang="id-ID" sz="1700" dirty="0"/>
              <a:t>Gambar 1.4 Diagram Persentasi Jumlah Penduduk Berdasarkan Status 		    	   Hubungan Keluarga..............................................................................................	18</a:t>
            </a:r>
          </a:p>
          <a:p>
            <a:pPr algn="just">
              <a:buNone/>
            </a:pPr>
            <a:r>
              <a:rPr lang="id-ID" sz="1700" dirty="0"/>
              <a:t>Gambar 1.5 Diagram Persentasi Jumlah Wajib KTP-el ..........................................................	19</a:t>
            </a:r>
          </a:p>
          <a:p>
            <a:pPr algn="just">
              <a:buNone/>
            </a:pPr>
            <a:r>
              <a:rPr lang="id-ID" sz="1700" dirty="0"/>
              <a:t>Gambar 1.6 Diagram Kelompok Umur Ber Status Kawin ......................................................	21</a:t>
            </a:r>
          </a:p>
          <a:p>
            <a:pPr algn="just">
              <a:buNone/>
            </a:pPr>
            <a:r>
              <a:rPr lang="id-ID" sz="1700" dirty="0"/>
              <a:t>Gambar 1.7 Diagram Kelompok Umur Ber Status Belum Kawin ..........................................	21</a:t>
            </a:r>
          </a:p>
          <a:p>
            <a:pPr algn="just">
              <a:buNone/>
            </a:pPr>
            <a:r>
              <a:rPr lang="id-ID" sz="1700" dirty="0"/>
              <a:t>Gambar 1.8 Diagram Kelompok Umur Ber Status Cerai_Hidup ...........................................	22</a:t>
            </a:r>
          </a:p>
          <a:p>
            <a:pPr algn="just">
              <a:buNone/>
            </a:pPr>
            <a:r>
              <a:rPr lang="id-ID" sz="1700" dirty="0"/>
              <a:t>Gambar 1.9 Diagram Kelompok Umur Ber Status Cerai_Mati ..............................................	22</a:t>
            </a:r>
          </a:p>
          <a:p>
            <a:pPr algn="just">
              <a:buNone/>
            </a:pPr>
            <a:r>
              <a:rPr lang="id-ID" sz="1700" dirty="0"/>
              <a:t>Gambar 1.10 Diagram Rasio Kelompok Umur ........................................................................	23</a:t>
            </a:r>
          </a:p>
          <a:p>
            <a:pPr algn="just">
              <a:buNone/>
            </a:pPr>
            <a:r>
              <a:rPr lang="id-ID" sz="1700" dirty="0"/>
              <a:t>Gambar 1.11 Diagram Rasio Jenis Kelamin ..............................................................................	24</a:t>
            </a:r>
          </a:p>
          <a:p>
            <a:pPr algn="just">
              <a:buNone/>
            </a:pPr>
            <a:r>
              <a:rPr lang="id-ID" sz="1700" dirty="0"/>
              <a:t>Gambar 1.12 Diagram Persentase Berdasarkan Usia ...............................................................	26</a:t>
            </a:r>
          </a:p>
          <a:p>
            <a:pPr algn="just">
              <a:buNone/>
            </a:pPr>
            <a:r>
              <a:rPr lang="id-ID" sz="1700" dirty="0"/>
              <a:t>Gambar 1.13 Diagram Rasio Ketergantungan Usia Muda dan Tua .........................................	26</a:t>
            </a:r>
          </a:p>
          <a:p>
            <a:pPr algn="just">
              <a:buNone/>
            </a:pPr>
            <a:r>
              <a:rPr lang="id-ID" sz="1700" dirty="0"/>
              <a:t>Gambar 1.14 Diagram Kepadatan Penduduk ..........................................................................	28</a:t>
            </a:r>
          </a:p>
          <a:p>
            <a:pPr algn="just">
              <a:buNone/>
            </a:pPr>
            <a:r>
              <a:rPr lang="id-ID" sz="1700" dirty="0"/>
              <a:t>Gambar 1.15 Diagram Penduduk Migrasi Keluar ...................................................................	30</a:t>
            </a:r>
          </a:p>
          <a:p>
            <a:pPr algn="just">
              <a:buNone/>
            </a:pPr>
            <a:endParaRPr lang="id-ID" sz="1700" dirty="0"/>
          </a:p>
          <a:p>
            <a:pPr algn="just">
              <a:buNone/>
            </a:pPr>
            <a:endParaRPr lang="id-ID" sz="1700" dirty="0"/>
          </a:p>
          <a:p>
            <a:pPr algn="just">
              <a:buNone/>
            </a:pPr>
            <a:endParaRPr lang="id-ID" sz="1700" dirty="0"/>
          </a:p>
          <a:p>
            <a:pPr algn="just">
              <a:buNone/>
            </a:pPr>
            <a:endParaRPr lang="id-ID" sz="1700" dirty="0"/>
          </a:p>
          <a:p>
            <a:pPr algn="just">
              <a:buNone/>
            </a:pPr>
            <a:endParaRPr lang="id-ID" sz="1700" dirty="0"/>
          </a:p>
        </p:txBody>
      </p:sp>
      <p:sp>
        <p:nvSpPr>
          <p:cNvPr id="9" name="TextBox 8"/>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0" name="Straight Connector 9"/>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vii</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50288" y="617259"/>
            <a:ext cx="8945772" cy="5760640"/>
          </a:xfrm>
        </p:spPr>
        <p:txBody>
          <a:bodyPr>
            <a:noAutofit/>
          </a:bodyPr>
          <a:lstStyle/>
          <a:p>
            <a:pPr algn="just">
              <a:buNone/>
            </a:pPr>
            <a:r>
              <a:rPr lang="id-ID" sz="1700" dirty="0"/>
              <a:t>Gambar 1.16 Diagram Migrasi Keluar 2015-2019 .....................................................................	31</a:t>
            </a:r>
          </a:p>
          <a:p>
            <a:pPr algn="just">
              <a:buNone/>
            </a:pPr>
            <a:r>
              <a:rPr lang="id-ID" sz="1700" dirty="0"/>
              <a:t>Gambar 1.17 Diagram Penduduk Migrasi Masuk ....................................................................	33</a:t>
            </a:r>
          </a:p>
          <a:p>
            <a:pPr algn="just">
              <a:buNone/>
            </a:pPr>
            <a:r>
              <a:rPr lang="id-ID" sz="1700" dirty="0"/>
              <a:t>Gambar 1.18 Diagram Migrasi Masuk 2015-2019 .....................................................................	34</a:t>
            </a:r>
          </a:p>
          <a:p>
            <a:pPr algn="just">
              <a:buNone/>
            </a:pPr>
            <a:r>
              <a:rPr lang="id-ID" sz="1700" dirty="0"/>
              <a:t>Gambar 2.1 Diagram Potensi Kelahiran Anak .........................................................................	35</a:t>
            </a:r>
          </a:p>
          <a:p>
            <a:pPr algn="just">
              <a:buNone/>
            </a:pPr>
            <a:r>
              <a:rPr lang="id-ID" sz="1700" dirty="0"/>
              <a:t>Gambar 2.2 Diagram Laju Pertumbuhan Penduduk ..............................................................	39</a:t>
            </a:r>
          </a:p>
          <a:p>
            <a:pPr algn="just">
              <a:buNone/>
            </a:pPr>
            <a:r>
              <a:rPr lang="id-ID" sz="1700" dirty="0"/>
              <a:t>Gambar 2.3 Diagram Tingkat Pendidikan ..............................................................................	41</a:t>
            </a:r>
          </a:p>
          <a:p>
            <a:pPr algn="just">
              <a:buNone/>
            </a:pPr>
            <a:r>
              <a:rPr lang="id-ID" sz="1700" dirty="0"/>
              <a:t>Gambar 3.1 Diagram Kepemilikan Kartu Keluarga .................................................................	43</a:t>
            </a:r>
          </a:p>
          <a:p>
            <a:pPr algn="just">
              <a:buNone/>
            </a:pPr>
            <a:r>
              <a:rPr lang="id-ID" sz="1700" dirty="0"/>
              <a:t>Gambar 3.2 Diagram Persentase Kepemilikan KTP-el ...........................................................	44</a:t>
            </a:r>
          </a:p>
          <a:p>
            <a:pPr algn="just">
              <a:buNone/>
            </a:pPr>
            <a:r>
              <a:rPr lang="id-ID" sz="1700" dirty="0"/>
              <a:t>Gambar 3.3 Diagram Kepemilikan KTP Per Kecamatan ........................................................	46</a:t>
            </a:r>
          </a:p>
          <a:p>
            <a:pPr algn="just">
              <a:buNone/>
            </a:pPr>
            <a:r>
              <a:rPr lang="id-ID" sz="1700" dirty="0"/>
              <a:t>Gambar 3.4 Diagram Kepemilkan Akta Lahir ........................................................................	47</a:t>
            </a:r>
          </a:p>
          <a:p>
            <a:pPr algn="just">
              <a:buNone/>
            </a:pPr>
            <a:r>
              <a:rPr lang="id-ID" sz="1700" dirty="0"/>
              <a:t>Gambar 3.5 Diagram Kepemilikan Akta Kawin ......................................................................	49</a:t>
            </a:r>
          </a:p>
          <a:p>
            <a:pPr algn="just">
              <a:buNone/>
            </a:pPr>
            <a:r>
              <a:rPr lang="id-ID" sz="1700" dirty="0"/>
              <a:t>Gambar 3.6 Diagram Kepemilikan Lingkaran Akta Kawin ...................................................	49</a:t>
            </a:r>
          </a:p>
          <a:p>
            <a:pPr algn="just">
              <a:buNone/>
            </a:pPr>
            <a:r>
              <a:rPr lang="id-ID" sz="1700" dirty="0"/>
              <a:t>Gambar 3.7 Diagram Kepemilikan Akta Cerai ........................................................................	51</a:t>
            </a:r>
          </a:p>
          <a:p>
            <a:pPr algn="just">
              <a:buNone/>
            </a:pPr>
            <a:r>
              <a:rPr lang="id-ID" sz="1700" dirty="0"/>
              <a:t>Gambar 3.8 Diagram Pelaporan Pembuatan Akta Kematian .................................................	52</a:t>
            </a:r>
          </a:p>
          <a:p>
            <a:pPr algn="just">
              <a:buNone/>
            </a:pPr>
            <a:r>
              <a:rPr lang="id-ID" sz="1700" dirty="0"/>
              <a:t>Gambar 3.9 Diagram Akumulasi Kepemilikan Akta Kematian ............................................	53</a:t>
            </a:r>
          </a:p>
          <a:p>
            <a:pPr algn="just">
              <a:buNone/>
            </a:pPr>
            <a:endParaRPr lang="id-ID" sz="1700" dirty="0"/>
          </a:p>
          <a:p>
            <a:pPr algn="just">
              <a:buNone/>
            </a:pPr>
            <a:endParaRPr lang="id-ID" sz="1700" dirty="0"/>
          </a:p>
          <a:p>
            <a:pPr algn="just">
              <a:buNone/>
            </a:pPr>
            <a:endParaRPr lang="id-ID" sz="1700" dirty="0"/>
          </a:p>
          <a:p>
            <a:pPr algn="just">
              <a:buNone/>
            </a:pPr>
            <a:endParaRPr lang="id-ID" sz="1700" dirty="0"/>
          </a:p>
          <a:p>
            <a:pPr algn="just">
              <a:buNone/>
            </a:pPr>
            <a:endParaRPr lang="id-ID" sz="1700" dirty="0"/>
          </a:p>
          <a:p>
            <a:pPr algn="just">
              <a:buNone/>
            </a:pPr>
            <a:endParaRPr lang="id-ID" sz="1700" dirty="0"/>
          </a:p>
        </p:txBody>
      </p:sp>
      <p:sp>
        <p:nvSpPr>
          <p:cNvPr id="7" name="TextBox 6"/>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8" name="Straight Connector 7"/>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smtClean="0">
                <a:solidFill>
                  <a:srgbClr val="FFFFFF"/>
                </a:solidFill>
                <a:latin typeface="Tahoma" pitchFamily="34" charset="0"/>
                <a:ea typeface="Tahoma" pitchFamily="34" charset="0"/>
                <a:cs typeface="Tahoma" pitchFamily="34" charset="0"/>
              </a:rPr>
              <a:t>vi</a:t>
            </a:r>
            <a:r>
              <a:rPr lang="id-ID" sz="1300" b="1" dirty="0" smtClean="0">
                <a:solidFill>
                  <a:srgbClr val="FFFFFF"/>
                </a:solidFill>
                <a:latin typeface="Tahoma" pitchFamily="34" charset="0"/>
                <a:ea typeface="Tahoma" pitchFamily="34" charset="0"/>
                <a:cs typeface="Tahoma" pitchFamily="34" charset="0"/>
              </a:rPr>
              <a:t>ii</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2051</TotalTime>
  <Words>8985</Words>
  <Application>Microsoft Office PowerPoint</Application>
  <PresentationFormat>A4 Paper (210x297 mm)</PresentationFormat>
  <Paragraphs>5169</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Flow</vt:lpstr>
      <vt:lpstr>Slide 1</vt:lpstr>
      <vt:lpstr>Kata Pengantar</vt:lpstr>
      <vt:lpstr>Daftar Isi</vt:lpstr>
      <vt:lpstr>Slide 4</vt:lpstr>
      <vt:lpstr>Slide 5</vt:lpstr>
      <vt:lpstr>Daftar Tabel</vt:lpstr>
      <vt:lpstr>Slide 7</vt:lpstr>
      <vt:lpstr>Daftar Gambar</vt:lpstr>
      <vt:lpstr>Slide 9</vt:lpstr>
      <vt:lpstr>BAB I PENDAHULUAN</vt:lpstr>
      <vt:lpstr>Slide 11</vt:lpstr>
      <vt:lpstr>Slide 12</vt:lpstr>
      <vt:lpstr>Slide 13</vt:lpstr>
      <vt:lpstr>Slide 14</vt:lpstr>
      <vt:lpstr>Slide 15</vt:lpstr>
      <vt:lpstr>DASAR HUKUM PENERAPAN TTE</vt:lpstr>
      <vt:lpstr>Slide 17</vt:lpstr>
      <vt:lpstr>Slide 18</vt:lpstr>
      <vt:lpstr>Slide 19</vt:lpstr>
      <vt:lpstr>Slide 20</vt:lpstr>
      <vt:lpstr>Slide 21</vt:lpstr>
      <vt:lpstr>BAB II PEMBAHASAN</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BAB III PENUTUP</vt:lpstr>
      <vt:lpstr>Slide 65</vt:lpstr>
      <vt:lpstr>Slide 66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mobile ektp</dc:creator>
  <cp:lastModifiedBy>ZEIN</cp:lastModifiedBy>
  <cp:revision>324</cp:revision>
  <dcterms:created xsi:type="dcterms:W3CDTF">2020-09-22T04:59:47Z</dcterms:created>
  <dcterms:modified xsi:type="dcterms:W3CDTF">2022-04-28T10:33:31Z</dcterms:modified>
</cp:coreProperties>
</file>